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4" r:id="rId4"/>
    <p:sldMasterId id="2147483671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</p:sldIdLst>
  <p:sldSz cy="10058400" cx="15544800"/>
  <p:notesSz cx="7010400" cy="9296400"/>
  <p:embeddedFontLst>
    <p:embeddedFont>
      <p:font typeface="IBM Plex Sans"/>
      <p:regular r:id="rId97"/>
      <p:bold r:id="rId98"/>
      <p:italic r:id="rId99"/>
      <p:boldItalic r:id="rId100"/>
    </p:embeddedFont>
    <p:embeddedFont>
      <p:font typeface="Roboto"/>
      <p:regular r:id="rId101"/>
      <p:bold r:id="rId102"/>
      <p:italic r:id="rId103"/>
      <p:boldItalic r:id="rId104"/>
    </p:embeddedFont>
    <p:embeddedFont>
      <p:font typeface="Work Sans"/>
      <p:regular r:id="rId105"/>
      <p:bold r:id="rId106"/>
      <p:italic r:id="rId107"/>
      <p:boldItalic r:id="rId108"/>
    </p:embeddedFont>
    <p:embeddedFont>
      <p:font typeface="Roboto Light"/>
      <p:regular r:id="rId109"/>
      <p:bold r:id="rId110"/>
      <p:italic r:id="rId111"/>
      <p:boldItalic r:id="rId112"/>
    </p:embeddedFont>
    <p:embeddedFont>
      <p:font typeface="IBM Plex Mono"/>
      <p:regular r:id="rId113"/>
      <p:bold r:id="rId114"/>
      <p:italic r:id="rId115"/>
      <p:boldItalic r:id="rId116"/>
    </p:embeddedFont>
    <p:embeddedFont>
      <p:font typeface="Open Sans"/>
      <p:regular r:id="rId117"/>
      <p:bold r:id="rId118"/>
      <p:italic r:id="rId119"/>
      <p:boldItalic r:id="rId1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1" roundtripDataSignature="AMtx7mgG0zwdZ1SHXE0aenWZFwTSkj5A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font" Target="fonts/WorkSans-italic.fntdata"/><Relationship Id="rId106" Type="http://schemas.openxmlformats.org/officeDocument/2006/relationships/font" Target="fonts/WorkSans-bold.fntdata"/><Relationship Id="rId105" Type="http://schemas.openxmlformats.org/officeDocument/2006/relationships/font" Target="fonts/WorkSans-regular.fntdata"/><Relationship Id="rId104" Type="http://schemas.openxmlformats.org/officeDocument/2006/relationships/font" Target="fonts/Roboto-boldItalic.fntdata"/><Relationship Id="rId109" Type="http://schemas.openxmlformats.org/officeDocument/2006/relationships/font" Target="fonts/RobotoLight-regular.fntdata"/><Relationship Id="rId108" Type="http://schemas.openxmlformats.org/officeDocument/2006/relationships/font" Target="fonts/WorkSans-boldItalic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font" Target="fonts/Roboto-italic.fntdata"/><Relationship Id="rId102" Type="http://schemas.openxmlformats.org/officeDocument/2006/relationships/font" Target="fonts/Roboto-bold.fntdata"/><Relationship Id="rId101" Type="http://schemas.openxmlformats.org/officeDocument/2006/relationships/font" Target="fonts/Roboto-regular.fntdata"/><Relationship Id="rId100" Type="http://schemas.openxmlformats.org/officeDocument/2006/relationships/font" Target="fonts/IBMPlexSans-bold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121" Type="http://customschemas.google.com/relationships/presentationmetadata" Target="metadata"/><Relationship Id="rId25" Type="http://schemas.openxmlformats.org/officeDocument/2006/relationships/slide" Target="slides/slide18.xml"/><Relationship Id="rId120" Type="http://schemas.openxmlformats.org/officeDocument/2006/relationships/font" Target="fonts/OpenSans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font" Target="fonts/IBMPlexSans-regular.fntdata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font" Target="fonts/IBMPlexSans-italic.fntdata"/><Relationship Id="rId10" Type="http://schemas.openxmlformats.org/officeDocument/2006/relationships/slide" Target="slides/slide3.xml"/><Relationship Id="rId98" Type="http://schemas.openxmlformats.org/officeDocument/2006/relationships/font" Target="fonts/IBMPlexSans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font" Target="fonts/OpenSans-bold.fntdata"/><Relationship Id="rId117" Type="http://schemas.openxmlformats.org/officeDocument/2006/relationships/font" Target="fonts/OpenSans-regular.fntdata"/><Relationship Id="rId116" Type="http://schemas.openxmlformats.org/officeDocument/2006/relationships/font" Target="fonts/IBMPlexMono-boldItalic.fntdata"/><Relationship Id="rId115" Type="http://schemas.openxmlformats.org/officeDocument/2006/relationships/font" Target="fonts/IBMPlexMono-italic.fntdata"/><Relationship Id="rId119" Type="http://schemas.openxmlformats.org/officeDocument/2006/relationships/font" Target="fonts/OpenSans-italic.fntdata"/><Relationship Id="rId15" Type="http://schemas.openxmlformats.org/officeDocument/2006/relationships/slide" Target="slides/slide8.xml"/><Relationship Id="rId110" Type="http://schemas.openxmlformats.org/officeDocument/2006/relationships/font" Target="fonts/RobotoLight-bold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font" Target="fonts/IBMPlexMono-bold.fntdata"/><Relationship Id="rId18" Type="http://schemas.openxmlformats.org/officeDocument/2006/relationships/slide" Target="slides/slide11.xml"/><Relationship Id="rId113" Type="http://schemas.openxmlformats.org/officeDocument/2006/relationships/font" Target="fonts/IBMPlexMono-regular.fntdata"/><Relationship Id="rId112" Type="http://schemas.openxmlformats.org/officeDocument/2006/relationships/font" Target="fonts/RobotoLight-boldItalic.fntdata"/><Relationship Id="rId111" Type="http://schemas.openxmlformats.org/officeDocument/2006/relationships/font" Target="fonts/RobotoLight-italic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1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9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Cailin</a:t>
            </a:r>
            <a:endParaRPr/>
          </a:p>
        </p:txBody>
      </p:sp>
      <p:sp>
        <p:nvSpPr>
          <p:cNvPr id="278" name="Google Shape;278;p1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ec2da671b7_12_1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g3ec2da671b7_12_13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edd38c5038_6_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3edd38c5038_6_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3edd38c5038_6_1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edd38c5038_6_75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3edd38c5038_6_7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3edd38c5038_6_75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edd38c5038_6_7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3edd38c5038_6_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g3edd38c5038_6_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edd38c5038_6_13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edd38c5038_6_1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g3edd38c5038_6_13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edd38c5038_6_19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3edd38c5038_6_19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g3edd38c5038_6_19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edd38c5038_6_25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3edd38c5038_6_2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g3edd38c5038_6_25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edd38c5038_6_3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3edd38c5038_6_3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3edd38c5038_6_31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edd38c5038_6_37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3edd38c5038_6_3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0" name="Google Shape;410;g3edd38c5038_6_3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edd38c5038_6_43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3edd38c5038_6_4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3edd38c5038_6_43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eed323b2a6_0_26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Brian</a:t>
            </a:r>
            <a:endParaRPr/>
          </a:p>
        </p:txBody>
      </p:sp>
      <p:sp>
        <p:nvSpPr>
          <p:cNvPr id="285" name="Google Shape;285;g3eed323b2a6_0_263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edd38c5038_6_90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edd38c5038_6_9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g3edd38c5038_6_9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edd38c5038_6_97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3edd38c5038_6_9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g3edd38c5038_6_9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edd38c5038_6_104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3edd38c5038_6_104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2" name="Google Shape;442;g3edd38c5038_6_104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edd38c5038_6_11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3edd38c5038_6_11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0" name="Google Shape;450;g3edd38c5038_6_111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edd38c5038_6_118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3edd38c5038_6_11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g3edd38c5038_6_118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edd38c5038_6_125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3edd38c5038_6_12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g3edd38c5038_6_125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edd38c5038_6_132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g3edd38c5038_6_132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4" name="Google Shape;474;g3edd38c5038_6_132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edd38c5038_6_139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3edd38c5038_6_139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2" name="Google Shape;482;g3edd38c5038_6_139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edd38c5038_6_146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g3edd38c5038_6_146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0" name="Google Shape;490;g3edd38c5038_6_146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edd38c5038_6_153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g3edd38c5038_6_15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g3edd38c5038_6_153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eed323b2a6_0_6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Cailin</a:t>
            </a:r>
            <a:endParaRPr/>
          </a:p>
        </p:txBody>
      </p:sp>
      <p:sp>
        <p:nvSpPr>
          <p:cNvPr id="292" name="Google Shape;292;g3eed323b2a6_0_68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edd38c5038_6_160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3edd38c5038_6_16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g3edd38c5038_6_16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edd38c5038_6_167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g3edd38c5038_6_16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g3edd38c5038_6_16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edd38c5038_6_174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3edd38c5038_6_174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g3edd38c5038_6_174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edd38c5038_6_18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3edd38c5038_6_18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g3edd38c5038_6_181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edd38c5038_6_188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g3edd38c5038_6_18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8" name="Google Shape;538;g3edd38c5038_6_188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edd38c5038_6_195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3edd38c5038_6_19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6" name="Google Shape;546;g3edd38c5038_6_195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edd38c5038_6_202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3edd38c5038_6_202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4" name="Google Shape;554;g3edd38c5038_6_202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ebbb07b5c3_1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Lindsey</a:t>
            </a:r>
            <a:endParaRPr/>
          </a:p>
        </p:txBody>
      </p:sp>
      <p:sp>
        <p:nvSpPr>
          <p:cNvPr id="561" name="Google Shape;561;g3ebbb07b5c3_1_12:notes"/>
          <p:cNvSpPr/>
          <p:nvPr>
            <p:ph idx="2" type="sldImg"/>
          </p:nvPr>
        </p:nvSpPr>
        <p:spPr>
          <a:xfrm>
            <a:off x="812800" y="696913"/>
            <a:ext cx="53848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eacff930fc_1_11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g3eacff930fc_1_110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eacff930fc_1_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9" name="Google Shape;589;g3eacff930fc_1_5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eed323b2a6_0_133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Cailin</a:t>
            </a:r>
            <a:endParaRPr/>
          </a:p>
        </p:txBody>
      </p:sp>
      <p:sp>
        <p:nvSpPr>
          <p:cNvPr id="297" name="Google Shape;297;g3eed323b2a6_0_133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ec2da671b7_9_27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g3ec2da671b7_9_2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1" name="Google Shape;611;g3ec2da671b7_9_2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ec72ccab82_1_2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4" name="Google Shape;634;g3ec72ccab82_1_2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eacff930fc_1_3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4" name="Google Shape;644;g3eacff930fc_1_35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eacff930fc_1_1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" name="Google Shape;656;g3eacff930fc_1_15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f14e25e4af_1_22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3" name="Google Shape;663;g3f14e25e4af_1_22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f14e25e4af_1_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2" name="Google Shape;672;g3f14e25e4af_1_0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eacff930fc_1_86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2" name="Google Shape;682;g3eacff930fc_1_86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ec29d35060_0_7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8" name="Google Shape;698;g3ec29d35060_0_71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ec29d35060_0_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5" name="Google Shape;705;g3ec29d35060_0_0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ec29d35060_0_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3" name="Google Shape;713;g3ec29d35060_0_5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eed323b2a6_0_166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Cailin</a:t>
            </a:r>
            <a:endParaRPr/>
          </a:p>
        </p:txBody>
      </p:sp>
      <p:sp>
        <p:nvSpPr>
          <p:cNvPr id="303" name="Google Shape;303;g3eed323b2a6_0_166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ec29d35060_0_1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0" name="Google Shape;720;g3ec29d35060_0_11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ec29d35060_0_2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1" name="Google Shape;731;g3ec29d35060_0_21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ef7065d1d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Lindsey</a:t>
            </a:r>
            <a:endParaRPr/>
          </a:p>
        </p:txBody>
      </p:sp>
      <p:sp>
        <p:nvSpPr>
          <p:cNvPr id="742" name="Google Shape;742;g3ef7065d1dc_0_0:notes"/>
          <p:cNvSpPr/>
          <p:nvPr>
            <p:ph idx="2" type="sldImg"/>
          </p:nvPr>
        </p:nvSpPr>
        <p:spPr>
          <a:xfrm>
            <a:off x="812800" y="696913"/>
            <a:ext cx="5384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ef7065d1dc_0_5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Jeanette</a:t>
            </a:r>
            <a:endParaRPr/>
          </a:p>
        </p:txBody>
      </p:sp>
      <p:sp>
        <p:nvSpPr>
          <p:cNvPr id="748" name="Google Shape;748;g3ef7065d1dc_0_5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ef7065d1dc_0_28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g3ef7065d1dc_0_2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Jeanette</a:t>
            </a:r>
            <a:endParaRPr/>
          </a:p>
        </p:txBody>
      </p:sp>
      <p:sp>
        <p:nvSpPr>
          <p:cNvPr id="773" name="Google Shape;773;g3ef7065d1dc_0_28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ef7065d1dc_0_5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g3ef7065d1dc_0_5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7" name="Google Shape;797;g3ef7065d1dc_0_51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ef7065d1dc_0_68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3ef7065d1dc_0_68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Char char="●"/>
            </a:pPr>
            <a:r>
              <a:rPr lang="en-US" sz="2400">
                <a:solidFill>
                  <a:srgbClr val="044851"/>
                </a:solidFill>
              </a:rPr>
              <a:t>In July and August 2022, a harmful algal bloom caused massive fish and wildlife kills across the San Francisco Bay</a:t>
            </a:r>
            <a:endParaRPr sz="2400">
              <a:solidFill>
                <a:srgbClr val="04485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4485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Char char="●"/>
            </a:pPr>
            <a:r>
              <a:rPr lang="en-US" sz="2400">
                <a:solidFill>
                  <a:srgbClr val="044851"/>
                </a:solidFill>
              </a:rPr>
              <a:t>Algal bloom resulted from warm water temperatures, severe drought, and elevated nutrient levels from wastewater plant discharges. </a:t>
            </a:r>
            <a:endParaRPr sz="2400">
              <a:solidFill>
                <a:srgbClr val="04485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4485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Char char="●"/>
            </a:pPr>
            <a:r>
              <a:rPr lang="en-US" sz="2400">
                <a:solidFill>
                  <a:srgbClr val="044851"/>
                </a:solidFill>
              </a:rPr>
              <a:t>In response, the San Francisco Bay Regional Water Quality Control Board adopted the Third Nutrient Watershed Permit </a:t>
            </a:r>
            <a:endParaRPr sz="2400">
              <a:solidFill>
                <a:srgbClr val="04485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4485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Char char="●"/>
            </a:pPr>
            <a:r>
              <a:rPr lang="en-US" sz="2400">
                <a:solidFill>
                  <a:srgbClr val="044851"/>
                </a:solidFill>
              </a:rPr>
              <a:t>Wastewater treatment plants must collectively reduce their dry-season nitrogen discharges into the Bay by 40% region-wide over 10-yr period</a:t>
            </a:r>
            <a:endParaRPr sz="2400">
              <a:solidFill>
                <a:srgbClr val="04485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5" name="Google Shape;815;g3ef7065d1dc_0_68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ef7065d1dc_0_77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3ef7065d1dc_0_77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5" name="Google Shape;825;g3ef7065d1dc_0_77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3ef7065d1dc_0_9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9" name="Google Shape;839;g3ef7065d1dc_0_9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0" name="Google Shape;840;g3ef7065d1dc_0_91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ef7065d1dc_0_106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g3ef7065d1dc_0_106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6" name="Google Shape;856;g3ef7065d1dc_0_106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eed323b2a6_0_19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Cailin</a:t>
            </a:r>
            <a:endParaRPr/>
          </a:p>
        </p:txBody>
      </p:sp>
      <p:sp>
        <p:nvSpPr>
          <p:cNvPr id="308" name="Google Shape;308;g3eed323b2a6_0_198:notes"/>
          <p:cNvSpPr/>
          <p:nvPr>
            <p:ph idx="2" type="sldImg"/>
          </p:nvPr>
        </p:nvSpPr>
        <p:spPr>
          <a:xfrm>
            <a:off x="812800" y="696913"/>
            <a:ext cx="53848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ef7065d1dc_0_120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3ef7065d1dc_0_12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1" name="Google Shape;871;g3ef7065d1dc_0_12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ef7065d1dc_0_130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g3ef7065d1dc_0_13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2" name="Google Shape;882;g3ef7065d1dc_0_130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ef7065d1dc_0_164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6" name="Google Shape;916;g3ef7065d1dc_0_164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7" name="Google Shape;917;g3ef7065d1dc_0_164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ef7065d1dc_0_176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Jeanette</a:t>
            </a:r>
            <a:endParaRPr/>
          </a:p>
        </p:txBody>
      </p:sp>
      <p:sp>
        <p:nvSpPr>
          <p:cNvPr id="929" name="Google Shape;929;g3ef7065d1dc_0_176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ef7065d1dc_0_231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5" name="Google Shape;985;g3ef7065d1dc_0_231:notes"/>
          <p:cNvSpPr/>
          <p:nvPr>
            <p:ph idx="2" type="sldImg"/>
          </p:nvPr>
        </p:nvSpPr>
        <p:spPr>
          <a:xfrm>
            <a:off x="1082675" y="1162050"/>
            <a:ext cx="4845000" cy="3136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5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1" name="Google Shape;991;p5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3edcd3fab0d_0_495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8" name="Google Shape;998;g3edcd3fab0d_0_495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edcd3fab0d_0_502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06" name="Google Shape;1006;g3edcd3fab0d_0_502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3edcd3fab0d_0_510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15" name="Google Shape;1015;g3edcd3fab0d_0_510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edcd3fab0d_0_520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26" name="Google Shape;1026;g3edcd3fab0d_0_520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c7014a02d_1_11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Cailin</a:t>
            </a:r>
            <a:endParaRPr/>
          </a:p>
        </p:txBody>
      </p:sp>
      <p:sp>
        <p:nvSpPr>
          <p:cNvPr id="322" name="Google Shape;322;g3ec7014a02d_1_119:notes"/>
          <p:cNvSpPr/>
          <p:nvPr>
            <p:ph idx="2" type="sldImg"/>
          </p:nvPr>
        </p:nvSpPr>
        <p:spPr>
          <a:xfrm>
            <a:off x="812800" y="696913"/>
            <a:ext cx="53848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edcd3fab0d_0_527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34" name="Google Shape;1034;g3edcd3fab0d_0_527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3edcd3fab0d_0_534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42" name="Google Shape;1042;g3edcd3fab0d_0_534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3edcd3fab0d_0_550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9" name="Google Shape;1059;g3edcd3fab0d_0_550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edcd3fab0d_0_559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69" name="Google Shape;1069;g3edcd3fab0d_0_559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edcd3fab0d_0_569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80" name="Google Shape;1080;g3edcd3fab0d_0_569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edcd3fab0d_0_578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90" name="Google Shape;1090;g3edcd3fab0d_0_578:notes"/>
          <p:cNvSpPr/>
          <p:nvPr>
            <p:ph idx="2" type="sldImg"/>
          </p:nvPr>
        </p:nvSpPr>
        <p:spPr>
          <a:xfrm>
            <a:off x="1119188" y="1181100"/>
            <a:ext cx="4927600" cy="31892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3edcd3fab0d_0_591:notes"/>
          <p:cNvSpPr txBox="1"/>
          <p:nvPr>
            <p:ph idx="1" type="body"/>
          </p:nvPr>
        </p:nvSpPr>
        <p:spPr>
          <a:xfrm>
            <a:off x="716619" y="4548458"/>
            <a:ext cx="5732700" cy="3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25" lIns="95075" spcFirstLastPara="1" rIns="95075" wrap="square" tIns="475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04" name="Google Shape;1104;g3edcd3fab0d_0_591:notes"/>
          <p:cNvSpPr/>
          <p:nvPr>
            <p:ph idx="2" type="sldImg"/>
          </p:nvPr>
        </p:nvSpPr>
        <p:spPr>
          <a:xfrm>
            <a:off x="1105879" y="1181417"/>
            <a:ext cx="4954200" cy="318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1" name="Google Shape;1111;p6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7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8" name="Google Shape;1118;p7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8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9" name="Google Shape;1129;p8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c2da671b7_12_0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g3ec2da671b7_12_0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9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2" name="Google Shape;1142;p9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8" name="Google Shape;1158;p10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1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0" name="Google Shape;1170;p11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12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7" name="Google Shape;1177;p12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13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7" name="Google Shape;1187;p13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3eed323b2a6_0_3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Zoe</a:t>
            </a:r>
            <a:endParaRPr/>
          </a:p>
        </p:txBody>
      </p:sp>
      <p:sp>
        <p:nvSpPr>
          <p:cNvPr id="1201" name="Google Shape;1201;g3eed323b2a6_0_326:notes"/>
          <p:cNvSpPr/>
          <p:nvPr>
            <p:ph idx="2" type="sldImg"/>
          </p:nvPr>
        </p:nvSpPr>
        <p:spPr>
          <a:xfrm>
            <a:off x="812800" y="696913"/>
            <a:ext cx="53848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eed323b2a6_0_332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8" name="Google Shape;1208;g3eed323b2a6_0_332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Zoe</a:t>
            </a:r>
            <a:endParaRPr/>
          </a:p>
        </p:txBody>
      </p:sp>
      <p:sp>
        <p:nvSpPr>
          <p:cNvPr id="1209" name="Google Shape;1209;g3eed323b2a6_0_332:notes"/>
          <p:cNvSpPr txBox="1"/>
          <p:nvPr>
            <p:ph idx="12" type="sldNum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4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9" name="Google Shape;1219;p14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5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6" name="Google Shape;1276;p15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6:notes"/>
          <p:cNvSpPr txBox="1"/>
          <p:nvPr>
            <p:ph idx="1" type="body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2" name="Google Shape;1282;p16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ec2da671b7_12_6:notes"/>
          <p:cNvSpPr txBox="1"/>
          <p:nvPr>
            <p:ph idx="1" type="body"/>
          </p:nvPr>
        </p:nvSpPr>
        <p:spPr>
          <a:xfrm>
            <a:off x="701040" y="4473893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g3ec2da671b7_12_6:notes"/>
          <p:cNvSpPr/>
          <p:nvPr>
            <p:ph idx="2" type="sldImg"/>
          </p:nvPr>
        </p:nvSpPr>
        <p:spPr>
          <a:xfrm>
            <a:off x="1082675" y="1162050"/>
            <a:ext cx="4845050" cy="3136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/>
        </p:nvSpPr>
        <p:spPr>
          <a:xfrm>
            <a:off x="1944" y="0"/>
            <a:ext cx="15540913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8"/>
          <p:cNvSpPr txBox="1"/>
          <p:nvPr>
            <p:ph idx="1" type="body"/>
          </p:nvPr>
        </p:nvSpPr>
        <p:spPr>
          <a:xfrm>
            <a:off x="1371601" y="5036448"/>
            <a:ext cx="12801600" cy="914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b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2" type="body"/>
          </p:nvPr>
        </p:nvSpPr>
        <p:spPr>
          <a:xfrm>
            <a:off x="474801" y="8766884"/>
            <a:ext cx="5943600" cy="348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3" type="body"/>
          </p:nvPr>
        </p:nvSpPr>
        <p:spPr>
          <a:xfrm>
            <a:off x="474801" y="9241253"/>
            <a:ext cx="5943600" cy="348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4" type="body"/>
          </p:nvPr>
        </p:nvSpPr>
        <p:spPr>
          <a:xfrm>
            <a:off x="474801" y="4114800"/>
            <a:ext cx="14612799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ncepts">
  <p:cSld name="3 Concep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35"/>
          <p:cNvSpPr txBox="1"/>
          <p:nvPr>
            <p:ph idx="1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35"/>
          <p:cNvSpPr txBox="1"/>
          <p:nvPr>
            <p:ph idx="2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5"/>
          <p:cNvSpPr txBox="1"/>
          <p:nvPr>
            <p:ph idx="3" type="body"/>
          </p:nvPr>
        </p:nvSpPr>
        <p:spPr>
          <a:xfrm>
            <a:off x="1691422" y="6684771"/>
            <a:ext cx="3657601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35"/>
          <p:cNvSpPr/>
          <p:nvPr>
            <p:ph idx="4" type="pic"/>
          </p:nvPr>
        </p:nvSpPr>
        <p:spPr>
          <a:xfrm>
            <a:off x="1691423" y="2895600"/>
            <a:ext cx="3657600" cy="371297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5"/>
          <p:cNvSpPr txBox="1"/>
          <p:nvPr>
            <p:ph idx="5" type="body"/>
          </p:nvPr>
        </p:nvSpPr>
        <p:spPr>
          <a:xfrm>
            <a:off x="5943599" y="6684771"/>
            <a:ext cx="3657601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5"/>
          <p:cNvSpPr/>
          <p:nvPr>
            <p:ph idx="6" type="pic"/>
          </p:nvPr>
        </p:nvSpPr>
        <p:spPr>
          <a:xfrm>
            <a:off x="5943600" y="2895600"/>
            <a:ext cx="3657600" cy="371297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5"/>
          <p:cNvSpPr txBox="1"/>
          <p:nvPr>
            <p:ph idx="7" type="body"/>
          </p:nvPr>
        </p:nvSpPr>
        <p:spPr>
          <a:xfrm>
            <a:off x="10195775" y="6684771"/>
            <a:ext cx="3657601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35"/>
          <p:cNvSpPr/>
          <p:nvPr>
            <p:ph idx="8" type="pic"/>
          </p:nvPr>
        </p:nvSpPr>
        <p:spPr>
          <a:xfrm>
            <a:off x="10195776" y="2895600"/>
            <a:ext cx="3657600" cy="37129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ule">
  <p:cSld name="Schedu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6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6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36"/>
          <p:cNvSpPr/>
          <p:nvPr/>
        </p:nvSpPr>
        <p:spPr>
          <a:xfrm>
            <a:off x="1130120" y="6388799"/>
            <a:ext cx="215444" cy="215444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6"/>
          <p:cNvSpPr/>
          <p:nvPr/>
        </p:nvSpPr>
        <p:spPr>
          <a:xfrm>
            <a:off x="1130120" y="5953484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6"/>
          <p:cNvSpPr txBox="1"/>
          <p:nvPr>
            <p:ph idx="1" type="body"/>
          </p:nvPr>
        </p:nvSpPr>
        <p:spPr>
          <a:xfrm>
            <a:off x="850900" y="3092450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6"/>
          <p:cNvSpPr txBox="1"/>
          <p:nvPr>
            <p:ph idx="2" type="body"/>
          </p:nvPr>
        </p:nvSpPr>
        <p:spPr>
          <a:xfrm>
            <a:off x="850900" y="3543679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6"/>
          <p:cNvSpPr txBox="1"/>
          <p:nvPr>
            <p:ph idx="3" type="body"/>
          </p:nvPr>
        </p:nvSpPr>
        <p:spPr>
          <a:xfrm>
            <a:off x="850900" y="3967597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6"/>
          <p:cNvSpPr txBox="1"/>
          <p:nvPr>
            <p:ph idx="4" type="body"/>
          </p:nvPr>
        </p:nvSpPr>
        <p:spPr>
          <a:xfrm>
            <a:off x="850900" y="4409712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5" type="body"/>
          </p:nvPr>
        </p:nvSpPr>
        <p:spPr>
          <a:xfrm>
            <a:off x="850900" y="4864487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6" type="body"/>
          </p:nvPr>
        </p:nvSpPr>
        <p:spPr>
          <a:xfrm>
            <a:off x="850900" y="5348701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6"/>
          <p:cNvSpPr txBox="1"/>
          <p:nvPr>
            <p:ph idx="7" type="body"/>
          </p:nvPr>
        </p:nvSpPr>
        <p:spPr>
          <a:xfrm>
            <a:off x="1594165" y="5923887"/>
            <a:ext cx="4441104" cy="316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6"/>
          <p:cNvSpPr txBox="1"/>
          <p:nvPr>
            <p:ph idx="8" type="body"/>
          </p:nvPr>
        </p:nvSpPr>
        <p:spPr>
          <a:xfrm>
            <a:off x="1594165" y="6355133"/>
            <a:ext cx="4441104" cy="316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9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3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Divi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/>
          <p:nvPr/>
        </p:nvSpPr>
        <p:spPr>
          <a:xfrm>
            <a:off x="1944" y="0"/>
            <a:ext cx="15540913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371600" y="4619634"/>
            <a:ext cx="12801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divider">
  <p:cSld name="Subdivider">
    <p:bg>
      <p:bgPr>
        <a:gradFill>
          <a:gsLst>
            <a:gs pos="0">
              <a:srgbClr val="8B6A64"/>
            </a:gs>
            <a:gs pos="50000">
              <a:srgbClr val="7B5753"/>
            </a:gs>
            <a:gs pos="100000">
              <a:srgbClr val="604340"/>
            </a:gs>
          </a:gsLst>
          <a:lin ang="5400000" scaled="0"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/>
          <p:nvPr/>
        </p:nvSpPr>
        <p:spPr>
          <a:xfrm>
            <a:off x="1944" y="0"/>
            <a:ext cx="15540913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1371600" y="4619634"/>
            <a:ext cx="12801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26"/>
          <p:cNvSpPr txBox="1"/>
          <p:nvPr>
            <p:ph idx="1" type="body"/>
          </p:nvPr>
        </p:nvSpPr>
        <p:spPr>
          <a:xfrm>
            <a:off x="467497" y="482198"/>
            <a:ext cx="7304904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6"/>
          <p:cNvSpPr txBox="1"/>
          <p:nvPr>
            <p:ph idx="2" type="body"/>
          </p:nvPr>
        </p:nvSpPr>
        <p:spPr>
          <a:xfrm>
            <a:off x="467497" y="939398"/>
            <a:ext cx="7304903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26"/>
          <p:cNvSpPr txBox="1"/>
          <p:nvPr>
            <p:ph idx="3" type="body"/>
          </p:nvPr>
        </p:nvSpPr>
        <p:spPr>
          <a:xfrm>
            <a:off x="466725" y="1524000"/>
            <a:ext cx="14610578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  <a:defRPr>
                <a:solidFill>
                  <a:srgbClr val="FFFFFF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divider">
  <p:cSld name="Subdivider">
    <p:bg>
      <p:bgPr>
        <a:gradFill>
          <a:gsLst>
            <a:gs pos="0">
              <a:srgbClr val="8B6A64"/>
            </a:gs>
            <a:gs pos="50000">
              <a:srgbClr val="7B5753"/>
            </a:gs>
            <a:gs pos="100000">
              <a:srgbClr val="604340"/>
            </a:gs>
          </a:gsLst>
          <a:lin ang="5400012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eed323b2a6_0_345"/>
          <p:cNvSpPr/>
          <p:nvPr/>
        </p:nvSpPr>
        <p:spPr>
          <a:xfrm>
            <a:off x="1944" y="0"/>
            <a:ext cx="155409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eed323b2a6_0_345"/>
          <p:cNvSpPr txBox="1"/>
          <p:nvPr>
            <p:ph idx="1" type="body"/>
          </p:nvPr>
        </p:nvSpPr>
        <p:spPr>
          <a:xfrm>
            <a:off x="1371600" y="4619634"/>
            <a:ext cx="12801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rgbClr val="023A3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ed323b2a6_0_348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g3eed323b2a6_0_348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ed323b2a6_0_35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3eed323b2a6_0_35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g3eed323b2a6_0_35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Divi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ed323b2a6_0_355"/>
          <p:cNvSpPr/>
          <p:nvPr/>
        </p:nvSpPr>
        <p:spPr>
          <a:xfrm>
            <a:off x="1944" y="0"/>
            <a:ext cx="155409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3eed323b2a6_0_355"/>
          <p:cNvSpPr txBox="1"/>
          <p:nvPr>
            <p:ph idx="1" type="body"/>
          </p:nvPr>
        </p:nvSpPr>
        <p:spPr>
          <a:xfrm>
            <a:off x="1371600" y="4619634"/>
            <a:ext cx="12801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Text Half Image">
  <p:cSld name="Half Text Half Imag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9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29"/>
          <p:cNvSpPr/>
          <p:nvPr>
            <p:ph idx="2" type="pic"/>
          </p:nvPr>
        </p:nvSpPr>
        <p:spPr>
          <a:xfrm>
            <a:off x="8229600" y="457200"/>
            <a:ext cx="6847703" cy="777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29"/>
          <p:cNvSpPr txBox="1"/>
          <p:nvPr>
            <p:ph idx="1" type="body"/>
          </p:nvPr>
        </p:nvSpPr>
        <p:spPr>
          <a:xfrm>
            <a:off x="467497" y="482198"/>
            <a:ext cx="7304904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3" type="body"/>
          </p:nvPr>
        </p:nvSpPr>
        <p:spPr>
          <a:xfrm>
            <a:off x="467497" y="939398"/>
            <a:ext cx="7304903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4" type="body"/>
          </p:nvPr>
        </p:nvSpPr>
        <p:spPr>
          <a:xfrm>
            <a:off x="466725" y="1524000"/>
            <a:ext cx="7305675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5" type="body"/>
          </p:nvPr>
        </p:nvSpPr>
        <p:spPr>
          <a:xfrm>
            <a:off x="8229600" y="8305800"/>
            <a:ext cx="68484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ed323b2a6_0_358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3eed323b2a6_0_358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g3eed323b2a6_0_358"/>
          <p:cNvSpPr txBox="1"/>
          <p:nvPr>
            <p:ph idx="1" type="body"/>
          </p:nvPr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g3eed323b2a6_0_358"/>
          <p:cNvSpPr txBox="1"/>
          <p:nvPr>
            <p:ph idx="2" type="body"/>
          </p:nvPr>
        </p:nvSpPr>
        <p:spPr>
          <a:xfrm>
            <a:off x="467497" y="939398"/>
            <a:ext cx="7305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g3eed323b2a6_0_358"/>
          <p:cNvSpPr txBox="1"/>
          <p:nvPr>
            <p:ph idx="3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  <a:defRPr>
                <a:solidFill>
                  <a:srgbClr val="FFFFFF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Page Blue Title on White">
  <p:cSld name="SECTION_HEADER_2_1_1_2_4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eed323b2a6_0_364"/>
          <p:cNvSpPr txBox="1"/>
          <p:nvPr>
            <p:ph type="title"/>
          </p:nvPr>
        </p:nvSpPr>
        <p:spPr>
          <a:xfrm>
            <a:off x="691135" y="187196"/>
            <a:ext cx="14055000" cy="16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5E73"/>
              </a:buClr>
              <a:buSzPts val="6400"/>
              <a:buNone/>
              <a:defRPr sz="6400">
                <a:solidFill>
                  <a:srgbClr val="025E7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Font typeface="Work Sans"/>
              <a:buNone/>
              <a:defRPr sz="6400"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45" name="Google Shape;145;g3eed323b2a6_0_364"/>
          <p:cNvSpPr txBox="1"/>
          <p:nvPr>
            <p:ph idx="1" type="body"/>
          </p:nvPr>
        </p:nvSpPr>
        <p:spPr>
          <a:xfrm>
            <a:off x="691135" y="2088289"/>
            <a:ext cx="137505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25E73"/>
              </a:buClr>
              <a:buSzPts val="24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indent="-355600" lvl="1" marL="9144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20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indent="-330200" lvl="2" marL="13716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16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indent="-317500" lvl="3" marL="18288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14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indent="-317500" lvl="4" marL="22860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14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indent="-342900" lvl="5" marL="27432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18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indent="-342900" lvl="6" marL="32004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18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indent="-342900" lvl="7" marL="365760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25E73"/>
              </a:buClr>
              <a:buSzPts val="18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indent="-342900" lvl="8" marL="4114800" algn="l">
              <a:lnSpc>
                <a:spcPct val="115000"/>
              </a:lnSpc>
              <a:spcBef>
                <a:spcPts val="1800"/>
              </a:spcBef>
              <a:spcAft>
                <a:spcPts val="1800"/>
              </a:spcAft>
              <a:buClr>
                <a:srgbClr val="025E73"/>
              </a:buClr>
              <a:buSzPts val="1800"/>
              <a:buFont typeface="Work Sans"/>
              <a:buChar char="•"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pic>
        <p:nvPicPr>
          <p:cNvPr id="146" name="Google Shape;146;g3eed323b2a6_0_364" title="SFEI only square WHITE.png"/>
          <p:cNvPicPr preferRelativeResize="0"/>
          <p:nvPr/>
        </p:nvPicPr>
        <p:blipFill rotWithShape="1">
          <a:blip r:embed="rId2">
            <a:alphaModFix amt="74000"/>
          </a:blip>
          <a:srcRect b="42084" l="8055" r="6159" t="11020"/>
          <a:stretch/>
        </p:blipFill>
        <p:spPr>
          <a:xfrm>
            <a:off x="13993338" y="9009977"/>
            <a:ext cx="1356346" cy="85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Divi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/>
          <p:nvPr/>
        </p:nvSpPr>
        <p:spPr>
          <a:xfrm>
            <a:off x="1944" y="0"/>
            <a:ext cx="15540913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1371600" y="4619634"/>
            <a:ext cx="12801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rgbClr val="023A3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>
            <p:ph idx="1" type="body"/>
          </p:nvPr>
        </p:nvSpPr>
        <p:spPr>
          <a:xfrm>
            <a:off x="467497" y="482198"/>
            <a:ext cx="7304904" cy="889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1"/>
          <p:cNvSpPr txBox="1"/>
          <p:nvPr>
            <p:ph idx="2" type="body"/>
          </p:nvPr>
        </p:nvSpPr>
        <p:spPr>
          <a:xfrm>
            <a:off x="466725" y="1524000"/>
            <a:ext cx="14610578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bbb07b5c3_1_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3ebbb07b5c3_1_4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3ebbb07b5c3_1_4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divider">
  <p:cSld name="Subdivider">
    <p:bg>
      <p:bgPr>
        <a:gradFill>
          <a:gsLst>
            <a:gs pos="0">
              <a:srgbClr val="8B6A64"/>
            </a:gs>
            <a:gs pos="50000">
              <a:srgbClr val="7B5753"/>
            </a:gs>
            <a:gs pos="100000">
              <a:srgbClr val="604340"/>
            </a:gs>
          </a:gsLst>
          <a:lin ang="5400000" scaled="0"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/>
          <p:nvPr/>
        </p:nvSpPr>
        <p:spPr>
          <a:xfrm>
            <a:off x="1944" y="0"/>
            <a:ext cx="15540913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1371600" y="4619634"/>
            <a:ext cx="12801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b="1" sz="54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2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7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467497" y="482198"/>
            <a:ext cx="7304904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27"/>
          <p:cNvSpPr txBox="1"/>
          <p:nvPr>
            <p:ph idx="2" type="body"/>
          </p:nvPr>
        </p:nvSpPr>
        <p:spPr>
          <a:xfrm>
            <a:off x="467497" y="939398"/>
            <a:ext cx="7304903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0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idx="3" type="body"/>
          </p:nvPr>
        </p:nvSpPr>
        <p:spPr>
          <a:xfrm>
            <a:off x="466725" y="1524000"/>
            <a:ext cx="14610578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  <a:defRPr>
                <a:solidFill>
                  <a:srgbClr val="FFFFFF"/>
                </a:solidFill>
              </a:defRPr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Text Half Image">
  <p:cSld name="Half Text Half Image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dcd3fab0d_0_602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178" name="Google Shape;178;g3edcd3fab0d_0_602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g3edcd3fab0d_0_602"/>
          <p:cNvSpPr/>
          <p:nvPr>
            <p:ph idx="2" type="pic"/>
          </p:nvPr>
        </p:nvSpPr>
        <p:spPr>
          <a:xfrm>
            <a:off x="8229601" y="457199"/>
            <a:ext cx="6847800" cy="67566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g3edcd3fab0d_0_602"/>
          <p:cNvSpPr txBox="1"/>
          <p:nvPr>
            <p:ph idx="1" type="body"/>
          </p:nvPr>
        </p:nvSpPr>
        <p:spPr>
          <a:xfrm>
            <a:off x="467498" y="482199"/>
            <a:ext cx="73047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81" name="Google Shape;181;g3edcd3fab0d_0_602"/>
          <p:cNvSpPr txBox="1"/>
          <p:nvPr>
            <p:ph idx="3" type="body"/>
          </p:nvPr>
        </p:nvSpPr>
        <p:spPr>
          <a:xfrm>
            <a:off x="467498" y="939402"/>
            <a:ext cx="7304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82" name="Google Shape;182;g3edcd3fab0d_0_602"/>
          <p:cNvSpPr txBox="1"/>
          <p:nvPr>
            <p:ph idx="4" type="body"/>
          </p:nvPr>
        </p:nvSpPr>
        <p:spPr>
          <a:xfrm>
            <a:off x="466726" y="1524004"/>
            <a:ext cx="7305900" cy="7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5016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83" name="Google Shape;183;g3edcd3fab0d_0_602"/>
          <p:cNvSpPr txBox="1"/>
          <p:nvPr>
            <p:ph idx="5" type="body"/>
          </p:nvPr>
        </p:nvSpPr>
        <p:spPr>
          <a:xfrm>
            <a:off x="8229603" y="8305802"/>
            <a:ext cx="6848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Text Two Images">
  <p:cSld name="Half Text Two Images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dcd3fab0d_0_610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186" name="Google Shape;186;g3edcd3fab0d_0_610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g3edcd3fab0d_0_610"/>
          <p:cNvSpPr/>
          <p:nvPr>
            <p:ph idx="2" type="pic"/>
          </p:nvPr>
        </p:nvSpPr>
        <p:spPr>
          <a:xfrm>
            <a:off x="8229601" y="457201"/>
            <a:ext cx="6847800" cy="35604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g3edcd3fab0d_0_610"/>
          <p:cNvSpPr txBox="1"/>
          <p:nvPr>
            <p:ph idx="1" type="body"/>
          </p:nvPr>
        </p:nvSpPr>
        <p:spPr>
          <a:xfrm>
            <a:off x="467498" y="482199"/>
            <a:ext cx="73047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89" name="Google Shape;189;g3edcd3fab0d_0_610"/>
          <p:cNvSpPr txBox="1"/>
          <p:nvPr>
            <p:ph idx="3" type="body"/>
          </p:nvPr>
        </p:nvSpPr>
        <p:spPr>
          <a:xfrm>
            <a:off x="467498" y="939402"/>
            <a:ext cx="7304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90" name="Google Shape;190;g3edcd3fab0d_0_610"/>
          <p:cNvSpPr txBox="1"/>
          <p:nvPr>
            <p:ph idx="4" type="body"/>
          </p:nvPr>
        </p:nvSpPr>
        <p:spPr>
          <a:xfrm>
            <a:off x="466726" y="1524004"/>
            <a:ext cx="7305900" cy="7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5016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91" name="Google Shape;191;g3edcd3fab0d_0_610"/>
          <p:cNvSpPr txBox="1"/>
          <p:nvPr>
            <p:ph idx="5" type="body"/>
          </p:nvPr>
        </p:nvSpPr>
        <p:spPr>
          <a:xfrm>
            <a:off x="8229603" y="8284973"/>
            <a:ext cx="6848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92" name="Google Shape;192;g3edcd3fab0d_0_610"/>
          <p:cNvSpPr txBox="1"/>
          <p:nvPr>
            <p:ph idx="6" type="body"/>
          </p:nvPr>
        </p:nvSpPr>
        <p:spPr>
          <a:xfrm>
            <a:off x="8229603" y="4093973"/>
            <a:ext cx="68484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93" name="Google Shape;193;g3edcd3fab0d_0_610"/>
          <p:cNvSpPr/>
          <p:nvPr>
            <p:ph idx="7" type="pic"/>
          </p:nvPr>
        </p:nvSpPr>
        <p:spPr>
          <a:xfrm>
            <a:off x="8229601" y="4648201"/>
            <a:ext cx="6847800" cy="356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Images">
  <p:cSld name="4 Images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dcd3fab0d_0_620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196" name="Google Shape;196;g3edcd3fab0d_0_620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g3edcd3fab0d_0_620"/>
          <p:cNvSpPr txBox="1"/>
          <p:nvPr>
            <p:ph idx="1" type="body"/>
          </p:nvPr>
        </p:nvSpPr>
        <p:spPr>
          <a:xfrm>
            <a:off x="8011299" y="8284971"/>
            <a:ext cx="70665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98" name="Google Shape;198;g3edcd3fab0d_0_620"/>
          <p:cNvSpPr txBox="1"/>
          <p:nvPr>
            <p:ph idx="2" type="body"/>
          </p:nvPr>
        </p:nvSpPr>
        <p:spPr>
          <a:xfrm>
            <a:off x="8011298" y="4650026"/>
            <a:ext cx="70665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199" name="Google Shape;199;g3edcd3fab0d_0_620"/>
          <p:cNvSpPr/>
          <p:nvPr>
            <p:ph idx="3" type="pic"/>
          </p:nvPr>
        </p:nvSpPr>
        <p:spPr>
          <a:xfrm>
            <a:off x="8011299" y="5181602"/>
            <a:ext cx="7066200" cy="30273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g3edcd3fab0d_0_620"/>
          <p:cNvSpPr/>
          <p:nvPr>
            <p:ph idx="4" type="pic"/>
          </p:nvPr>
        </p:nvSpPr>
        <p:spPr>
          <a:xfrm>
            <a:off x="8011301" y="1546539"/>
            <a:ext cx="7076100" cy="30273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g3edcd3fab0d_0_620"/>
          <p:cNvSpPr txBox="1"/>
          <p:nvPr>
            <p:ph idx="5" type="body"/>
          </p:nvPr>
        </p:nvSpPr>
        <p:spPr>
          <a:xfrm>
            <a:off x="457201" y="8284971"/>
            <a:ext cx="70665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02" name="Google Shape;202;g3edcd3fab0d_0_620"/>
          <p:cNvSpPr txBox="1"/>
          <p:nvPr>
            <p:ph idx="6" type="body"/>
          </p:nvPr>
        </p:nvSpPr>
        <p:spPr>
          <a:xfrm>
            <a:off x="457201" y="4650026"/>
            <a:ext cx="70863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03" name="Google Shape;203;g3edcd3fab0d_0_620"/>
          <p:cNvSpPr/>
          <p:nvPr>
            <p:ph idx="7" type="pic"/>
          </p:nvPr>
        </p:nvSpPr>
        <p:spPr>
          <a:xfrm>
            <a:off x="457201" y="5181602"/>
            <a:ext cx="7076100" cy="30273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g3edcd3fab0d_0_620"/>
          <p:cNvSpPr/>
          <p:nvPr>
            <p:ph idx="8" type="pic"/>
          </p:nvPr>
        </p:nvSpPr>
        <p:spPr>
          <a:xfrm>
            <a:off x="467500" y="1546539"/>
            <a:ext cx="7076100" cy="30273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g3edcd3fab0d_0_620"/>
          <p:cNvSpPr txBox="1"/>
          <p:nvPr>
            <p:ph idx="9" type="body"/>
          </p:nvPr>
        </p:nvSpPr>
        <p:spPr>
          <a:xfrm>
            <a:off x="467500" y="482199"/>
            <a:ext cx="70761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06" name="Google Shape;206;g3edcd3fab0d_0_620"/>
          <p:cNvSpPr txBox="1"/>
          <p:nvPr>
            <p:ph idx="13" type="body"/>
          </p:nvPr>
        </p:nvSpPr>
        <p:spPr>
          <a:xfrm>
            <a:off x="467500" y="939402"/>
            <a:ext cx="7076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rgbClr val="023A3F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467497" y="482198"/>
            <a:ext cx="7304904" cy="889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2" type="body"/>
          </p:nvPr>
        </p:nvSpPr>
        <p:spPr>
          <a:xfrm>
            <a:off x="466725" y="1524000"/>
            <a:ext cx="14610578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dcd3fab0d_0_633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209" name="Google Shape;209;g3edcd3fab0d_0_633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g3edcd3fab0d_0_633"/>
          <p:cNvSpPr txBox="1"/>
          <p:nvPr>
            <p:ph idx="1" type="body"/>
          </p:nvPr>
        </p:nvSpPr>
        <p:spPr>
          <a:xfrm>
            <a:off x="467500" y="482199"/>
            <a:ext cx="70761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11" name="Google Shape;211;g3edcd3fab0d_0_633"/>
          <p:cNvSpPr txBox="1"/>
          <p:nvPr>
            <p:ph idx="2" type="body"/>
          </p:nvPr>
        </p:nvSpPr>
        <p:spPr>
          <a:xfrm>
            <a:off x="467500" y="939402"/>
            <a:ext cx="7076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12" name="Google Shape;212;g3edcd3fab0d_0_633"/>
          <p:cNvSpPr txBox="1"/>
          <p:nvPr>
            <p:ph idx="3" type="body"/>
          </p:nvPr>
        </p:nvSpPr>
        <p:spPr>
          <a:xfrm>
            <a:off x="8011299" y="8284971"/>
            <a:ext cx="70665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13" name="Google Shape;213;g3edcd3fab0d_0_633"/>
          <p:cNvSpPr/>
          <p:nvPr>
            <p:ph idx="4" type="pic"/>
          </p:nvPr>
        </p:nvSpPr>
        <p:spPr>
          <a:xfrm>
            <a:off x="8011299" y="1546539"/>
            <a:ext cx="7066200" cy="66621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g3edcd3fab0d_0_633"/>
          <p:cNvSpPr txBox="1"/>
          <p:nvPr>
            <p:ph idx="5" type="body"/>
          </p:nvPr>
        </p:nvSpPr>
        <p:spPr>
          <a:xfrm>
            <a:off x="457201" y="8284971"/>
            <a:ext cx="70665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15" name="Google Shape;215;g3edcd3fab0d_0_633"/>
          <p:cNvSpPr/>
          <p:nvPr>
            <p:ph idx="6" type="pic"/>
          </p:nvPr>
        </p:nvSpPr>
        <p:spPr>
          <a:xfrm>
            <a:off x="457201" y="1546539"/>
            <a:ext cx="7076100" cy="6662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dcd3fab0d_0_642"/>
          <p:cNvSpPr/>
          <p:nvPr/>
        </p:nvSpPr>
        <p:spPr>
          <a:xfrm>
            <a:off x="1946" y="0"/>
            <a:ext cx="155406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3edcd3fab0d_0_642"/>
          <p:cNvSpPr txBox="1"/>
          <p:nvPr>
            <p:ph idx="1" type="body"/>
          </p:nvPr>
        </p:nvSpPr>
        <p:spPr>
          <a:xfrm>
            <a:off x="1371602" y="5036451"/>
            <a:ext cx="128016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7900"/>
              <a:buNone/>
              <a:defRPr b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19" name="Google Shape;219;g3edcd3fab0d_0_642"/>
          <p:cNvSpPr txBox="1"/>
          <p:nvPr>
            <p:ph idx="2" type="body"/>
          </p:nvPr>
        </p:nvSpPr>
        <p:spPr>
          <a:xfrm>
            <a:off x="474803" y="8766887"/>
            <a:ext cx="59436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 b="1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20" name="Google Shape;220;g3edcd3fab0d_0_642"/>
          <p:cNvSpPr txBox="1"/>
          <p:nvPr>
            <p:ph idx="3" type="body"/>
          </p:nvPr>
        </p:nvSpPr>
        <p:spPr>
          <a:xfrm>
            <a:off x="474803" y="9241254"/>
            <a:ext cx="59436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 b="1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21" name="Google Shape;221;g3edcd3fab0d_0_642"/>
          <p:cNvSpPr txBox="1"/>
          <p:nvPr>
            <p:ph idx="4" type="body"/>
          </p:nvPr>
        </p:nvSpPr>
        <p:spPr>
          <a:xfrm>
            <a:off x="474801" y="4114802"/>
            <a:ext cx="146130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b="1" sz="49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2 Images">
  <p:cSld name="Full Bleed 2 Image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edcd3fab0d_0_648"/>
          <p:cNvSpPr/>
          <p:nvPr>
            <p:ph idx="2" type="pic"/>
          </p:nvPr>
        </p:nvSpPr>
        <p:spPr>
          <a:xfrm>
            <a:off x="7772400" y="0"/>
            <a:ext cx="77724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g3edcd3fab0d_0_648"/>
          <p:cNvSpPr/>
          <p:nvPr>
            <p:ph idx="3" type="pic"/>
          </p:nvPr>
        </p:nvSpPr>
        <p:spPr>
          <a:xfrm>
            <a:off x="0" y="0"/>
            <a:ext cx="7772400" cy="1005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">
  <p:cSld name="Single Imag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edcd3fab0d_0_651"/>
          <p:cNvSpPr/>
          <p:nvPr>
            <p:ph idx="2" type="pic"/>
          </p:nvPr>
        </p:nvSpPr>
        <p:spPr>
          <a:xfrm>
            <a:off x="457201" y="1546539"/>
            <a:ext cx="14630400" cy="66621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g3edcd3fab0d_0_651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228" name="Google Shape;228;g3edcd3fab0d_0_651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9" name="Google Shape;229;g3edcd3fab0d_0_651"/>
          <p:cNvSpPr txBox="1"/>
          <p:nvPr>
            <p:ph idx="1" type="body"/>
          </p:nvPr>
        </p:nvSpPr>
        <p:spPr>
          <a:xfrm>
            <a:off x="457201" y="8284971"/>
            <a:ext cx="68478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30" name="Google Shape;230;g3edcd3fab0d_0_651"/>
          <p:cNvSpPr txBox="1"/>
          <p:nvPr>
            <p:ph idx="3" type="body"/>
          </p:nvPr>
        </p:nvSpPr>
        <p:spPr>
          <a:xfrm>
            <a:off x="467500" y="482199"/>
            <a:ext cx="70761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31" name="Google Shape;231;g3edcd3fab0d_0_651"/>
          <p:cNvSpPr txBox="1"/>
          <p:nvPr>
            <p:ph idx="4" type="body"/>
          </p:nvPr>
        </p:nvSpPr>
        <p:spPr>
          <a:xfrm>
            <a:off x="467500" y="939402"/>
            <a:ext cx="7076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ncepts">
  <p:cSld name="3 Concepts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dcd3fab0d_0_658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234" name="Google Shape;234;g3edcd3fab0d_0_658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" name="Google Shape;235;g3edcd3fab0d_0_658"/>
          <p:cNvSpPr txBox="1"/>
          <p:nvPr>
            <p:ph idx="1" type="body"/>
          </p:nvPr>
        </p:nvSpPr>
        <p:spPr>
          <a:xfrm>
            <a:off x="467500" y="482199"/>
            <a:ext cx="70761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36" name="Google Shape;236;g3edcd3fab0d_0_658"/>
          <p:cNvSpPr txBox="1"/>
          <p:nvPr>
            <p:ph idx="2" type="body"/>
          </p:nvPr>
        </p:nvSpPr>
        <p:spPr>
          <a:xfrm>
            <a:off x="467500" y="939402"/>
            <a:ext cx="7076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37" name="Google Shape;237;g3edcd3fab0d_0_658"/>
          <p:cNvSpPr txBox="1"/>
          <p:nvPr>
            <p:ph idx="3" type="body"/>
          </p:nvPr>
        </p:nvSpPr>
        <p:spPr>
          <a:xfrm>
            <a:off x="1691424" y="6684771"/>
            <a:ext cx="36576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38" name="Google Shape;238;g3edcd3fab0d_0_658"/>
          <p:cNvSpPr/>
          <p:nvPr>
            <p:ph idx="4" type="pic"/>
          </p:nvPr>
        </p:nvSpPr>
        <p:spPr>
          <a:xfrm>
            <a:off x="1691422" y="2895601"/>
            <a:ext cx="3657600" cy="3713100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g3edcd3fab0d_0_658"/>
          <p:cNvSpPr txBox="1"/>
          <p:nvPr>
            <p:ph idx="5" type="body"/>
          </p:nvPr>
        </p:nvSpPr>
        <p:spPr>
          <a:xfrm>
            <a:off x="5943601" y="6684771"/>
            <a:ext cx="36576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40" name="Google Shape;240;g3edcd3fab0d_0_658"/>
          <p:cNvSpPr/>
          <p:nvPr>
            <p:ph idx="6" type="pic"/>
          </p:nvPr>
        </p:nvSpPr>
        <p:spPr>
          <a:xfrm>
            <a:off x="5943599" y="2895601"/>
            <a:ext cx="3657600" cy="37131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g3edcd3fab0d_0_658"/>
          <p:cNvSpPr txBox="1"/>
          <p:nvPr>
            <p:ph idx="7" type="body"/>
          </p:nvPr>
        </p:nvSpPr>
        <p:spPr>
          <a:xfrm>
            <a:off x="10195777" y="6684771"/>
            <a:ext cx="36576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b="0" sz="15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42" name="Google Shape;242;g3edcd3fab0d_0_658"/>
          <p:cNvSpPr/>
          <p:nvPr>
            <p:ph idx="8" type="pic"/>
          </p:nvPr>
        </p:nvSpPr>
        <p:spPr>
          <a:xfrm>
            <a:off x="10195776" y="2895601"/>
            <a:ext cx="3657600" cy="3713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dule">
  <p:cSld name="Schedu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dcd3fab0d_0_669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245" name="Google Shape;245;g3edcd3fab0d_0_669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6" name="Google Shape;246;g3edcd3fab0d_0_669"/>
          <p:cNvSpPr/>
          <p:nvPr/>
        </p:nvSpPr>
        <p:spPr>
          <a:xfrm>
            <a:off x="1130119" y="6388798"/>
            <a:ext cx="215100" cy="21540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edcd3fab0d_0_669"/>
          <p:cNvSpPr/>
          <p:nvPr/>
        </p:nvSpPr>
        <p:spPr>
          <a:xfrm>
            <a:off x="1130119" y="5953484"/>
            <a:ext cx="215100" cy="21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edcd3fab0d_0_669"/>
          <p:cNvSpPr txBox="1"/>
          <p:nvPr>
            <p:ph idx="1" type="body"/>
          </p:nvPr>
        </p:nvSpPr>
        <p:spPr>
          <a:xfrm>
            <a:off x="850901" y="3092453"/>
            <a:ext cx="1981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1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49" name="Google Shape;249;g3edcd3fab0d_0_669"/>
          <p:cNvSpPr txBox="1"/>
          <p:nvPr>
            <p:ph idx="2" type="body"/>
          </p:nvPr>
        </p:nvSpPr>
        <p:spPr>
          <a:xfrm>
            <a:off x="850901" y="3543682"/>
            <a:ext cx="1981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1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0" name="Google Shape;250;g3edcd3fab0d_0_669"/>
          <p:cNvSpPr txBox="1"/>
          <p:nvPr>
            <p:ph idx="3" type="body"/>
          </p:nvPr>
        </p:nvSpPr>
        <p:spPr>
          <a:xfrm>
            <a:off x="850901" y="3967599"/>
            <a:ext cx="1981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15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1" name="Google Shape;251;g3edcd3fab0d_0_669"/>
          <p:cNvSpPr txBox="1"/>
          <p:nvPr>
            <p:ph idx="4" type="body"/>
          </p:nvPr>
        </p:nvSpPr>
        <p:spPr>
          <a:xfrm>
            <a:off x="850901" y="4409715"/>
            <a:ext cx="1981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15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2" name="Google Shape;252;g3edcd3fab0d_0_669"/>
          <p:cNvSpPr txBox="1"/>
          <p:nvPr>
            <p:ph idx="5" type="body"/>
          </p:nvPr>
        </p:nvSpPr>
        <p:spPr>
          <a:xfrm>
            <a:off x="850901" y="4864489"/>
            <a:ext cx="1981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15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3" name="Google Shape;253;g3edcd3fab0d_0_669"/>
          <p:cNvSpPr txBox="1"/>
          <p:nvPr>
            <p:ph idx="6" type="body"/>
          </p:nvPr>
        </p:nvSpPr>
        <p:spPr>
          <a:xfrm>
            <a:off x="850901" y="5348705"/>
            <a:ext cx="1981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15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4" name="Google Shape;254;g3edcd3fab0d_0_669"/>
          <p:cNvSpPr txBox="1"/>
          <p:nvPr>
            <p:ph idx="7" type="body"/>
          </p:nvPr>
        </p:nvSpPr>
        <p:spPr>
          <a:xfrm>
            <a:off x="1594165" y="5923890"/>
            <a:ext cx="4441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5" name="Google Shape;255;g3edcd3fab0d_0_669"/>
          <p:cNvSpPr txBox="1"/>
          <p:nvPr>
            <p:ph idx="8" type="body"/>
          </p:nvPr>
        </p:nvSpPr>
        <p:spPr>
          <a:xfrm>
            <a:off x="1594165" y="6355137"/>
            <a:ext cx="4441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6" name="Google Shape;256;g3edcd3fab0d_0_669"/>
          <p:cNvSpPr txBox="1"/>
          <p:nvPr>
            <p:ph idx="9" type="body"/>
          </p:nvPr>
        </p:nvSpPr>
        <p:spPr>
          <a:xfrm>
            <a:off x="467500" y="482199"/>
            <a:ext cx="70761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57" name="Google Shape;257;g3edcd3fab0d_0_669"/>
          <p:cNvSpPr txBox="1"/>
          <p:nvPr>
            <p:ph idx="13" type="body"/>
          </p:nvPr>
        </p:nvSpPr>
        <p:spPr>
          <a:xfrm>
            <a:off x="467500" y="939402"/>
            <a:ext cx="7076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edcd3fab0d_0_684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500"/>
              <a:buFont typeface="Arial"/>
              <a:buNone/>
              <a:defRPr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260" name="Google Shape;260;g3edcd3fab0d_0_684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bg>
      <p:bgPr>
        <a:solidFill>
          <a:srgbClr val="023A3F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edcd3fab0d_0_687"/>
          <p:cNvSpPr txBox="1"/>
          <p:nvPr>
            <p:ph idx="1" type="body"/>
          </p:nvPr>
        </p:nvSpPr>
        <p:spPr>
          <a:xfrm>
            <a:off x="467498" y="482199"/>
            <a:ext cx="73047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7100"/>
              <a:buNone/>
              <a:defRPr b="1" sz="3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63" name="Google Shape;263;g3edcd3fab0d_0_687"/>
          <p:cNvSpPr txBox="1"/>
          <p:nvPr>
            <p:ph idx="2" type="body"/>
          </p:nvPr>
        </p:nvSpPr>
        <p:spPr>
          <a:xfrm>
            <a:off x="466726" y="1524004"/>
            <a:ext cx="14610600" cy="7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6350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"/>
              <a:buChar char="•"/>
              <a:defRPr sz="3300"/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">
  <p:cSld name="Divi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edcd3fab0d_0_690"/>
          <p:cNvSpPr/>
          <p:nvPr/>
        </p:nvSpPr>
        <p:spPr>
          <a:xfrm>
            <a:off x="1946" y="0"/>
            <a:ext cx="155406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edcd3fab0d_0_690"/>
          <p:cNvSpPr txBox="1"/>
          <p:nvPr>
            <p:ph idx="1" type="body"/>
          </p:nvPr>
        </p:nvSpPr>
        <p:spPr>
          <a:xfrm>
            <a:off x="1371602" y="4619636"/>
            <a:ext cx="128016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b="1" sz="49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divider">
  <p:cSld name="Subdivider">
    <p:bg>
      <p:bgPr>
        <a:gradFill>
          <a:gsLst>
            <a:gs pos="0">
              <a:srgbClr val="8B6A64"/>
            </a:gs>
            <a:gs pos="50000">
              <a:srgbClr val="7B5753"/>
            </a:gs>
            <a:gs pos="100000">
              <a:srgbClr val="604340"/>
            </a:gs>
          </a:gsLst>
          <a:lin ang="5400012" scaled="0"/>
        </a:gra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dcd3fab0d_0_693"/>
          <p:cNvSpPr/>
          <p:nvPr/>
        </p:nvSpPr>
        <p:spPr>
          <a:xfrm>
            <a:off x="1946" y="0"/>
            <a:ext cx="155406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3edcd3fab0d_0_693"/>
          <p:cNvSpPr txBox="1"/>
          <p:nvPr>
            <p:ph idx="1" type="body"/>
          </p:nvPr>
        </p:nvSpPr>
        <p:spPr>
          <a:xfrm>
            <a:off x="1371602" y="4619636"/>
            <a:ext cx="128016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b="1" sz="4900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Image">
  <p:cSld name="Full Bleed Imag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/>
          <p:nvPr>
            <p:ph idx="2" type="pic"/>
          </p:nvPr>
        </p:nvSpPr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8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28"/>
          <p:cNvSpPr txBox="1"/>
          <p:nvPr>
            <p:ph idx="1" type="body"/>
          </p:nvPr>
        </p:nvSpPr>
        <p:spPr>
          <a:xfrm>
            <a:off x="467497" y="482198"/>
            <a:ext cx="7304904" cy="8894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1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">
  <p:cSld name="Text Only">
    <p:bg>
      <p:bgPr>
        <a:solidFill>
          <a:schemeClr val="accent2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dcd3fab0d_0_696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/>
            </a:lvl9pPr>
          </a:lstStyle>
          <a:p/>
        </p:txBody>
      </p:sp>
      <p:sp>
        <p:nvSpPr>
          <p:cNvPr id="272" name="Google Shape;272;g3edcd3fab0d_0_696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g3edcd3fab0d_0_696"/>
          <p:cNvSpPr txBox="1"/>
          <p:nvPr>
            <p:ph idx="1" type="body"/>
          </p:nvPr>
        </p:nvSpPr>
        <p:spPr>
          <a:xfrm>
            <a:off x="467498" y="482199"/>
            <a:ext cx="7304700" cy="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300"/>
              <a:buNone/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74" name="Google Shape;274;g3edcd3fab0d_0_696"/>
          <p:cNvSpPr txBox="1"/>
          <p:nvPr>
            <p:ph idx="2" type="body"/>
          </p:nvPr>
        </p:nvSpPr>
        <p:spPr>
          <a:xfrm>
            <a:off x="467498" y="939402"/>
            <a:ext cx="7304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b="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31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  <p:sp>
        <p:nvSpPr>
          <p:cNvPr id="275" name="Google Shape;275;g3edcd3fab0d_0_696"/>
          <p:cNvSpPr txBox="1"/>
          <p:nvPr>
            <p:ph idx="3" type="body"/>
          </p:nvPr>
        </p:nvSpPr>
        <p:spPr>
          <a:xfrm>
            <a:off x="466726" y="1524004"/>
            <a:ext cx="14610600" cy="7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5016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>
                <a:solidFill>
                  <a:srgbClr val="FFFFFF"/>
                </a:solidFill>
              </a:defRPr>
            </a:lvl1pPr>
            <a:lvl2pPr indent="-457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600"/>
              <a:buChar char="•"/>
              <a:defRPr>
                <a:solidFill>
                  <a:srgbClr val="FFFFFF"/>
                </a:solidFill>
              </a:defRPr>
            </a:lvl2pPr>
            <a:lvl3pPr indent="-431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3pPr>
            <a:lvl4pPr indent="-431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4pPr>
            <a:lvl5pPr indent="-431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5pPr>
            <a:lvl6pPr indent="-4318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6pPr>
            <a:lvl7pPr indent="-4318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7pPr>
            <a:lvl8pPr indent="-4318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8pPr>
            <a:lvl9pPr indent="-4318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Text Two Images">
  <p:cSld name="Half Text Two Image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30"/>
          <p:cNvSpPr/>
          <p:nvPr>
            <p:ph idx="2" type="pic"/>
          </p:nvPr>
        </p:nvSpPr>
        <p:spPr>
          <a:xfrm>
            <a:off x="8229600" y="457200"/>
            <a:ext cx="6847703" cy="3560571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0"/>
          <p:cNvSpPr txBox="1"/>
          <p:nvPr>
            <p:ph idx="1" type="body"/>
          </p:nvPr>
        </p:nvSpPr>
        <p:spPr>
          <a:xfrm>
            <a:off x="467497" y="482198"/>
            <a:ext cx="7304904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3" type="body"/>
          </p:nvPr>
        </p:nvSpPr>
        <p:spPr>
          <a:xfrm>
            <a:off x="467497" y="939398"/>
            <a:ext cx="7304903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4" type="body"/>
          </p:nvPr>
        </p:nvSpPr>
        <p:spPr>
          <a:xfrm>
            <a:off x="466725" y="1524000"/>
            <a:ext cx="7305675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5" type="body"/>
          </p:nvPr>
        </p:nvSpPr>
        <p:spPr>
          <a:xfrm>
            <a:off x="8229600" y="8284971"/>
            <a:ext cx="68484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6" type="body"/>
          </p:nvPr>
        </p:nvSpPr>
        <p:spPr>
          <a:xfrm>
            <a:off x="8229600" y="4093971"/>
            <a:ext cx="68484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0"/>
          <p:cNvSpPr/>
          <p:nvPr>
            <p:ph idx="7" type="pic"/>
          </p:nvPr>
        </p:nvSpPr>
        <p:spPr>
          <a:xfrm>
            <a:off x="8229600" y="4648200"/>
            <a:ext cx="6847703" cy="35605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Images">
  <p:cSld name="4 Image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31"/>
          <p:cNvSpPr txBox="1"/>
          <p:nvPr>
            <p:ph idx="1" type="body"/>
          </p:nvPr>
        </p:nvSpPr>
        <p:spPr>
          <a:xfrm>
            <a:off x="8011298" y="8284971"/>
            <a:ext cx="7066778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2" type="body"/>
          </p:nvPr>
        </p:nvSpPr>
        <p:spPr>
          <a:xfrm>
            <a:off x="8011298" y="4650025"/>
            <a:ext cx="7066777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1"/>
          <p:cNvSpPr/>
          <p:nvPr>
            <p:ph idx="3" type="pic"/>
          </p:nvPr>
        </p:nvSpPr>
        <p:spPr>
          <a:xfrm>
            <a:off x="8011299" y="5181600"/>
            <a:ext cx="7066005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31"/>
          <p:cNvSpPr/>
          <p:nvPr>
            <p:ph idx="4" type="pic"/>
          </p:nvPr>
        </p:nvSpPr>
        <p:spPr>
          <a:xfrm>
            <a:off x="8011299" y="1546537"/>
            <a:ext cx="7076302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1"/>
          <p:cNvSpPr txBox="1"/>
          <p:nvPr>
            <p:ph idx="5" type="body"/>
          </p:nvPr>
        </p:nvSpPr>
        <p:spPr>
          <a:xfrm>
            <a:off x="457200" y="8284971"/>
            <a:ext cx="7066777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1"/>
          <p:cNvSpPr txBox="1"/>
          <p:nvPr>
            <p:ph idx="6" type="body"/>
          </p:nvPr>
        </p:nvSpPr>
        <p:spPr>
          <a:xfrm>
            <a:off x="457200" y="4650025"/>
            <a:ext cx="7086599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1"/>
          <p:cNvSpPr/>
          <p:nvPr>
            <p:ph idx="7" type="pic"/>
          </p:nvPr>
        </p:nvSpPr>
        <p:spPr>
          <a:xfrm>
            <a:off x="457200" y="5181600"/>
            <a:ext cx="7076301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31"/>
          <p:cNvSpPr/>
          <p:nvPr>
            <p:ph idx="8" type="pic"/>
          </p:nvPr>
        </p:nvSpPr>
        <p:spPr>
          <a:xfrm>
            <a:off x="467498" y="1546537"/>
            <a:ext cx="7076302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31"/>
          <p:cNvSpPr txBox="1"/>
          <p:nvPr>
            <p:ph idx="9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1"/>
          <p:cNvSpPr txBox="1"/>
          <p:nvPr>
            <p:ph idx="13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s">
  <p:cSld name="2 Image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32"/>
          <p:cNvSpPr txBox="1"/>
          <p:nvPr>
            <p:ph idx="1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32"/>
          <p:cNvSpPr txBox="1"/>
          <p:nvPr>
            <p:ph idx="2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2"/>
          <p:cNvSpPr txBox="1"/>
          <p:nvPr>
            <p:ph idx="3" type="body"/>
          </p:nvPr>
        </p:nvSpPr>
        <p:spPr>
          <a:xfrm>
            <a:off x="8011298" y="8284971"/>
            <a:ext cx="7066778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32"/>
          <p:cNvSpPr/>
          <p:nvPr>
            <p:ph idx="4" type="pic"/>
          </p:nvPr>
        </p:nvSpPr>
        <p:spPr>
          <a:xfrm>
            <a:off x="8011299" y="1546538"/>
            <a:ext cx="7066005" cy="6662233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2"/>
          <p:cNvSpPr txBox="1"/>
          <p:nvPr>
            <p:ph idx="5" type="body"/>
          </p:nvPr>
        </p:nvSpPr>
        <p:spPr>
          <a:xfrm>
            <a:off x="457200" y="8284971"/>
            <a:ext cx="7066777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32"/>
          <p:cNvSpPr/>
          <p:nvPr>
            <p:ph idx="6" type="pic"/>
          </p:nvPr>
        </p:nvSpPr>
        <p:spPr>
          <a:xfrm>
            <a:off x="457200" y="1546538"/>
            <a:ext cx="7076301" cy="66622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Bleed 2 Images">
  <p:cSld name="Full Bleed 2 Image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/>
          <p:nvPr>
            <p:ph idx="2" type="pic"/>
          </p:nvPr>
        </p:nvSpPr>
        <p:spPr>
          <a:xfrm>
            <a:off x="7772400" y="0"/>
            <a:ext cx="77724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3"/>
          <p:cNvSpPr/>
          <p:nvPr>
            <p:ph idx="3" type="pic"/>
          </p:nvPr>
        </p:nvSpPr>
        <p:spPr>
          <a:xfrm>
            <a:off x="0" y="0"/>
            <a:ext cx="7772400" cy="1005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Image">
  <p:cSld name="Single Imag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4"/>
          <p:cNvSpPr/>
          <p:nvPr>
            <p:ph idx="2" type="pic"/>
          </p:nvPr>
        </p:nvSpPr>
        <p:spPr>
          <a:xfrm>
            <a:off x="457201" y="1546538"/>
            <a:ext cx="14630400" cy="6662234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4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34"/>
          <p:cNvSpPr txBox="1"/>
          <p:nvPr>
            <p:ph idx="1" type="body"/>
          </p:nvPr>
        </p:nvSpPr>
        <p:spPr>
          <a:xfrm>
            <a:off x="457201" y="8284971"/>
            <a:ext cx="6847702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3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4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theme" Target="../theme/theme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467497" y="457201"/>
            <a:ext cx="6400800" cy="496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457200" y="1600200"/>
            <a:ext cx="14630400" cy="7086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1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6048">
          <p15:clr>
            <a:srgbClr val="F26B43"/>
          </p15:clr>
        </p15:guide>
        <p15:guide id="2" pos="2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eed323b2a6_0_340"/>
          <p:cNvSpPr txBox="1"/>
          <p:nvPr>
            <p:ph type="title"/>
          </p:nvPr>
        </p:nvSpPr>
        <p:spPr>
          <a:xfrm>
            <a:off x="467497" y="457201"/>
            <a:ext cx="64008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g3eed323b2a6_0_340"/>
          <p:cNvSpPr txBox="1"/>
          <p:nvPr>
            <p:ph idx="1" type="body"/>
          </p:nvPr>
        </p:nvSpPr>
        <p:spPr>
          <a:xfrm>
            <a:off x="457200" y="1600200"/>
            <a:ext cx="14630400" cy="70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1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g3eed323b2a6_0_340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g3eed323b2a6_0_340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6048">
          <p15:clr>
            <a:srgbClr val="F26B43"/>
          </p15:clr>
        </p15:guide>
        <p15:guide id="2" pos="2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title"/>
          </p:nvPr>
        </p:nvSpPr>
        <p:spPr>
          <a:xfrm>
            <a:off x="467497" y="457201"/>
            <a:ext cx="6400800" cy="496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457200" y="1600200"/>
            <a:ext cx="14630400" cy="7086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1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19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19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6048">
          <p15:clr>
            <a:srgbClr val="F26B43"/>
          </p15:clr>
        </p15:guide>
        <p15:guide id="2" pos="2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dcd3fab0d_0_597"/>
          <p:cNvSpPr txBox="1"/>
          <p:nvPr>
            <p:ph type="title"/>
          </p:nvPr>
        </p:nvSpPr>
        <p:spPr>
          <a:xfrm>
            <a:off x="467498" y="457201"/>
            <a:ext cx="64011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b="0" i="0" sz="4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g3edcd3fab0d_0_597"/>
          <p:cNvSpPr txBox="1"/>
          <p:nvPr>
            <p:ph idx="1" type="body"/>
          </p:nvPr>
        </p:nvSpPr>
        <p:spPr>
          <a:xfrm>
            <a:off x="457200" y="1600202"/>
            <a:ext cx="14630400" cy="7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normAutofit/>
          </a:bodyPr>
          <a:lstStyle>
            <a:lvl1pPr indent="-50165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b="0" i="0" sz="4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1275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735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735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1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g3edcd3fab0d_0_597"/>
          <p:cNvSpPr txBox="1"/>
          <p:nvPr>
            <p:ph idx="10" type="dt"/>
          </p:nvPr>
        </p:nvSpPr>
        <p:spPr>
          <a:xfrm>
            <a:off x="467498" y="9333706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25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g3edcd3fab0d_0_597"/>
          <p:cNvSpPr txBox="1"/>
          <p:nvPr>
            <p:ph idx="12" type="sldNum"/>
          </p:nvPr>
        </p:nvSpPr>
        <p:spPr>
          <a:xfrm>
            <a:off x="14173203" y="9333706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575" lIns="163200" spcFirstLastPara="1" rIns="163200" wrap="square" tIns="81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387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7583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8870">
          <p15:clr>
            <a:srgbClr val="F26B43"/>
          </p15:clr>
        </p15:guide>
        <p15:guide id="2" pos="3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hyperlink" Target="http://drive.google.com/file/d/1CnBHtEERIUJkVGIj2a3FgA8pyzAH8yTK/view" TargetMode="External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5" Type="http://schemas.openxmlformats.org/officeDocument/2006/relationships/image" Target="../media/image46.png"/><Relationship Id="rId6" Type="http://schemas.openxmlformats.org/officeDocument/2006/relationships/image" Target="../media/image57.png"/><Relationship Id="rId7" Type="http://schemas.openxmlformats.org/officeDocument/2006/relationships/image" Target="../media/image44.jpg"/><Relationship Id="rId8" Type="http://schemas.openxmlformats.org/officeDocument/2006/relationships/image" Target="../media/image5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Relationship Id="rId4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3.png"/><Relationship Id="rId4" Type="http://schemas.openxmlformats.org/officeDocument/2006/relationships/image" Target="../media/image7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Relationship Id="rId4" Type="http://schemas.openxmlformats.org/officeDocument/2006/relationships/image" Target="../media/image67.png"/><Relationship Id="rId5" Type="http://schemas.openxmlformats.org/officeDocument/2006/relationships/image" Target="../media/image78.png"/><Relationship Id="rId6" Type="http://schemas.openxmlformats.org/officeDocument/2006/relationships/image" Target="../media/image58.png"/><Relationship Id="rId7" Type="http://schemas.openxmlformats.org/officeDocument/2006/relationships/image" Target="../media/image6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1.png"/><Relationship Id="rId4" Type="http://schemas.openxmlformats.org/officeDocument/2006/relationships/image" Target="../media/image8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9" Type="http://schemas.openxmlformats.org/officeDocument/2006/relationships/image" Target="../media/image4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80.png"/><Relationship Id="rId8" Type="http://schemas.openxmlformats.org/officeDocument/2006/relationships/image" Target="../media/image8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3.jpg"/><Relationship Id="rId4" Type="http://schemas.openxmlformats.org/officeDocument/2006/relationships/image" Target="../media/image4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Relationship Id="rId4" Type="http://schemas.openxmlformats.org/officeDocument/2006/relationships/image" Target="../media/image8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png"/><Relationship Id="rId4" Type="http://schemas.openxmlformats.org/officeDocument/2006/relationships/image" Target="../media/image8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7.jpg"/><Relationship Id="rId4" Type="http://schemas.openxmlformats.org/officeDocument/2006/relationships/image" Target="../media/image86.png"/><Relationship Id="rId5" Type="http://schemas.openxmlformats.org/officeDocument/2006/relationships/image" Target="../media/image90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6.png"/><Relationship Id="rId4" Type="http://schemas.openxmlformats.org/officeDocument/2006/relationships/image" Target="../media/image96.jpg"/><Relationship Id="rId5" Type="http://schemas.openxmlformats.org/officeDocument/2006/relationships/image" Target="../media/image9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18.jpg"/><Relationship Id="rId7" Type="http://schemas.openxmlformats.org/officeDocument/2006/relationships/image" Target="../media/image10.png"/><Relationship Id="rId8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4.png"/><Relationship Id="rId4" Type="http://schemas.openxmlformats.org/officeDocument/2006/relationships/image" Target="../media/image11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3.png"/><Relationship Id="rId4" Type="http://schemas.openxmlformats.org/officeDocument/2006/relationships/image" Target="../media/image76.png"/><Relationship Id="rId5" Type="http://schemas.openxmlformats.org/officeDocument/2006/relationships/image" Target="../media/image8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5.png"/><Relationship Id="rId4" Type="http://schemas.openxmlformats.org/officeDocument/2006/relationships/image" Target="../media/image9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12.png"/><Relationship Id="rId4" Type="http://schemas.openxmlformats.org/officeDocument/2006/relationships/image" Target="../media/image92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0.jpg"/><Relationship Id="rId4" Type="http://schemas.openxmlformats.org/officeDocument/2006/relationships/image" Target="../media/image115.jpg"/><Relationship Id="rId5" Type="http://schemas.openxmlformats.org/officeDocument/2006/relationships/image" Target="../media/image102.jpg"/><Relationship Id="rId6" Type="http://schemas.openxmlformats.org/officeDocument/2006/relationships/image" Target="../media/image99.jpg"/><Relationship Id="rId7" Type="http://schemas.openxmlformats.org/officeDocument/2006/relationships/image" Target="../media/image92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3.png"/><Relationship Id="rId4" Type="http://schemas.openxmlformats.org/officeDocument/2006/relationships/image" Target="../media/image9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8.png"/><Relationship Id="rId4" Type="http://schemas.openxmlformats.org/officeDocument/2006/relationships/image" Target="../media/image10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3.png"/><Relationship Id="rId4" Type="http://schemas.openxmlformats.org/officeDocument/2006/relationships/image" Target="../media/image114.png"/><Relationship Id="rId5" Type="http://schemas.openxmlformats.org/officeDocument/2006/relationships/image" Target="../media/image105.png"/><Relationship Id="rId6" Type="http://schemas.openxmlformats.org/officeDocument/2006/relationships/image" Target="../media/image9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9.png"/><Relationship Id="rId4" Type="http://schemas.openxmlformats.org/officeDocument/2006/relationships/image" Target="../media/image9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6.jpg"/><Relationship Id="rId4" Type="http://schemas.openxmlformats.org/officeDocument/2006/relationships/image" Target="../media/image92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3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6.xml"/><Relationship Id="rId3" Type="http://schemas.openxmlformats.org/officeDocument/2006/relationships/hyperlink" Target="mailto:HaywardShoreline@greenbelt.org" TargetMode="Externa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 txBox="1"/>
          <p:nvPr>
            <p:ph idx="1" type="body"/>
          </p:nvPr>
        </p:nvSpPr>
        <p:spPr>
          <a:xfrm>
            <a:off x="1371601" y="5036448"/>
            <a:ext cx="12801600" cy="914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7647"/>
              <a:buNone/>
            </a:pPr>
            <a:r>
              <a:rPr lang="en-US"/>
              <a:t>Taller comunitario sobre el aumento del nivel del mar #2</a:t>
            </a:r>
            <a:endParaRPr/>
          </a:p>
        </p:txBody>
      </p:sp>
      <p:sp>
        <p:nvSpPr>
          <p:cNvPr id="281" name="Google Shape;281;p1"/>
          <p:cNvSpPr txBox="1"/>
          <p:nvPr>
            <p:ph idx="4" type="body"/>
          </p:nvPr>
        </p:nvSpPr>
        <p:spPr>
          <a:xfrm>
            <a:off x="474801" y="4114800"/>
            <a:ext cx="14612799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Colaborativa para la Resiliencia de la Costa del Área de Hayward Eden</a:t>
            </a:r>
            <a:endParaRPr/>
          </a:p>
        </p:txBody>
      </p:sp>
      <p:sp>
        <p:nvSpPr>
          <p:cNvPr id="282" name="Google Shape;282;p1"/>
          <p:cNvSpPr txBox="1"/>
          <p:nvPr>
            <p:ph idx="1" type="body"/>
          </p:nvPr>
        </p:nvSpPr>
        <p:spPr>
          <a:xfrm>
            <a:off x="5707800" y="5958100"/>
            <a:ext cx="41292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en-US" sz="2400"/>
              <a:t>27 de junio de 2026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c2da671b7_12_13"/>
          <p:cNvSpPr txBox="1"/>
          <p:nvPr/>
        </p:nvSpPr>
        <p:spPr>
          <a:xfrm>
            <a:off x="155850" y="1074450"/>
            <a:ext cx="81525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6200" lIns="166200" spcFirstLastPara="1" rIns="166200" wrap="square" tIns="16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7"/>
              <a:buFont typeface="Arial"/>
              <a:buNone/>
            </a:pPr>
            <a:r>
              <a:t/>
            </a:r>
            <a:endParaRPr b="0" i="0" sz="10007" u="none" cap="none" strike="noStrike">
              <a:solidFill>
                <a:srgbClr val="6D9EEB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46" name="Google Shape;346;g3ec2da671b7_12_13"/>
          <p:cNvSpPr txBox="1"/>
          <p:nvPr/>
        </p:nvSpPr>
        <p:spPr>
          <a:xfrm>
            <a:off x="49550" y="8269314"/>
            <a:ext cx="3695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6200" lIns="166200" spcFirstLastPara="1" rIns="166200" wrap="square" tIns="16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4"/>
              <a:buFont typeface="Arial"/>
              <a:buNone/>
            </a:pPr>
            <a:r>
              <a:t/>
            </a:r>
            <a:endParaRPr b="0" i="0" sz="1454" u="none" cap="none" strike="noStrike">
              <a:solidFill>
                <a:srgbClr val="30303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47" name="Google Shape;347;g3ec2da671b7_12_13"/>
          <p:cNvSpPr txBox="1"/>
          <p:nvPr/>
        </p:nvSpPr>
        <p:spPr>
          <a:xfrm>
            <a:off x="8308350" y="-198771"/>
            <a:ext cx="6439200" cy="94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Confederación de Aldeas de la Nación Lisjan (CVL)</a:t>
            </a:r>
            <a:endParaRPr b="0" i="0" sz="3000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603777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11 reuniones con el TWP</a:t>
            </a:r>
            <a:endParaRPr/>
          </a:p>
          <a:p>
            <a:pPr indent="-603777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2 visitas al sitio de la costa de Hayward</a:t>
            </a:r>
            <a:endParaRPr/>
          </a:p>
          <a:p>
            <a:pPr indent="-603777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2 reuniones con los equipos del proyecto</a:t>
            </a:r>
            <a:endParaRPr/>
          </a:p>
          <a:p>
            <a:pPr indent="-603777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Ideas de elementos de beneficios colaterales:</a:t>
            </a:r>
            <a:endParaRPr/>
          </a:p>
          <a:p>
            <a:pPr indent="0" lvl="0" marL="82296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recolección de tule, paleta de plantas, educación y narración de historias</a:t>
            </a:r>
            <a:endParaRPr/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Todas las tribus</a:t>
            </a:r>
            <a:endParaRPr b="0" i="0" sz="3000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603777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BM Plex Mono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Identificar y contactar a todas las tribus con ascendencia o herencia dentro del área del proyecto (en proceso)</a:t>
            </a:r>
            <a:endParaRPr b="0" i="0" sz="2400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48" name="Google Shape;348;g3ec2da671b7_12_13" title="MAIN-LOGO-DarkBG-Transparent-Safe-Margin-3440px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850" y="8989775"/>
            <a:ext cx="1731825" cy="925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ec2da671b7_12_13"/>
          <p:cNvSpPr txBox="1"/>
          <p:nvPr/>
        </p:nvSpPr>
        <p:spPr>
          <a:xfrm>
            <a:off x="619932" y="45153"/>
            <a:ext cx="14127618" cy="14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66200" lIns="166200" spcFirstLastPara="1" rIns="166200" wrap="square" tIns="1662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7"/>
              <a:buFont typeface="Arial"/>
              <a:buNone/>
            </a:pPr>
            <a:r>
              <a:rPr b="0" i="0" lang="en-US" sz="5400" u="none" cap="none" strike="noStrike">
                <a:solidFill>
                  <a:srgbClr val="6D9EEB"/>
                </a:solidFill>
                <a:latin typeface="IBM Plex Mono"/>
                <a:ea typeface="IBM Plex Mono"/>
                <a:cs typeface="IBM Plex Mono"/>
                <a:sym typeface="IBM Plex Mono"/>
              </a:rPr>
              <a:t>Trabajo realizado hasta la fecha</a:t>
            </a:r>
            <a:endParaRPr b="0" i="0" sz="5400" u="none" cap="none" strike="noStrike">
              <a:solidFill>
                <a:srgbClr val="6D9EEB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50" name="Google Shape;350;g3ec2da671b7_12_13" title="Untitled (Mobile Video)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22675" y="1432975"/>
            <a:ext cx="4771551" cy="848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edd38c5038_6_1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57" name="Google Shape;357;g3edd38c5038_6_1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358" name="Google Shape;358;g3edd38c5038_6_1" title="Slide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edd38c5038_6_75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65" name="Google Shape;365;g3edd38c5038_6_75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366" name="Google Shape;366;g3edd38c5038_6_75" title="Slide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dd38c5038_6_7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73" name="Google Shape;373;g3edd38c5038_6_7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374" name="Google Shape;374;g3edd38c5038_6_7" title="Slide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edd38c5038_6_13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81" name="Google Shape;381;g3edd38c5038_6_13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382" name="Google Shape;382;g3edd38c5038_6_13" title="Slide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edd38c5038_6_19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89" name="Google Shape;389;g3edd38c5038_6_19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390" name="Google Shape;390;g3edd38c5038_6_19" title="Slide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edd38c5038_6_25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397" name="Google Shape;397;g3edd38c5038_6_25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398" name="Google Shape;398;g3edd38c5038_6_25" title="260617_Community_Meeting_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edd38c5038_6_31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05" name="Google Shape;405;g3edd38c5038_6_31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06" name="Google Shape;406;g3edd38c5038_6_31" title="Slide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dd38c5038_6_37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13" name="Google Shape;413;g3edd38c5038_6_37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14" name="Google Shape;414;g3edd38c5038_6_37" title="Slide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edd38c5038_6_43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21" name="Google Shape;421;g3edd38c5038_6_43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22" name="Google Shape;422;g3edd38c5038_6_43" title="Slide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eed323b2a6_0_263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6000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Bienvenidos</a:t>
            </a:r>
            <a:endParaRPr sz="6000"/>
          </a:p>
        </p:txBody>
      </p:sp>
      <p:sp>
        <p:nvSpPr>
          <p:cNvPr id="288" name="Google Shape;288;g3eed323b2a6_0_263"/>
          <p:cNvSpPr/>
          <p:nvPr/>
        </p:nvSpPr>
        <p:spPr>
          <a:xfrm>
            <a:off x="12358024" y="296925"/>
            <a:ext cx="2915311" cy="2766890"/>
          </a:xfrm>
          <a:custGeom>
            <a:rect b="b" l="l" r="r" t="t"/>
            <a:pathLst>
              <a:path extrusionOk="0" h="2739495" w="2858148">
                <a:moveTo>
                  <a:pt x="0" y="0"/>
                </a:moveTo>
                <a:lnTo>
                  <a:pt x="2858147" y="0"/>
                </a:lnTo>
                <a:lnTo>
                  <a:pt x="2858147" y="2739494"/>
                </a:lnTo>
                <a:lnTo>
                  <a:pt x="0" y="2739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80" l="-610" r="-540" t="-5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3eed323b2a6_0_263"/>
          <p:cNvSpPr txBox="1"/>
          <p:nvPr/>
        </p:nvSpPr>
        <p:spPr>
          <a:xfrm>
            <a:off x="467499" y="1371700"/>
            <a:ext cx="10551796" cy="2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Brian Laczko</a:t>
            </a:r>
            <a:endParaRPr b="1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Distrito de Recreación y Parques del Área de Hayward (HARD)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Agencia de Planificación de la Costa del Área de Hayward (HASPA)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edd38c5038_6_90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29" name="Google Shape;429;g3edd38c5038_6_90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30" name="Google Shape;430;g3edd38c5038_6_90" title="Slide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edd38c5038_6_97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37" name="Google Shape;437;g3edd38c5038_6_97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38" name="Google Shape;438;g3edd38c5038_6_97" title="Slide1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edd38c5038_6_104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45" name="Google Shape;445;g3edd38c5038_6_104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46" name="Google Shape;446;g3edd38c5038_6_104" title="Slide1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edd38c5038_6_111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53" name="Google Shape;453;g3edd38c5038_6_111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54" name="Google Shape;454;g3edd38c5038_6_111" title="Slide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edd38c5038_6_118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61" name="Google Shape;461;g3edd38c5038_6_118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62" name="Google Shape;462;g3edd38c5038_6_118" title="Slide1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edd38c5038_6_125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69" name="Google Shape;469;g3edd38c5038_6_125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70" name="Google Shape;470;g3edd38c5038_6_125" title="Slide1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edd38c5038_6_132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77" name="Google Shape;477;g3edd38c5038_6_132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78" name="Google Shape;478;g3edd38c5038_6_132" title="Slide1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edd38c5038_6_139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85" name="Google Shape;485;g3edd38c5038_6_139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86" name="Google Shape;486;g3edd38c5038_6_139" title="Slide17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edd38c5038_6_146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93" name="Google Shape;493;g3edd38c5038_6_146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494" name="Google Shape;494;g3edd38c5038_6_146" title="Slide18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edd38c5038_6_153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01" name="Google Shape;501;g3edd38c5038_6_153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02" name="Google Shape;502;g3edd38c5038_6_153" title="Slide1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eed323b2a6_0_68"/>
          <p:cNvSpPr txBox="1"/>
          <p:nvPr>
            <p:ph idx="1" type="body"/>
          </p:nvPr>
        </p:nvSpPr>
        <p:spPr>
          <a:xfrm>
            <a:off x="1371600" y="2398204"/>
            <a:ext cx="12801600" cy="52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ORDEN DEL DÍA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I. Bienvenida, objetivos y reglas básicas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II. Reconocimiento de las tierras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III. Resúmenes del proyecto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IV. Recorrido por la galería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V. Cierre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5000">
                <a:solidFill>
                  <a:srgbClr val="FFFFFF"/>
                </a:solidFill>
              </a:rPr>
              <a:t>VI. Visita opcional al sitio del Proyecto First Mile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 sz="5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 sz="5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edd38c5038_6_160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09" name="Google Shape;509;g3edd38c5038_6_160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10" name="Google Shape;510;g3edd38c5038_6_160" title="Slide2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edd38c5038_6_167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17" name="Google Shape;517;g3edd38c5038_6_167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18" name="Google Shape;518;g3edd38c5038_6_167" title="Slide2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edd38c5038_6_174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25" name="Google Shape;525;g3edd38c5038_6_174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26" name="Google Shape;526;g3edd38c5038_6_174" title="Slide22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edd38c5038_6_181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33" name="Google Shape;533;g3edd38c5038_6_181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34" name="Google Shape;534;g3edd38c5038_6_181" title="Slide2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edd38c5038_6_188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41" name="Google Shape;541;g3edd38c5038_6_188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42" name="Google Shape;542;g3edd38c5038_6_188" title="Slide24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edd38c5038_6_195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49" name="Google Shape;549;g3edd38c5038_6_195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50" name="Google Shape;550;g3edd38c5038_6_195" title="Slide2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edd38c5038_6_202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557" name="Google Shape;557;g3edd38c5038_6_202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558" name="Google Shape;558;g3edd38c5038_6_202" title="Slide26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ebbb07b5c3_1_12"/>
          <p:cNvSpPr/>
          <p:nvPr/>
        </p:nvSpPr>
        <p:spPr>
          <a:xfrm>
            <a:off x="944175" y="-2537849"/>
            <a:ext cx="13304520" cy="1197407"/>
          </a:xfrm>
          <a:custGeom>
            <a:rect b="b" l="l" r="r" t="t"/>
            <a:pathLst>
              <a:path extrusionOk="0" h="2468880" w="13304520">
                <a:moveTo>
                  <a:pt x="0" y="2468880"/>
                </a:moveTo>
                <a:lnTo>
                  <a:pt x="13304520" y="2468880"/>
                </a:lnTo>
                <a:lnTo>
                  <a:pt x="13304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745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3ebbb07b5c3_1_12"/>
          <p:cNvSpPr txBox="1"/>
          <p:nvPr/>
        </p:nvSpPr>
        <p:spPr>
          <a:xfrm>
            <a:off x="778203" y="4059440"/>
            <a:ext cx="13988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DIQUE HORIZONTAL </a:t>
            </a:r>
            <a:endParaRPr/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FIRST MILE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eacff930fc_1_110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0" name="Google Shape;570;g3eacff930fc_1_110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1" name="Google Shape;571;g3eacff930fc_1_110"/>
          <p:cNvSpPr/>
          <p:nvPr/>
        </p:nvSpPr>
        <p:spPr>
          <a:xfrm>
            <a:off x="5986918" y="2307757"/>
            <a:ext cx="2841000" cy="103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44475" lIns="144475" spcFirstLastPara="1" rIns="144475" wrap="square" tIns="144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2"/>
              <a:buFont typeface="Arial"/>
              <a:buNone/>
            </a:pPr>
            <a:r>
              <a:t/>
            </a:r>
            <a:endParaRPr b="0" i="0" sz="221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Google Shape;572;g3eacff930fc_1_110"/>
          <p:cNvCxnSpPr/>
          <p:nvPr/>
        </p:nvCxnSpPr>
        <p:spPr>
          <a:xfrm>
            <a:off x="7458349" y="3425437"/>
            <a:ext cx="0" cy="8457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3" name="Google Shape;573;g3eacff930fc_1_110"/>
          <p:cNvGrpSpPr/>
          <p:nvPr/>
        </p:nvGrpSpPr>
        <p:grpSpPr>
          <a:xfrm>
            <a:off x="6057103" y="2383768"/>
            <a:ext cx="2683841" cy="881354"/>
            <a:chOff x="701875" y="-3916925"/>
            <a:chExt cx="8047500" cy="2856900"/>
          </a:xfrm>
        </p:grpSpPr>
        <p:sp>
          <p:nvSpPr>
            <p:cNvPr id="574" name="Google Shape;574;g3eacff930fc_1_110"/>
            <p:cNvSpPr/>
            <p:nvPr/>
          </p:nvSpPr>
          <p:spPr>
            <a:xfrm>
              <a:off x="701875" y="-3916925"/>
              <a:ext cx="8047500" cy="2856900"/>
            </a:xfrm>
            <a:prstGeom prst="rect">
              <a:avLst/>
            </a:prstGeom>
            <a:solidFill>
              <a:srgbClr val="1F2F47"/>
            </a:solidFill>
            <a:ln>
              <a:noFill/>
            </a:ln>
          </p:spPr>
          <p:txBody>
            <a:bodyPr anchorCtr="0" anchor="ctr" bIns="144475" lIns="144475" spcFirstLastPara="1" rIns="144475" wrap="square" tIns="144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12"/>
                <a:buFont typeface="Arial"/>
                <a:buNone/>
              </a:pPr>
              <a:r>
                <a:t/>
              </a:r>
              <a:endParaRPr b="0" i="0" sz="22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5" name="Google Shape;575;g3eacff930fc_1_1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59500" y="-3864850"/>
              <a:ext cx="7896225" cy="2752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g3eacff930fc_1_110"/>
          <p:cNvSpPr/>
          <p:nvPr/>
        </p:nvSpPr>
        <p:spPr>
          <a:xfrm>
            <a:off x="595050" y="6149307"/>
            <a:ext cx="13888309" cy="411431"/>
          </a:xfrm>
          <a:custGeom>
            <a:rect b="b" l="l" r="r" t="t"/>
            <a:pathLst>
              <a:path extrusionOk="0" h="10414" w="351536">
                <a:moveTo>
                  <a:pt x="0" y="10414"/>
                </a:moveTo>
                <a:lnTo>
                  <a:pt x="0" y="0"/>
                </a:lnTo>
                <a:lnTo>
                  <a:pt x="351536" y="0"/>
                </a:lnTo>
                <a:lnTo>
                  <a:pt x="351536" y="9906"/>
                </a:lnTo>
              </a:path>
            </a:pathLst>
          </a:cu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7" name="Google Shape;577;g3eacff930fc_1_110"/>
          <p:cNvCxnSpPr/>
          <p:nvPr/>
        </p:nvCxnSpPr>
        <p:spPr>
          <a:xfrm>
            <a:off x="7458344" y="5406755"/>
            <a:ext cx="0" cy="7422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8" name="Google Shape;578;g3eacff930fc_1_110"/>
          <p:cNvSpPr txBox="1"/>
          <p:nvPr/>
        </p:nvSpPr>
        <p:spPr>
          <a:xfrm>
            <a:off x="467499" y="482200"/>
            <a:ext cx="9229925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 Descripción general del equipo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g3eacff930fc_1_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6925" y="4377550"/>
            <a:ext cx="2841001" cy="97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3eacff930fc_1_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575" y="6713149"/>
            <a:ext cx="2287451" cy="113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eacff930fc_1_110"/>
          <p:cNvPicPr preferRelativeResize="0"/>
          <p:nvPr/>
        </p:nvPicPr>
        <p:blipFill rotWithShape="1">
          <a:blip r:embed="rId6">
            <a:alphaModFix/>
          </a:blip>
          <a:srcRect b="0" l="0" r="0" t="53622"/>
          <a:stretch/>
        </p:blipFill>
        <p:spPr>
          <a:xfrm>
            <a:off x="3664400" y="6875577"/>
            <a:ext cx="3148495" cy="9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g3eacff930fc_1_110" title="MLA_PrimaryLogo_RGB.jp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8273" y="6875577"/>
            <a:ext cx="1435325" cy="9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3eacff930fc_1_1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97425" y="7190650"/>
            <a:ext cx="3148500" cy="36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3eacff930fc_1_1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392850" y="6884701"/>
            <a:ext cx="973975" cy="9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3eacff930fc_1_1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428460" y="2025077"/>
            <a:ext cx="999297" cy="1598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g3eacff930fc_1_110"/>
          <p:cNvCxnSpPr/>
          <p:nvPr/>
        </p:nvCxnSpPr>
        <p:spPr>
          <a:xfrm flipH="1">
            <a:off x="8944609" y="2823600"/>
            <a:ext cx="280200" cy="18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eacff930fc_1_5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2" name="Google Shape;592;g3eacff930fc_1_5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3" name="Google Shape;593;g3eacff930fc_1_5"/>
          <p:cNvPicPr preferRelativeResize="0"/>
          <p:nvPr/>
        </p:nvPicPr>
        <p:blipFill rotWithShape="1">
          <a:blip r:embed="rId3">
            <a:alphaModFix/>
          </a:blip>
          <a:srcRect b="0" l="4489" r="0" t="0"/>
          <a:stretch/>
        </p:blipFill>
        <p:spPr>
          <a:xfrm>
            <a:off x="0" y="0"/>
            <a:ext cx="15544801" cy="100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3eacff930fc_1_5"/>
          <p:cNvSpPr/>
          <p:nvPr/>
        </p:nvSpPr>
        <p:spPr>
          <a:xfrm>
            <a:off x="410616" y="470050"/>
            <a:ext cx="6541200" cy="451200"/>
          </a:xfrm>
          <a:prstGeom prst="rect">
            <a:avLst/>
          </a:prstGeom>
          <a:solidFill>
            <a:srgbClr val="FFFAF5">
              <a:alpha val="4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3eacff930fc_1_5"/>
          <p:cNvSpPr txBox="1"/>
          <p:nvPr/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3eacff930fc_1_5"/>
          <p:cNvSpPr txBox="1"/>
          <p:nvPr/>
        </p:nvSpPr>
        <p:spPr>
          <a:xfrm>
            <a:off x="1822974" y="6252285"/>
            <a:ext cx="4029185" cy="549827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6C7867"/>
                </a:highlight>
                <a:latin typeface="Arial"/>
                <a:ea typeface="Arial"/>
                <a:cs typeface="Arial"/>
                <a:sym typeface="Arial"/>
              </a:rPr>
              <a:t>Proyecto SbN de Hayward</a:t>
            </a:r>
            <a:endParaRPr b="0" i="0" sz="2400" u="none" cap="none" strike="noStrike">
              <a:solidFill>
                <a:srgbClr val="000000"/>
              </a:solidFill>
              <a:highlight>
                <a:srgbClr val="6C786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7" name="Google Shape;597;g3eacff930fc_1_5"/>
          <p:cNvCxnSpPr/>
          <p:nvPr/>
        </p:nvCxnSpPr>
        <p:spPr>
          <a:xfrm>
            <a:off x="1866900" y="6833425"/>
            <a:ext cx="52800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598" name="Google Shape;598;g3eacff930fc_1_5"/>
          <p:cNvSpPr txBox="1"/>
          <p:nvPr/>
        </p:nvSpPr>
        <p:spPr>
          <a:xfrm>
            <a:off x="1866900" y="3274192"/>
            <a:ext cx="3489600" cy="845293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6C7867"/>
                </a:highlight>
                <a:latin typeface="Arial"/>
                <a:ea typeface="Arial"/>
                <a:cs typeface="Arial"/>
                <a:sym typeface="Arial"/>
              </a:rPr>
              <a:t>Proyecto del dique horizontal First Mile</a:t>
            </a:r>
            <a:endParaRPr b="0" i="0" sz="2400" u="none" cap="none" strike="noStrike">
              <a:solidFill>
                <a:srgbClr val="000000"/>
              </a:solidFill>
              <a:highlight>
                <a:srgbClr val="6C7867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eacff930fc_1_5"/>
          <p:cNvSpPr txBox="1"/>
          <p:nvPr/>
        </p:nvSpPr>
        <p:spPr>
          <a:xfrm>
            <a:off x="1866900" y="4094525"/>
            <a:ext cx="3660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Marisma Oro Loma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3eacff930fc_1_5"/>
          <p:cNvSpPr txBox="1"/>
          <p:nvPr/>
        </p:nvSpPr>
        <p:spPr>
          <a:xfrm>
            <a:off x="8269675" y="2735650"/>
            <a:ext cx="3489600" cy="919159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rgbClr val="797D6D"/>
                </a:highlight>
                <a:latin typeface="Arial"/>
                <a:ea typeface="Arial"/>
                <a:cs typeface="Arial"/>
                <a:sym typeface="Arial"/>
              </a:rPr>
              <a:t>Centro Comunitario San Lorenzo</a:t>
            </a:r>
            <a:endParaRPr b="0" i="0" sz="2400" u="none" cap="none" strike="noStrike">
              <a:solidFill>
                <a:srgbClr val="000000"/>
              </a:solidFill>
              <a:highlight>
                <a:srgbClr val="797D6D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3eacff930fc_1_5"/>
          <p:cNvSpPr txBox="1"/>
          <p:nvPr/>
        </p:nvSpPr>
        <p:spPr>
          <a:xfrm>
            <a:off x="158575" y="9601200"/>
            <a:ext cx="428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US" sz="1000" u="none" cap="none" strike="noStrike">
                <a:solidFill>
                  <a:srgbClr val="E4E6E5"/>
                </a:solidFill>
                <a:latin typeface="Arial"/>
                <a:ea typeface="Arial"/>
                <a:cs typeface="Arial"/>
                <a:sym typeface="Arial"/>
              </a:rPr>
              <a:t>Mapa proporcionado por Esri</a:t>
            </a:r>
            <a:endParaRPr b="0" i="1" sz="1000" u="none" cap="none" strike="noStrike">
              <a:solidFill>
                <a:srgbClr val="E4E6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3eacff930fc_1_5"/>
          <p:cNvSpPr/>
          <p:nvPr/>
        </p:nvSpPr>
        <p:spPr>
          <a:xfrm>
            <a:off x="5322575" y="3556000"/>
            <a:ext cx="2472600" cy="1320900"/>
          </a:xfrm>
          <a:prstGeom prst="rect">
            <a:avLst/>
          </a:prstGeom>
          <a:noFill/>
          <a:ln cap="flat" cmpd="sng" w="76200">
            <a:solidFill>
              <a:srgbClr val="F6F0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6F0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3" name="Google Shape;603;g3eacff930fc_1_5"/>
          <p:cNvCxnSpPr/>
          <p:nvPr/>
        </p:nvCxnSpPr>
        <p:spPr>
          <a:xfrm>
            <a:off x="1906400" y="4043630"/>
            <a:ext cx="4756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04" name="Google Shape;604;g3eacff930fc_1_5"/>
          <p:cNvSpPr/>
          <p:nvPr/>
        </p:nvSpPr>
        <p:spPr>
          <a:xfrm>
            <a:off x="6794525" y="6057915"/>
            <a:ext cx="1190618" cy="1414925"/>
          </a:xfrm>
          <a:custGeom>
            <a:rect b="b" l="l" r="r" t="t"/>
            <a:pathLst>
              <a:path extrusionOk="0" h="28941" w="24353">
                <a:moveTo>
                  <a:pt x="11884" y="496"/>
                </a:moveTo>
                <a:lnTo>
                  <a:pt x="9239" y="0"/>
                </a:lnTo>
                <a:lnTo>
                  <a:pt x="0" y="4197"/>
                </a:lnTo>
                <a:lnTo>
                  <a:pt x="194" y="9458"/>
                </a:lnTo>
                <a:lnTo>
                  <a:pt x="1575" y="13688"/>
                </a:lnTo>
                <a:lnTo>
                  <a:pt x="9156" y="28941"/>
                </a:lnTo>
                <a:lnTo>
                  <a:pt x="21626" y="22122"/>
                </a:lnTo>
                <a:lnTo>
                  <a:pt x="23184" y="22511"/>
                </a:lnTo>
                <a:lnTo>
                  <a:pt x="24353" y="21732"/>
                </a:lnTo>
                <a:lnTo>
                  <a:pt x="21262" y="16140"/>
                </a:lnTo>
                <a:lnTo>
                  <a:pt x="13832" y="3418"/>
                </a:lnTo>
                <a:close/>
              </a:path>
            </a:pathLst>
          </a:custGeom>
          <a:noFill/>
          <a:ln cap="flat" cmpd="sng" w="3810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eacff930fc_1_5"/>
          <p:cNvSpPr txBox="1"/>
          <p:nvPr/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 Descripción general del sitio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g3eacff930fc_1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37025" y="3274188"/>
            <a:ext cx="424098" cy="53490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3eacff930fc_1_5"/>
          <p:cNvSpPr/>
          <p:nvPr/>
        </p:nvSpPr>
        <p:spPr>
          <a:xfrm rot="10800000">
            <a:off x="7320698" y="3684320"/>
            <a:ext cx="3975377" cy="124780"/>
          </a:xfrm>
          <a:custGeom>
            <a:rect b="b" l="l" r="r" t="t"/>
            <a:pathLst>
              <a:path extrusionOk="0" h="39116" w="257556">
                <a:moveTo>
                  <a:pt x="0" y="39116"/>
                </a:moveTo>
                <a:lnTo>
                  <a:pt x="257556" y="39116"/>
                </a:lnTo>
                <a:lnTo>
                  <a:pt x="257556" y="0"/>
                </a:ln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eed323b2a6_0_133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5960">
                <a:solidFill>
                  <a:srgbClr val="FFFFFF"/>
                </a:solidFill>
              </a:rPr>
              <a:t>REGLAS BÁSICAS</a:t>
            </a:r>
            <a:endParaRPr sz="2200"/>
          </a:p>
        </p:txBody>
      </p:sp>
      <p:sp>
        <p:nvSpPr>
          <p:cNvPr id="300" name="Google Shape;300;g3eed323b2a6_0_133"/>
          <p:cNvSpPr txBox="1"/>
          <p:nvPr>
            <p:ph idx="2" type="body"/>
          </p:nvPr>
        </p:nvSpPr>
        <p:spPr>
          <a:xfrm>
            <a:off x="466725" y="1524000"/>
            <a:ext cx="14610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50"/>
              <a:buChar char="•"/>
            </a:pPr>
            <a:r>
              <a:rPr lang="en-US" sz="4650"/>
              <a:t>Escuchar activamente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50"/>
              <a:buChar char="•"/>
            </a:pPr>
            <a:r>
              <a:rPr lang="en-US" sz="4650"/>
              <a:t>Buscar primero comprender, no ser comprendido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50"/>
              <a:buChar char="•"/>
            </a:pPr>
            <a:r>
              <a:rPr lang="en-US" sz="4650"/>
              <a:t>Un paso adelante, un paso atrás. La conversación no debe ser dominada por una o dos personas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50"/>
              <a:buChar char="•"/>
            </a:pPr>
            <a:r>
              <a:rPr lang="en-US" sz="4650"/>
              <a:t>Participe en su ámbito de experiencia y conocimientos, y respete y anime a los demás a participar en el suyo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50"/>
              <a:buChar char="•"/>
            </a:pPr>
            <a:r>
              <a:rPr lang="en-US" sz="4650"/>
              <a:t>Asuma la responsabilidad de los resultados positivos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50"/>
              <a:buChar char="•"/>
            </a:pPr>
            <a:r>
              <a:rPr lang="en-US" sz="4650"/>
              <a:t>No hay malas ideas, hagamos de esto un ambiente de “Sí, y....”</a:t>
            </a:r>
            <a:endParaRPr/>
          </a:p>
          <a:p>
            <a:pPr indent="-342900" lvl="0" marL="5715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g3ec2da671b7_9_27"/>
          <p:cNvPicPr preferRelativeResize="0"/>
          <p:nvPr/>
        </p:nvPicPr>
        <p:blipFill rotWithShape="1">
          <a:blip r:embed="rId3">
            <a:alphaModFix/>
          </a:blip>
          <a:srcRect b="0" l="0" r="0" t="17682"/>
          <a:stretch/>
        </p:blipFill>
        <p:spPr>
          <a:xfrm>
            <a:off x="467500" y="1266400"/>
            <a:ext cx="14609898" cy="7781916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3ec2da671b7_9_27"/>
          <p:cNvSpPr/>
          <p:nvPr/>
        </p:nvSpPr>
        <p:spPr>
          <a:xfrm>
            <a:off x="5215475" y="1511700"/>
            <a:ext cx="1181100" cy="9066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CCCCD"/>
              </a:gs>
              <a:gs pos="100000">
                <a:srgbClr val="488E8E"/>
              </a:gs>
            </a:gsLst>
            <a:lin ang="5400012" scaled="0"/>
          </a:gradFill>
          <a:ln>
            <a:noFill/>
          </a:ln>
        </p:spPr>
        <p:txBody>
          <a:bodyPr anchorCtr="0" anchor="ctr" bIns="52725" lIns="105500" spcFirstLastPara="1" rIns="105500" wrap="square" tIns="52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9"/>
              <a:buFont typeface="Arial"/>
              <a:buNone/>
            </a:pPr>
            <a:r>
              <a:t/>
            </a:r>
            <a:endParaRPr b="0" i="0" sz="206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g3ec2da671b7_9_27"/>
          <p:cNvSpPr txBox="1"/>
          <p:nvPr/>
        </p:nvSpPr>
        <p:spPr>
          <a:xfrm>
            <a:off x="467500" y="482200"/>
            <a:ext cx="86883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Diques horizontales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3ec2da671b7_9_27"/>
          <p:cNvSpPr txBox="1"/>
          <p:nvPr/>
        </p:nvSpPr>
        <p:spPr>
          <a:xfrm>
            <a:off x="467496" y="9048313"/>
            <a:ext cx="35013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61175" lIns="122400" spcFirstLastPara="1" rIns="122400" wrap="square" tIns="611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44851"/>
                </a:solidFill>
                <a:latin typeface="Calibri"/>
                <a:ea typeface="Calibri"/>
                <a:cs typeface="Calibri"/>
                <a:sym typeface="Calibri"/>
              </a:rPr>
              <a:t>Diapositiva cortesía de: A. Stiegler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ec2da671b7_9_27"/>
          <p:cNvSpPr txBox="1"/>
          <p:nvPr/>
        </p:nvSpPr>
        <p:spPr>
          <a:xfrm>
            <a:off x="6971325" y="7904637"/>
            <a:ext cx="73569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Los diques horizontales son una </a:t>
            </a: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solución basada en la naturaleza </a:t>
            </a: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que ofrece </a:t>
            </a: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varios beneficios </a:t>
            </a: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frente a los diques tradicionales.. </a:t>
            </a:r>
            <a:endParaRPr b="0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Protegen a las comunidades contra las </a:t>
            </a: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inundaciones y el aumento del nivel del mar</a:t>
            </a: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, al tiempo que proporcionan </a:t>
            </a: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hábitat</a:t>
            </a: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 y mejoran la </a:t>
            </a: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calidad del agua</a:t>
            </a: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3ec2da671b7_9_27"/>
          <p:cNvSpPr txBox="1"/>
          <p:nvPr/>
        </p:nvSpPr>
        <p:spPr>
          <a:xfrm>
            <a:off x="4578450" y="2484725"/>
            <a:ext cx="737400" cy="245100"/>
          </a:xfrm>
          <a:prstGeom prst="rect">
            <a:avLst/>
          </a:prstGeom>
          <a:solidFill>
            <a:srgbClr val="0448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DIQUE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9" name="Google Shape;619;g3ec2da671b7_9_27"/>
          <p:cNvCxnSpPr/>
          <p:nvPr/>
        </p:nvCxnSpPr>
        <p:spPr>
          <a:xfrm>
            <a:off x="4678750" y="2729813"/>
            <a:ext cx="0" cy="36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20" name="Google Shape;620;g3ec2da671b7_9_27"/>
          <p:cNvSpPr txBox="1"/>
          <p:nvPr/>
        </p:nvSpPr>
        <p:spPr>
          <a:xfrm>
            <a:off x="2839524" y="1751550"/>
            <a:ext cx="1738925" cy="426900"/>
          </a:xfrm>
          <a:prstGeom prst="rect">
            <a:avLst/>
          </a:prstGeom>
          <a:solidFill>
            <a:srgbClr val="0448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COMUNIDADES E INFRAESTRUCTURA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g3ec2da671b7_9_27"/>
          <p:cNvCxnSpPr/>
          <p:nvPr/>
        </p:nvCxnSpPr>
        <p:spPr>
          <a:xfrm>
            <a:off x="2939825" y="2178438"/>
            <a:ext cx="0" cy="36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22" name="Google Shape;622;g3ec2da671b7_9_27"/>
          <p:cNvSpPr/>
          <p:nvPr/>
        </p:nvSpPr>
        <p:spPr>
          <a:xfrm>
            <a:off x="8677700" y="5203175"/>
            <a:ext cx="1181100" cy="9066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CCCCD"/>
              </a:gs>
              <a:gs pos="100000">
                <a:srgbClr val="488E8E"/>
              </a:gs>
            </a:gsLst>
            <a:lin ang="5400012" scaled="0"/>
          </a:gradFill>
          <a:ln>
            <a:noFill/>
          </a:ln>
        </p:spPr>
        <p:txBody>
          <a:bodyPr anchorCtr="0" anchor="ctr" bIns="52725" lIns="105500" spcFirstLastPara="1" rIns="105500" wrap="square" tIns="52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69"/>
              <a:buFont typeface="Arial"/>
              <a:buNone/>
            </a:pPr>
            <a:r>
              <a:t/>
            </a:r>
            <a:endParaRPr b="0" i="0" sz="206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3ec2da671b7_9_27"/>
          <p:cNvSpPr txBox="1"/>
          <p:nvPr/>
        </p:nvSpPr>
        <p:spPr>
          <a:xfrm>
            <a:off x="11066674" y="2178438"/>
            <a:ext cx="983417" cy="311537"/>
          </a:xfrm>
          <a:prstGeom prst="rect">
            <a:avLst/>
          </a:prstGeom>
          <a:solidFill>
            <a:srgbClr val="0448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SENDERO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4" name="Google Shape;624;g3ec2da671b7_9_27"/>
          <p:cNvCxnSpPr/>
          <p:nvPr/>
        </p:nvCxnSpPr>
        <p:spPr>
          <a:xfrm>
            <a:off x="11166975" y="2489963"/>
            <a:ext cx="0" cy="36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25" name="Google Shape;625;g3ec2da671b7_9_27"/>
          <p:cNvSpPr txBox="1"/>
          <p:nvPr/>
        </p:nvSpPr>
        <p:spPr>
          <a:xfrm>
            <a:off x="9327749" y="1511700"/>
            <a:ext cx="1738925" cy="426900"/>
          </a:xfrm>
          <a:prstGeom prst="rect">
            <a:avLst/>
          </a:prstGeom>
          <a:solidFill>
            <a:srgbClr val="0448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COMUNIDADES E INFRAESTRUCTURA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6" name="Google Shape;626;g3ec2da671b7_9_27"/>
          <p:cNvCxnSpPr/>
          <p:nvPr/>
        </p:nvCxnSpPr>
        <p:spPr>
          <a:xfrm>
            <a:off x="9428050" y="1938588"/>
            <a:ext cx="0" cy="36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27" name="Google Shape;627;g3ec2da671b7_9_27"/>
          <p:cNvSpPr txBox="1"/>
          <p:nvPr/>
        </p:nvSpPr>
        <p:spPr>
          <a:xfrm>
            <a:off x="11949799" y="2600850"/>
            <a:ext cx="2199335" cy="245100"/>
          </a:xfrm>
          <a:prstGeom prst="rect">
            <a:avLst/>
          </a:prstGeom>
          <a:solidFill>
            <a:srgbClr val="0448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ÁREA DE TRATAMIENTO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8" name="Google Shape;628;g3ec2da671b7_9_27"/>
          <p:cNvCxnSpPr/>
          <p:nvPr/>
        </p:nvCxnSpPr>
        <p:spPr>
          <a:xfrm>
            <a:off x="12050100" y="2845946"/>
            <a:ext cx="0" cy="36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29" name="Google Shape;629;g3ec2da671b7_9_27"/>
          <p:cNvSpPr txBox="1"/>
          <p:nvPr/>
        </p:nvSpPr>
        <p:spPr>
          <a:xfrm>
            <a:off x="12632349" y="2956825"/>
            <a:ext cx="1834399" cy="227800"/>
          </a:xfrm>
          <a:prstGeom prst="rect">
            <a:avLst/>
          </a:prstGeom>
          <a:solidFill>
            <a:srgbClr val="04485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HÁBITAT ECOTÓNICO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0" name="Google Shape;630;g3ec2da671b7_9_27"/>
          <p:cNvCxnSpPr/>
          <p:nvPr/>
        </p:nvCxnSpPr>
        <p:spPr>
          <a:xfrm>
            <a:off x="12732650" y="3184621"/>
            <a:ext cx="0" cy="365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631" name="Google Shape;631;g3ec2da671b7_9_27"/>
          <p:cNvSpPr txBox="1"/>
          <p:nvPr/>
        </p:nvSpPr>
        <p:spPr>
          <a:xfrm>
            <a:off x="3886200" y="4793497"/>
            <a:ext cx="77724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SENDERO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ec72ccab82_1_2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7" name="Google Shape;637;g3ec72ccab82_1_2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8" name="Google Shape;638;g3ec72ccab82_1_2" title="1-1-FirstMile_DWG4_FinalMerged-lowresNK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230" r="13843" t="0"/>
          <a:stretch/>
        </p:blipFill>
        <p:spPr>
          <a:xfrm>
            <a:off x="8229600" y="457200"/>
            <a:ext cx="68478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3ec72ccab82_1_2"/>
          <p:cNvSpPr txBox="1"/>
          <p:nvPr/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 Objetivos del proyecto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3ec72ccab82_1_2"/>
          <p:cNvSpPr txBox="1"/>
          <p:nvPr/>
        </p:nvSpPr>
        <p:spPr>
          <a:xfrm>
            <a:off x="466725" y="1524000"/>
            <a:ext cx="7305600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Mejorar la calidad del agua al reducir la entrada de nutrientes a la Bahía de San Francisco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Crear y mejorar el hábitat para especies que dependen de los humedales a corto plazo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Facilitar la migración del hábitat de los humedales a medida que aumenta el nivel del mar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Proteger a las comunidades costeras de Hayward y San Lorenzo ante el aumento del nivel del mar y mejorar el control de las inundaciones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Mantener el acceso a los servicios públicos existentes</a:t>
            </a:r>
            <a:endParaRPr b="0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Mejorar los beneficios recreativos y sociales a las comunidades cercanas</a:t>
            </a:r>
            <a:endParaRPr b="0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3ec72ccab82_1_2"/>
          <p:cNvSpPr txBox="1"/>
          <p:nvPr/>
        </p:nvSpPr>
        <p:spPr>
          <a:xfrm>
            <a:off x="7969714" y="8306602"/>
            <a:ext cx="7233411" cy="380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Representación artística del futuro proyecto del dique horizontal “First Mile”.</a:t>
            </a:r>
            <a:endParaRPr b="0" i="0" sz="16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eacff930fc_1_35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7" name="Google Shape;647;g3eacff930fc_1_35"/>
          <p:cNvSpPr txBox="1"/>
          <p:nvPr/>
        </p:nvSpPr>
        <p:spPr>
          <a:xfrm>
            <a:off x="467500" y="482200"/>
            <a:ext cx="86178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 La futura marisma Oro Loma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3eacff930fc_1_35"/>
          <p:cNvSpPr txBox="1"/>
          <p:nvPr/>
        </p:nvSpPr>
        <p:spPr>
          <a:xfrm>
            <a:off x="467498" y="939398"/>
            <a:ext cx="7076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propuesto</a:t>
            </a:r>
            <a:endParaRPr b="0" i="0" sz="18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g3eacff930fc_1_35"/>
          <p:cNvPicPr preferRelativeResize="0"/>
          <p:nvPr/>
        </p:nvPicPr>
        <p:blipFill rotWithShape="1">
          <a:blip r:embed="rId3">
            <a:alphaModFix/>
          </a:blip>
          <a:srcRect b="2403" l="80141" r="2082" t="92045"/>
          <a:stretch/>
        </p:blipFill>
        <p:spPr>
          <a:xfrm>
            <a:off x="8711100" y="8813950"/>
            <a:ext cx="2182548" cy="43230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3eacff930fc_1_35"/>
          <p:cNvSpPr txBox="1"/>
          <p:nvPr/>
        </p:nvSpPr>
        <p:spPr>
          <a:xfrm>
            <a:off x="1758000" y="2045375"/>
            <a:ext cx="4240200" cy="1030500"/>
          </a:xfrm>
          <a:prstGeom prst="rect">
            <a:avLst/>
          </a:prstGeom>
          <a:solidFill>
            <a:srgbClr val="C838AD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UPDATE PER ANCHOR COMMENTS</a:t>
            </a:r>
            <a:endParaRPr b="0" i="0" sz="18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g3eacff930fc_1_35"/>
          <p:cNvPicPr preferRelativeResize="0"/>
          <p:nvPr/>
        </p:nvPicPr>
        <p:blipFill rotWithShape="1">
          <a:blip r:embed="rId4">
            <a:alphaModFix/>
          </a:blip>
          <a:srcRect b="0" l="1732" r="22309" t="0"/>
          <a:stretch/>
        </p:blipFill>
        <p:spPr>
          <a:xfrm>
            <a:off x="1437425" y="1459150"/>
            <a:ext cx="9456225" cy="77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3eacff930fc_1_35"/>
          <p:cNvPicPr preferRelativeResize="0"/>
          <p:nvPr/>
        </p:nvPicPr>
        <p:blipFill rotWithShape="1">
          <a:blip r:embed="rId4">
            <a:alphaModFix/>
          </a:blip>
          <a:srcRect b="8139" l="78892" r="3576" t="19774"/>
          <a:stretch/>
        </p:blipFill>
        <p:spPr>
          <a:xfrm>
            <a:off x="11064200" y="1459150"/>
            <a:ext cx="3027584" cy="778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3eacff930fc_1_35"/>
          <p:cNvPicPr preferRelativeResize="0"/>
          <p:nvPr/>
        </p:nvPicPr>
        <p:blipFill rotWithShape="1">
          <a:blip r:embed="rId4">
            <a:alphaModFix/>
          </a:blip>
          <a:srcRect b="3159" l="78972" r="5709" t="91290"/>
          <a:stretch/>
        </p:blipFill>
        <p:spPr>
          <a:xfrm>
            <a:off x="8986575" y="8813950"/>
            <a:ext cx="1907077" cy="43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g3eacff930fc_1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200" y="1221475"/>
            <a:ext cx="15038599" cy="7777714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g3eacff930fc_1_15"/>
          <p:cNvSpPr txBox="1"/>
          <p:nvPr/>
        </p:nvSpPr>
        <p:spPr>
          <a:xfrm>
            <a:off x="467500" y="482200"/>
            <a:ext cx="8416618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 Resumen de regulaciones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0" name="Google Shape;660;g3eacff930fc_1_15"/>
          <p:cNvCxnSpPr/>
          <p:nvPr/>
        </p:nvCxnSpPr>
        <p:spPr>
          <a:xfrm flipH="1" rot="10800000">
            <a:off x="498697" y="972748"/>
            <a:ext cx="7790700" cy="14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f14e25e4af_1_22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6" name="Google Shape;666;g3f14e25e4af_1_22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7" name="Google Shape;667;g3f14e25e4af_1_22"/>
          <p:cNvSpPr txBox="1"/>
          <p:nvPr/>
        </p:nvSpPr>
        <p:spPr>
          <a:xfrm>
            <a:off x="467500" y="482200"/>
            <a:ext cx="9883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primero de su tipo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8" name="Google Shape;668;g3f14e25e4af_1_22"/>
          <p:cNvCxnSpPr/>
          <p:nvPr/>
        </p:nvCxnSpPr>
        <p:spPr>
          <a:xfrm flipH="1" rot="10800000">
            <a:off x="498697" y="972748"/>
            <a:ext cx="7790700" cy="14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69" name="Google Shape;669;g3f14e25e4af_1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059" y="1139848"/>
            <a:ext cx="14522844" cy="804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f14e25e4af_1_0"/>
          <p:cNvSpPr txBox="1"/>
          <p:nvPr>
            <p:ph idx="10" type="dt"/>
          </p:nvPr>
        </p:nvSpPr>
        <p:spPr>
          <a:xfrm>
            <a:off x="467497" y="9333705"/>
            <a:ext cx="18186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5" name="Google Shape;675;g3f14e25e4af_1_0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6" name="Google Shape;676;g3f14e25e4af_1_0"/>
          <p:cNvSpPr txBox="1"/>
          <p:nvPr/>
        </p:nvSpPr>
        <p:spPr>
          <a:xfrm>
            <a:off x="467500" y="482200"/>
            <a:ext cx="98832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El primero de su tipo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" name="Google Shape;677;g3f14e25e4af_1_0"/>
          <p:cNvCxnSpPr/>
          <p:nvPr/>
        </p:nvCxnSpPr>
        <p:spPr>
          <a:xfrm flipH="1" rot="10800000">
            <a:off x="498697" y="972748"/>
            <a:ext cx="7790700" cy="14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8" name="Google Shape;678;g3f14e25e4af_1_0"/>
          <p:cNvSpPr txBox="1"/>
          <p:nvPr/>
        </p:nvSpPr>
        <p:spPr>
          <a:xfrm>
            <a:off x="-4002650" y="4383300"/>
            <a:ext cx="3095400" cy="1291800"/>
          </a:xfrm>
          <a:prstGeom prst="rect">
            <a:avLst/>
          </a:prstGeom>
          <a:solidFill>
            <a:srgbClr val="C838A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COMMUNITY GOALS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g3f14e25e4af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3125" y="1292248"/>
            <a:ext cx="12866335" cy="8041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eacff930fc_1_86"/>
          <p:cNvSpPr txBox="1"/>
          <p:nvPr>
            <p:ph idx="3" type="body"/>
          </p:nvPr>
        </p:nvSpPr>
        <p:spPr>
          <a:xfrm>
            <a:off x="467497" y="939398"/>
            <a:ext cx="7305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Reunión comunitaria + 1 Encuesta en línea</a:t>
            </a:r>
            <a:endParaRPr/>
          </a:p>
        </p:txBody>
      </p:sp>
      <p:sp>
        <p:nvSpPr>
          <p:cNvPr id="685" name="Google Shape;685;g3eacff930fc_1_86"/>
          <p:cNvSpPr txBox="1"/>
          <p:nvPr>
            <p:ph idx="4" type="body"/>
          </p:nvPr>
        </p:nvSpPr>
        <p:spPr>
          <a:xfrm>
            <a:off x="8428150" y="2588833"/>
            <a:ext cx="6520500" cy="3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Proteger su comunidad, la marisma, los senderos y la infraestructura crítica contra las inundaciones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Proteger y mejorar el hábitat de la vida silvestre y la vegetación nativa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Proporcionar acceso público seguro y accesible para ciclistas y peatones a la costa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686" name="Google Shape;686;g3eacff930fc_1_86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7" name="Google Shape;687;g3eacff930fc_1_86"/>
          <p:cNvSpPr txBox="1"/>
          <p:nvPr/>
        </p:nvSpPr>
        <p:spPr>
          <a:xfrm>
            <a:off x="467501" y="482200"/>
            <a:ext cx="889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44851"/>
                </a:solidFill>
                <a:latin typeface="Arial"/>
                <a:ea typeface="Arial"/>
                <a:cs typeface="Arial"/>
                <a:sym typeface="Arial"/>
              </a:rPr>
              <a:t>Dique Horizontal First Mile | Lo que escuchamos de ustedes</a:t>
            </a:r>
            <a:endParaRPr b="1" i="0" sz="2400" u="none" cap="none" strike="noStrike">
              <a:solidFill>
                <a:srgbClr val="0448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g3eacff930fc_1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4263" y="1524050"/>
            <a:ext cx="4036224" cy="43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3eacff930fc_1_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350" y="6031725"/>
            <a:ext cx="6064626" cy="3725648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3eacff930fc_1_86"/>
          <p:cNvSpPr txBox="1"/>
          <p:nvPr/>
        </p:nvSpPr>
        <p:spPr>
          <a:xfrm>
            <a:off x="-7120825" y="2911175"/>
            <a:ext cx="6382500" cy="2968200"/>
          </a:xfrm>
          <a:prstGeom prst="rect">
            <a:avLst/>
          </a:prstGeom>
          <a:solidFill>
            <a:srgbClr val="C838A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recreational and social benefits -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thinking about near term &amp; long term community benefits.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highlight synergies between project, agency, community goals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g3eacff930fc_1_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5251" y="2612650"/>
            <a:ext cx="904200" cy="92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eacff930fc_1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75250" y="3837250"/>
            <a:ext cx="943025" cy="80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3eacff930fc_1_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76660" y="5162950"/>
            <a:ext cx="1051690" cy="9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3eacff930fc_1_86"/>
          <p:cNvSpPr txBox="1"/>
          <p:nvPr>
            <p:ph idx="4" type="body"/>
          </p:nvPr>
        </p:nvSpPr>
        <p:spPr>
          <a:xfrm>
            <a:off x="7772500" y="7111100"/>
            <a:ext cx="7176000" cy="18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Vemos muchas sinergias entre los objetivos del proyecto, de las agencias y de la comunidad que seguiremos impulsando a medida que el proyecto avance.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695" name="Google Shape;695;g3eacff930fc_1_86"/>
          <p:cNvSpPr txBox="1"/>
          <p:nvPr>
            <p:ph idx="4" type="body"/>
          </p:nvPr>
        </p:nvSpPr>
        <p:spPr>
          <a:xfrm>
            <a:off x="7652700" y="1488650"/>
            <a:ext cx="65205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La comunidad quiere que este proyecto brinde múltiples beneficios.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ec29d35060_0_71"/>
          <p:cNvSpPr txBox="1"/>
          <p:nvPr/>
        </p:nvSpPr>
        <p:spPr>
          <a:xfrm>
            <a:off x="1916250" y="4051800"/>
            <a:ext cx="11712300" cy="195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  <p:txBody>
          <a:bodyPr anchorCtr="0" anchor="t" bIns="158950" lIns="158950" spcFirstLastPara="1" rIns="158950" wrap="square" tIns="15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17"/>
              <a:buFont typeface="Arial"/>
              <a:buNone/>
            </a:pPr>
            <a:r>
              <a:rPr b="1" i="0" lang="en-US" sz="8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Participación juvenil</a:t>
            </a:r>
            <a:endParaRPr b="1" i="0" sz="8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1" name="Google Shape;701;g3ec29d35060_0_71" title="TEAlogo1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5000" y="7181215"/>
            <a:ext cx="1954800" cy="195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</p:pic>
      <p:sp>
        <p:nvSpPr>
          <p:cNvPr id="702" name="Google Shape;702;g3ec29d35060_0_71"/>
          <p:cNvSpPr txBox="1"/>
          <p:nvPr/>
        </p:nvSpPr>
        <p:spPr>
          <a:xfrm>
            <a:off x="1456950" y="2489326"/>
            <a:ext cx="126309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17"/>
              <a:buFont typeface="Arial"/>
              <a:buNone/>
            </a:pPr>
            <a:r>
              <a:rPr b="0" i="0" lang="en-US" sz="751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Dique Horizontal First Mile</a:t>
            </a:r>
            <a:endParaRPr b="0" i="0" sz="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ec29d35060_0_0"/>
          <p:cNvSpPr txBox="1"/>
          <p:nvPr>
            <p:ph idx="1" type="body"/>
          </p:nvPr>
        </p:nvSpPr>
        <p:spPr>
          <a:xfrm>
            <a:off x="467496" y="482198"/>
            <a:ext cx="7473345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None/>
            </a:pPr>
            <a:r>
              <a:rPr lang="en-US"/>
              <a:t>Proceso de participación juvenil</a:t>
            </a:r>
            <a:endParaRPr/>
          </a:p>
        </p:txBody>
      </p:sp>
      <p:sp>
        <p:nvSpPr>
          <p:cNvPr id="708" name="Google Shape;708;g3ec29d35060_0_0"/>
          <p:cNvSpPr txBox="1"/>
          <p:nvPr>
            <p:ph idx="2" type="body"/>
          </p:nvPr>
        </p:nvSpPr>
        <p:spPr>
          <a:xfrm>
            <a:off x="466725" y="1932275"/>
            <a:ext cx="7799100" cy="7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76238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3000">
                <a:solidFill>
                  <a:schemeClr val="lt1"/>
                </a:solidFill>
              </a:rPr>
              <a:t>Los estudiantes de Chabot y el equipo de TEA entrevistaron a 500 residentes del área de Hayward-Eden y a visitantes habituales de la costa de Hayward, de una amplia gama de grupos demográficos</a:t>
            </a:r>
            <a:endParaRPr/>
          </a:p>
          <a:p>
            <a:pPr indent="-376238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3000">
                <a:solidFill>
                  <a:schemeClr val="lt1"/>
                </a:solidFill>
              </a:rPr>
              <a:t>Se preguntó a los entrevistados sobre sus recuerdos favoritos relacionados con la costa de Hayward, las razones por las que van o no van a la costa de Hayward, las prácticas culturales y tradiciones familiares en la naturaleza, y sus visiones para el dique horizontal First Mile</a:t>
            </a:r>
            <a:endParaRPr/>
          </a:p>
          <a:p>
            <a:pPr indent="-376238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lang="en-US" sz="3000">
                <a:solidFill>
                  <a:schemeClr val="lt1"/>
                </a:solidFill>
              </a:rPr>
              <a:t>Los estudiantes de Chabot escribieron ensayos y crearon representaciones multimodales de sus hallazgos y visiones para el dique horizontal First Mile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709" name="Google Shape;709;g3ec29d35060_0_0" title="Screenshot 2026-06-17 at 12.48.41 PM.png"/>
          <p:cNvPicPr preferRelativeResize="0"/>
          <p:nvPr/>
        </p:nvPicPr>
        <p:blipFill rotWithShape="1">
          <a:blip r:embed="rId3">
            <a:alphaModFix/>
          </a:blip>
          <a:srcRect b="0" l="0" r="0" t="32805"/>
          <a:stretch/>
        </p:blipFill>
        <p:spPr>
          <a:xfrm>
            <a:off x="8539375" y="1932275"/>
            <a:ext cx="6798275" cy="6661852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3ec29d35060_0_0"/>
          <p:cNvSpPr txBox="1"/>
          <p:nvPr/>
        </p:nvSpPr>
        <p:spPr>
          <a:xfrm>
            <a:off x="7632832" y="8703575"/>
            <a:ext cx="7799100" cy="4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-US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Los estudiantes de Chabot College participan en el taller comunitario de First Mile</a:t>
            </a:r>
            <a:endParaRPr b="0" i="1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ec29d35060_0_5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Proceso</a:t>
            </a:r>
            <a:endParaRPr/>
          </a:p>
        </p:txBody>
      </p:sp>
      <p:sp>
        <p:nvSpPr>
          <p:cNvPr id="716" name="Google Shape;716;g3ec29d35060_0_5"/>
          <p:cNvSpPr txBox="1"/>
          <p:nvPr>
            <p:ph idx="2" type="body"/>
          </p:nvPr>
        </p:nvSpPr>
        <p:spPr>
          <a:xfrm>
            <a:off x="466725" y="1932275"/>
            <a:ext cx="4825500" cy="7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Los entrevistados son residentes de la zona o visitantes habituales de la costa de Hayward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lang="en-US" sz="2800">
                <a:solidFill>
                  <a:schemeClr val="lt1"/>
                </a:solidFill>
              </a:rPr>
              <a:t>Se realizaron entrevistas en idiomas distintos del inglés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36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717" name="Google Shape;717;g3ec29d35060_0_5" title="Screenshot 2026-06-12 at 8.16.05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0275" y="0"/>
            <a:ext cx="10084524" cy="1005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ed323b2a6_0_166"/>
          <p:cNvSpPr txBox="1"/>
          <p:nvPr>
            <p:ph idx="1" type="body"/>
          </p:nvPr>
        </p:nvSpPr>
        <p:spPr>
          <a:xfrm>
            <a:off x="1371600" y="4119375"/>
            <a:ext cx="12801600" cy="39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7200">
                <a:solidFill>
                  <a:srgbClr val="FFFFFF"/>
                </a:solidFill>
              </a:rPr>
              <a:t>OBJETIVOS DEL TALLER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 b="0" sz="4000">
              <a:solidFill>
                <a:srgbClr val="000000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b="0" lang="en-US" sz="4000"/>
              <a:t>Crear conciencia sobre los riesgos de inundación y los esfuerzos para mitigar estos impactos.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b="0" lang="en-US" sz="4000"/>
              <a:t>Informar a la comunidad sobre los últimos diseños y planes del proyecto de adaptación de la costa.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b="0" lang="en-US" sz="4000"/>
              <a:t>Responder a sus preguntas y recabar sus opiniones sobre sus preocupaciones y aspiraciones para su comunidad.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t/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t/>
            </a:r>
            <a:endParaRPr sz="6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3ec29d35060_0_11" title="Screenshot 2026-06-12 at 8.15.48 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1326" y="0"/>
            <a:ext cx="10043476" cy="1005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3ec29d35060_0_11"/>
          <p:cNvSpPr txBox="1"/>
          <p:nvPr>
            <p:ph idx="1" type="body"/>
          </p:nvPr>
        </p:nvSpPr>
        <p:spPr>
          <a:xfrm>
            <a:off x="467497" y="482198"/>
            <a:ext cx="7305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Proceso</a:t>
            </a:r>
            <a:endParaRPr/>
          </a:p>
        </p:txBody>
      </p:sp>
      <p:sp>
        <p:nvSpPr>
          <p:cNvPr id="724" name="Google Shape;724;g3ec29d35060_0_11"/>
          <p:cNvSpPr txBox="1"/>
          <p:nvPr>
            <p:ph idx="2" type="body"/>
          </p:nvPr>
        </p:nvSpPr>
        <p:spPr>
          <a:xfrm>
            <a:off x="466725" y="1932275"/>
            <a:ext cx="4825500" cy="7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solidFill>
                  <a:schemeClr val="lt1"/>
                </a:solidFill>
              </a:rPr>
              <a:t>354 de los 500 (71 %) entrevistados son del área de Hayward-Eden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solidFill>
                  <a:schemeClr val="lt1"/>
                </a:solidFill>
              </a:rPr>
              <a:t>Muchas entrevistas se realizaron en la costa de Hayward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ts val="3600"/>
              <a:buNone/>
            </a:pPr>
            <a:r>
              <a:t/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725" name="Google Shape;725;g3ec29d35060_0_11"/>
          <p:cNvSpPr txBox="1"/>
          <p:nvPr/>
        </p:nvSpPr>
        <p:spPr>
          <a:xfrm>
            <a:off x="7641608" y="6117862"/>
            <a:ext cx="1484400" cy="2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6231"/>
              <a:buFont typeface="Arial"/>
              <a:buNone/>
            </a:pPr>
            <a:r>
              <a:rPr b="0" i="0" lang="en-US" sz="136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Marisma Oro Loma</a:t>
            </a:r>
            <a:endParaRPr b="0" i="0" sz="136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g3ec29d35060_0_11"/>
          <p:cNvSpPr/>
          <p:nvPr/>
        </p:nvSpPr>
        <p:spPr>
          <a:xfrm>
            <a:off x="9531250" y="5643538"/>
            <a:ext cx="998400" cy="848100"/>
          </a:xfrm>
          <a:prstGeom prst="rect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6F0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3ec29d35060_0_11"/>
          <p:cNvSpPr txBox="1"/>
          <p:nvPr/>
        </p:nvSpPr>
        <p:spPr>
          <a:xfrm>
            <a:off x="7627930" y="5462536"/>
            <a:ext cx="34896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Mile Horizontal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Levee Project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8" name="Google Shape;728;g3ec29d35060_0_11"/>
          <p:cNvCxnSpPr/>
          <p:nvPr/>
        </p:nvCxnSpPr>
        <p:spPr>
          <a:xfrm>
            <a:off x="7714439" y="6067300"/>
            <a:ext cx="2208300" cy="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ec29d35060_0_21"/>
          <p:cNvSpPr txBox="1"/>
          <p:nvPr>
            <p:ph idx="1" type="body"/>
          </p:nvPr>
        </p:nvSpPr>
        <p:spPr>
          <a:xfrm>
            <a:off x="467503" y="482200"/>
            <a:ext cx="14155200" cy="1293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</a:pPr>
            <a:r>
              <a:rPr lang="en-US" sz="3500" u="sng"/>
              <a:t>Determinaciones: Prioridades de la comunidad para el dique horizontal First Mile</a:t>
            </a:r>
            <a:endParaRPr sz="3500"/>
          </a:p>
        </p:txBody>
      </p:sp>
      <p:sp>
        <p:nvSpPr>
          <p:cNvPr id="734" name="Google Shape;734;g3ec29d35060_0_21"/>
          <p:cNvSpPr txBox="1"/>
          <p:nvPr>
            <p:ph idx="2" type="body"/>
          </p:nvPr>
        </p:nvSpPr>
        <p:spPr>
          <a:xfrm>
            <a:off x="466725" y="1932275"/>
            <a:ext cx="8815800" cy="7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4191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17647"/>
              <a:buChar char="●"/>
            </a:pPr>
            <a:r>
              <a:rPr lang="en-US" sz="3000">
                <a:solidFill>
                  <a:schemeClr val="lt1"/>
                </a:solidFill>
              </a:rPr>
              <a:t>Espacios recreativos</a:t>
            </a:r>
            <a:endParaRPr/>
          </a:p>
          <a:p>
            <a:pPr indent="-4191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17647"/>
              <a:buChar char="●"/>
            </a:pPr>
            <a:r>
              <a:rPr lang="en-US" sz="3000">
                <a:solidFill>
                  <a:schemeClr val="lt1"/>
                </a:solidFill>
              </a:rPr>
              <a:t>Áreas de observación</a:t>
            </a:r>
            <a:endParaRPr/>
          </a:p>
          <a:p>
            <a:pPr indent="-4191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ct val="117647"/>
              <a:buChar char="●"/>
            </a:pPr>
            <a:r>
              <a:rPr lang="en-US" sz="3000">
                <a:solidFill>
                  <a:schemeClr val="lt1"/>
                </a:solidFill>
              </a:rPr>
              <a:t>Programas educativos y ambientales</a:t>
            </a:r>
            <a:endParaRPr/>
          </a:p>
          <a:p>
            <a:pPr indent="-4191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17647"/>
              <a:buChar char="●"/>
            </a:pPr>
            <a:r>
              <a:rPr lang="en-US" sz="3000">
                <a:solidFill>
                  <a:schemeClr val="lt1"/>
                </a:solidFill>
              </a:rPr>
              <a:t>Actividades y eventos</a:t>
            </a:r>
            <a:endParaRPr/>
          </a:p>
          <a:p>
            <a:pPr indent="-41910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17647"/>
              <a:buChar char="●"/>
            </a:pPr>
            <a:r>
              <a:rPr lang="en-US" sz="3000">
                <a:solidFill>
                  <a:schemeClr val="lt1"/>
                </a:solidFill>
              </a:rPr>
              <a:t>Representaciones culturales</a:t>
            </a:r>
            <a:endParaRPr/>
          </a:p>
          <a:p>
            <a:pPr indent="-419100" lvl="0" marL="457200" rtl="0" algn="l">
              <a:lnSpc>
                <a:spcPct val="14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17647"/>
              <a:buChar char="●"/>
            </a:pPr>
            <a:r>
              <a:rPr lang="en-US" sz="3000">
                <a:solidFill>
                  <a:schemeClr val="lt1"/>
                </a:solidFill>
              </a:rPr>
              <a:t>Los miembros de la comunidad desean ser invitados a participar en el proceso de administración de la costa de Hayward y ser participantes activos en el desarrollo del dique horizontal First Mile</a:t>
            </a:r>
            <a:endParaRPr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141176"/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descr="Volunteers planting are of a young child and woman" id="735" name="Google Shape;735;g3ec29d35060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8000" y="1646450"/>
            <a:ext cx="5033926" cy="34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g3ec29d35060_0_21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g3ec29d35060_0_21"/>
          <p:cNvSpPr txBox="1"/>
          <p:nvPr/>
        </p:nvSpPr>
        <p:spPr>
          <a:xfrm>
            <a:off x="9848000" y="5163223"/>
            <a:ext cx="53919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 cortesía de: Ciudad de Palo Alto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g3ec29d35060_0_21" title="Screenshot 2026-06-17 at 2.21.16 PM.png"/>
          <p:cNvPicPr preferRelativeResize="0"/>
          <p:nvPr/>
        </p:nvPicPr>
        <p:blipFill rotWithShape="1">
          <a:blip r:embed="rId4">
            <a:alphaModFix/>
          </a:blip>
          <a:srcRect b="16697" l="0" r="22457" t="13588"/>
          <a:stretch/>
        </p:blipFill>
        <p:spPr>
          <a:xfrm>
            <a:off x="9848000" y="5770850"/>
            <a:ext cx="5033923" cy="332812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g3ec29d35060_0_21"/>
          <p:cNvSpPr txBox="1"/>
          <p:nvPr/>
        </p:nvSpPr>
        <p:spPr>
          <a:xfrm>
            <a:off x="9854250" y="9255350"/>
            <a:ext cx="53082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Los miembros de la comunidad ofrecen sus opiniones sobre el proyecto First Mile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ef7065d1dc_0_0"/>
          <p:cNvSpPr/>
          <p:nvPr/>
        </p:nvSpPr>
        <p:spPr>
          <a:xfrm>
            <a:off x="944175" y="-2537849"/>
            <a:ext cx="13304520" cy="1197407"/>
          </a:xfrm>
          <a:custGeom>
            <a:rect b="b" l="l" r="r" t="t"/>
            <a:pathLst>
              <a:path extrusionOk="0" h="2468880" w="13304520">
                <a:moveTo>
                  <a:pt x="0" y="2468880"/>
                </a:moveTo>
                <a:lnTo>
                  <a:pt x="13304520" y="2468880"/>
                </a:lnTo>
                <a:lnTo>
                  <a:pt x="13304520" y="0"/>
                </a:lnTo>
                <a:lnTo>
                  <a:pt x="0" y="0"/>
                </a:lnTo>
                <a:close/>
              </a:path>
            </a:pathLst>
          </a:custGeom>
          <a:solidFill>
            <a:srgbClr val="74575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g3ef7065d1dc_0_0"/>
          <p:cNvSpPr txBox="1"/>
          <p:nvPr/>
        </p:nvSpPr>
        <p:spPr>
          <a:xfrm>
            <a:off x="778203" y="4059440"/>
            <a:ext cx="139884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Ciudad de Hayward</a:t>
            </a:r>
            <a:endParaRPr b="1" i="0" sz="7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Soluciones basadas en la naturaleza (SbN)</a:t>
            </a:r>
            <a:endParaRPr b="1" i="0" sz="7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ef7065d1dc_0_5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1" name="Google Shape;751;g3ef7065d1dc_0_5"/>
          <p:cNvSpPr/>
          <p:nvPr/>
        </p:nvSpPr>
        <p:spPr>
          <a:xfrm>
            <a:off x="12906859" y="1964925"/>
            <a:ext cx="1124700" cy="171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44475" lIns="144475" spcFirstLastPara="1" rIns="144475" wrap="square" tIns="144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2"/>
              <a:buFont typeface="Arial"/>
              <a:buNone/>
            </a:pPr>
            <a:r>
              <a:t/>
            </a:r>
            <a:endParaRPr b="0" i="0" sz="221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g3ef7065d1dc_0_5"/>
          <p:cNvSpPr/>
          <p:nvPr/>
        </p:nvSpPr>
        <p:spPr>
          <a:xfrm>
            <a:off x="9785747" y="2307757"/>
            <a:ext cx="2841000" cy="103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44475" lIns="144475" spcFirstLastPara="1" rIns="144475" wrap="square" tIns="144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2"/>
              <a:buFont typeface="Arial"/>
              <a:buNone/>
            </a:pPr>
            <a:r>
              <a:t/>
            </a:r>
            <a:endParaRPr b="0" i="0" sz="221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g3ef7065d1dc_0_5"/>
          <p:cNvSpPr/>
          <p:nvPr/>
        </p:nvSpPr>
        <p:spPr>
          <a:xfrm>
            <a:off x="4808654" y="2223669"/>
            <a:ext cx="4696500" cy="120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44475" lIns="144475" spcFirstLastPara="1" rIns="144475" wrap="square" tIns="144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2"/>
              <a:buFont typeface="Arial"/>
              <a:buNone/>
            </a:pPr>
            <a:r>
              <a:t/>
            </a:r>
            <a:endParaRPr b="0" i="0" sz="221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g3ef7065d1dc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7109" y="2307737"/>
            <a:ext cx="4559218" cy="103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g3ef7065d1dc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606" y="6567200"/>
            <a:ext cx="2762626" cy="77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g3ef7065d1dc_0_5"/>
          <p:cNvPicPr preferRelativeResize="0"/>
          <p:nvPr/>
        </p:nvPicPr>
        <p:blipFill rotWithShape="1">
          <a:blip r:embed="rId5">
            <a:alphaModFix/>
          </a:blip>
          <a:srcRect b="28603" l="0" r="0" t="29438"/>
          <a:stretch/>
        </p:blipFill>
        <p:spPr>
          <a:xfrm>
            <a:off x="8011820" y="6570599"/>
            <a:ext cx="1854807" cy="77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g3ef7065d1dc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5172" y="4355309"/>
            <a:ext cx="3506358" cy="88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3ef7065d1dc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6782" y="6599045"/>
            <a:ext cx="3547715" cy="71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3ef7065d1dc_0_5"/>
          <p:cNvPicPr preferRelativeResize="0"/>
          <p:nvPr/>
        </p:nvPicPr>
        <p:blipFill rotWithShape="1">
          <a:blip r:embed="rId8">
            <a:alphaModFix/>
          </a:blip>
          <a:srcRect b="40341" l="0" r="0" t="0"/>
          <a:stretch/>
        </p:blipFill>
        <p:spPr>
          <a:xfrm>
            <a:off x="10644998" y="6670153"/>
            <a:ext cx="3586373" cy="6786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g3ef7065d1dc_0_5"/>
          <p:cNvCxnSpPr/>
          <p:nvPr/>
        </p:nvCxnSpPr>
        <p:spPr>
          <a:xfrm>
            <a:off x="7458349" y="3425437"/>
            <a:ext cx="0" cy="8457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61" name="Google Shape;761;g3ef7065d1dc_0_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965785" y="2025152"/>
            <a:ext cx="999297" cy="1598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g3ef7065d1dc_0_5"/>
          <p:cNvGrpSpPr/>
          <p:nvPr/>
        </p:nvGrpSpPr>
        <p:grpSpPr>
          <a:xfrm>
            <a:off x="9855932" y="2383768"/>
            <a:ext cx="2683841" cy="881354"/>
            <a:chOff x="701875" y="-3916925"/>
            <a:chExt cx="8047500" cy="2856900"/>
          </a:xfrm>
        </p:grpSpPr>
        <p:sp>
          <p:nvSpPr>
            <p:cNvPr id="763" name="Google Shape;763;g3ef7065d1dc_0_5"/>
            <p:cNvSpPr/>
            <p:nvPr/>
          </p:nvSpPr>
          <p:spPr>
            <a:xfrm>
              <a:off x="701875" y="-3916925"/>
              <a:ext cx="8047500" cy="2856900"/>
            </a:xfrm>
            <a:prstGeom prst="rect">
              <a:avLst/>
            </a:prstGeom>
            <a:solidFill>
              <a:srgbClr val="1F2F47"/>
            </a:solidFill>
            <a:ln>
              <a:noFill/>
            </a:ln>
          </p:spPr>
          <p:txBody>
            <a:bodyPr anchorCtr="0" anchor="ctr" bIns="144475" lIns="144475" spcFirstLastPara="1" rIns="144475" wrap="square" tIns="1444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12"/>
                <a:buFont typeface="Arial"/>
                <a:buNone/>
              </a:pPr>
              <a:r>
                <a:t/>
              </a:r>
              <a:endParaRPr b="0" i="0" sz="221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64" name="Google Shape;764;g3ef7065d1dc_0_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59500" y="-3864850"/>
              <a:ext cx="7896225" cy="27527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65" name="Google Shape;765;g3ef7065d1dc_0_5"/>
          <p:cNvCxnSpPr>
            <a:stCxn id="752" idx="1"/>
            <a:endCxn id="753" idx="3"/>
          </p:cNvCxnSpPr>
          <p:nvPr/>
        </p:nvCxnSpPr>
        <p:spPr>
          <a:xfrm flipH="1">
            <a:off x="9505247" y="2824507"/>
            <a:ext cx="280500" cy="3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6" name="Google Shape;766;g3ef7065d1dc_0_5"/>
          <p:cNvCxnSpPr>
            <a:stCxn id="751" idx="1"/>
            <a:endCxn id="752" idx="3"/>
          </p:cNvCxnSpPr>
          <p:nvPr/>
        </p:nvCxnSpPr>
        <p:spPr>
          <a:xfrm flipH="1">
            <a:off x="12626659" y="2822775"/>
            <a:ext cx="280200" cy="18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7" name="Google Shape;767;g3ef7065d1dc_0_5"/>
          <p:cNvSpPr/>
          <p:nvPr/>
        </p:nvSpPr>
        <p:spPr>
          <a:xfrm>
            <a:off x="595050" y="6149307"/>
            <a:ext cx="13888309" cy="411431"/>
          </a:xfrm>
          <a:custGeom>
            <a:rect b="b" l="l" r="r" t="t"/>
            <a:pathLst>
              <a:path extrusionOk="0" h="10414" w="351536">
                <a:moveTo>
                  <a:pt x="0" y="10414"/>
                </a:moveTo>
                <a:lnTo>
                  <a:pt x="0" y="0"/>
                </a:lnTo>
                <a:lnTo>
                  <a:pt x="351536" y="0"/>
                </a:lnTo>
                <a:lnTo>
                  <a:pt x="351536" y="9906"/>
                </a:lnTo>
              </a:path>
            </a:pathLst>
          </a:cu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8" name="Google Shape;768;g3ef7065d1dc_0_5"/>
          <p:cNvCxnSpPr/>
          <p:nvPr/>
        </p:nvCxnSpPr>
        <p:spPr>
          <a:xfrm>
            <a:off x="7458344" y="5406755"/>
            <a:ext cx="0" cy="742200"/>
          </a:xfrm>
          <a:prstGeom prst="straightConnector1">
            <a:avLst/>
          </a:prstGeom>
          <a:noFill/>
          <a:ln cap="flat" cmpd="sng" w="150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9" name="Google Shape;769;g3ef7065d1dc_0_5"/>
          <p:cNvSpPr txBox="1"/>
          <p:nvPr>
            <p:ph idx="4294967295" type="body"/>
          </p:nvPr>
        </p:nvSpPr>
        <p:spPr>
          <a:xfrm>
            <a:off x="467500" y="482200"/>
            <a:ext cx="83511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24"/>
              <a:buNone/>
            </a:pPr>
            <a:r>
              <a:rPr b="1" lang="en-US" sz="3000"/>
              <a:t>SbN de Hayward | Descripción general del equipo</a:t>
            </a:r>
            <a:endParaRPr b="1" sz="3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g3ef7065d1dc_0_28" title="8.5x11 Project Ma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0162" y="0"/>
            <a:ext cx="7774639" cy="1005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g3ef7065d1dc_0_28"/>
          <p:cNvSpPr/>
          <p:nvPr/>
        </p:nvSpPr>
        <p:spPr>
          <a:xfrm>
            <a:off x="518275" y="648700"/>
            <a:ext cx="4261500" cy="451200"/>
          </a:xfrm>
          <a:prstGeom prst="rect">
            <a:avLst/>
          </a:prstGeom>
          <a:solidFill>
            <a:srgbClr val="FFFAF5">
              <a:alpha val="451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3ef7065d1dc_0_28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8" name="Google Shape;778;g3ef7065d1dc_0_28"/>
          <p:cNvSpPr/>
          <p:nvPr/>
        </p:nvSpPr>
        <p:spPr>
          <a:xfrm>
            <a:off x="10318000" y="4438975"/>
            <a:ext cx="1691600" cy="1904325"/>
          </a:xfrm>
          <a:custGeom>
            <a:rect b="b" l="l" r="r" t="t"/>
            <a:pathLst>
              <a:path extrusionOk="0" h="76173" w="67664">
                <a:moveTo>
                  <a:pt x="35664" y="780"/>
                </a:moveTo>
                <a:lnTo>
                  <a:pt x="26689" y="0"/>
                </a:lnTo>
                <a:lnTo>
                  <a:pt x="933" y="12487"/>
                </a:lnTo>
                <a:lnTo>
                  <a:pt x="0" y="27259"/>
                </a:lnTo>
                <a:lnTo>
                  <a:pt x="3811" y="37879"/>
                </a:lnTo>
                <a:lnTo>
                  <a:pt x="24729" y="76173"/>
                </a:lnTo>
                <a:lnTo>
                  <a:pt x="57908" y="60487"/>
                </a:lnTo>
                <a:lnTo>
                  <a:pt x="63761" y="58145"/>
                </a:lnTo>
                <a:lnTo>
                  <a:pt x="67664" y="56194"/>
                </a:lnTo>
                <a:lnTo>
                  <a:pt x="63761" y="46048"/>
                </a:lnTo>
                <a:lnTo>
                  <a:pt x="42688" y="13268"/>
                </a:lnTo>
                <a:close/>
              </a:path>
            </a:pathLst>
          </a:custGeom>
          <a:noFill/>
          <a:ln cap="flat" cmpd="sng" w="55875">
            <a:solidFill>
              <a:srgbClr val="EEFF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g3ef7065d1dc_0_28"/>
          <p:cNvSpPr txBox="1"/>
          <p:nvPr/>
        </p:nvSpPr>
        <p:spPr>
          <a:xfrm>
            <a:off x="1906399" y="4844788"/>
            <a:ext cx="34896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Proyecto de SbN de Hayward</a:t>
            </a:r>
            <a:endParaRPr b="0" i="0" sz="2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3ef7065d1dc_0_28"/>
          <p:cNvSpPr/>
          <p:nvPr/>
        </p:nvSpPr>
        <p:spPr>
          <a:xfrm>
            <a:off x="12215161" y="6080320"/>
            <a:ext cx="451200" cy="451200"/>
          </a:xfrm>
          <a:prstGeom prst="ellipse">
            <a:avLst/>
          </a:prstGeom>
          <a:noFill/>
          <a:ln cap="flat" cmpd="sng" w="55875">
            <a:solidFill>
              <a:srgbClr val="EEFF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78775" lIns="178775" spcFirstLastPara="1" rIns="178775" wrap="square" tIns="178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3ef7065d1dc_0_28"/>
          <p:cNvSpPr txBox="1"/>
          <p:nvPr/>
        </p:nvSpPr>
        <p:spPr>
          <a:xfrm>
            <a:off x="1822975" y="7223000"/>
            <a:ext cx="4080600" cy="12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Planta de recuperación de recursos hídricos de Hayward (WRRF)</a:t>
            </a:r>
            <a:endParaRPr b="1" i="0" sz="2800" u="none" cap="none" strike="noStrike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82" name="Google Shape;782;g3ef7065d1dc_0_28"/>
          <p:cNvCxnSpPr/>
          <p:nvPr/>
        </p:nvCxnSpPr>
        <p:spPr>
          <a:xfrm>
            <a:off x="2010675" y="5703863"/>
            <a:ext cx="89889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783" name="Google Shape;783;g3ef7065d1dc_0_28"/>
          <p:cNvSpPr/>
          <p:nvPr/>
        </p:nvSpPr>
        <p:spPr>
          <a:xfrm>
            <a:off x="1906400" y="6531525"/>
            <a:ext cx="10512792" cy="1610992"/>
          </a:xfrm>
          <a:custGeom>
            <a:rect b="b" l="l" r="r" t="t"/>
            <a:pathLst>
              <a:path extrusionOk="0" h="39116" w="257556">
                <a:moveTo>
                  <a:pt x="0" y="39116"/>
                </a:moveTo>
                <a:lnTo>
                  <a:pt x="257556" y="39116"/>
                </a:lnTo>
                <a:lnTo>
                  <a:pt x="257556" y="0"/>
                </a:ln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4" name="Google Shape;784;g3ef7065d1dc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32550" y="992626"/>
            <a:ext cx="424098" cy="53490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g3ef7065d1dc_0_28"/>
          <p:cNvSpPr txBox="1"/>
          <p:nvPr/>
        </p:nvSpPr>
        <p:spPr>
          <a:xfrm>
            <a:off x="2010675" y="1732971"/>
            <a:ext cx="3489600" cy="8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Proyecto de dique horizontal First Mile</a:t>
            </a:r>
            <a:endParaRPr b="0" i="0" sz="2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6" name="Google Shape;786;g3ef7065d1dc_0_28"/>
          <p:cNvCxnSpPr/>
          <p:nvPr/>
        </p:nvCxnSpPr>
        <p:spPr>
          <a:xfrm>
            <a:off x="1822975" y="-1019808"/>
            <a:ext cx="8611800" cy="36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787" name="Google Shape;787;g3ef7065d1dc_0_28"/>
          <p:cNvSpPr txBox="1"/>
          <p:nvPr/>
        </p:nvSpPr>
        <p:spPr>
          <a:xfrm>
            <a:off x="12215150" y="180400"/>
            <a:ext cx="30264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89375" lIns="89375" spcFirstLastPara="1" rIns="89375" wrap="square" tIns="893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Centro comunitario San Lorenzo </a:t>
            </a:r>
            <a:endParaRPr b="0" i="0" sz="2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3ef7065d1dc_0_28"/>
          <p:cNvSpPr/>
          <p:nvPr/>
        </p:nvSpPr>
        <p:spPr>
          <a:xfrm rot="10800000">
            <a:off x="11145712" y="601762"/>
            <a:ext cx="1139685" cy="390867"/>
          </a:xfrm>
          <a:custGeom>
            <a:rect b="b" l="l" r="r" t="t"/>
            <a:pathLst>
              <a:path extrusionOk="0" h="39116" w="257556">
                <a:moveTo>
                  <a:pt x="0" y="39116"/>
                </a:moveTo>
                <a:lnTo>
                  <a:pt x="257556" y="39116"/>
                </a:lnTo>
                <a:lnTo>
                  <a:pt x="257556" y="0"/>
                </a:ln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g3ef7065d1dc_0_28"/>
          <p:cNvSpPr txBox="1"/>
          <p:nvPr>
            <p:ph idx="1" type="body"/>
          </p:nvPr>
        </p:nvSpPr>
        <p:spPr>
          <a:xfrm>
            <a:off x="457200" y="469625"/>
            <a:ext cx="73050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SbN de Hayward | Descripción general del sitio</a:t>
            </a:r>
            <a:endParaRPr/>
          </a:p>
        </p:txBody>
      </p:sp>
      <p:sp>
        <p:nvSpPr>
          <p:cNvPr id="790" name="Google Shape;790;g3ef7065d1dc_0_28"/>
          <p:cNvSpPr txBox="1"/>
          <p:nvPr/>
        </p:nvSpPr>
        <p:spPr>
          <a:xfrm>
            <a:off x="158575" y="9601200"/>
            <a:ext cx="428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n-US" sz="1000" u="none" cap="none" strike="noStrike">
                <a:solidFill>
                  <a:srgbClr val="E4E6E5"/>
                </a:solidFill>
                <a:latin typeface="Arial"/>
                <a:ea typeface="Arial"/>
                <a:cs typeface="Arial"/>
                <a:sym typeface="Arial"/>
              </a:rPr>
              <a:t>Basemap provided by Esri</a:t>
            </a:r>
            <a:endParaRPr b="0" i="1" sz="1000" u="none" cap="none" strike="noStrike">
              <a:solidFill>
                <a:srgbClr val="E4E6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3ef7065d1dc_0_28"/>
          <p:cNvSpPr txBox="1"/>
          <p:nvPr>
            <p:ph idx="3" type="body"/>
          </p:nvPr>
        </p:nvSpPr>
        <p:spPr>
          <a:xfrm>
            <a:off x="2356900" y="6089775"/>
            <a:ext cx="3660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000000"/>
                </a:solidFill>
              </a:rPr>
              <a:t>Marisma Cogswell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792" name="Google Shape;792;g3ef7065d1dc_0_28"/>
          <p:cNvCxnSpPr/>
          <p:nvPr/>
        </p:nvCxnSpPr>
        <p:spPr>
          <a:xfrm>
            <a:off x="4324900" y="6305925"/>
            <a:ext cx="6134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793" name="Google Shape;793;g3ef7065d1dc_0_28"/>
          <p:cNvSpPr/>
          <p:nvPr/>
        </p:nvSpPr>
        <p:spPr>
          <a:xfrm>
            <a:off x="2010675" y="1892401"/>
            <a:ext cx="9134867" cy="630550"/>
          </a:xfrm>
          <a:custGeom>
            <a:rect b="b" l="l" r="r" t="t"/>
            <a:pathLst>
              <a:path extrusionOk="0" h="39116" w="257556">
                <a:moveTo>
                  <a:pt x="0" y="39116"/>
                </a:moveTo>
                <a:lnTo>
                  <a:pt x="257556" y="39116"/>
                </a:lnTo>
                <a:lnTo>
                  <a:pt x="257556" y="0"/>
                </a:lnTo>
              </a:path>
            </a:pathLst>
          </a:cu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oval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ef7065d1dc_0_51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0" name="Google Shape;800;g3ef7065d1dc_0_51"/>
          <p:cNvSpPr txBox="1"/>
          <p:nvPr>
            <p:ph idx="1" type="body"/>
          </p:nvPr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SBN DE HAYWARD | OBJETIVOS DEL PROYECTO</a:t>
            </a:r>
            <a:endParaRPr/>
          </a:p>
        </p:txBody>
      </p:sp>
      <p:sp>
        <p:nvSpPr>
          <p:cNvPr id="801" name="Google Shape;801;g3ef7065d1dc_0_51"/>
          <p:cNvSpPr txBox="1"/>
          <p:nvPr>
            <p:ph idx="4" type="body"/>
          </p:nvPr>
        </p:nvSpPr>
        <p:spPr>
          <a:xfrm>
            <a:off x="990500" y="1723725"/>
            <a:ext cx="65448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MEJORAR LA CALIDAD DEL AGUA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Transformar 120 acres de estanques en humedales de tratamiento</a:t>
            </a:r>
            <a:endParaRPr/>
          </a:p>
        </p:txBody>
      </p:sp>
      <p:pic>
        <p:nvPicPr>
          <p:cNvPr id="802" name="Google Shape;802;g3ef7065d1dc_0_51"/>
          <p:cNvPicPr preferRelativeResize="0"/>
          <p:nvPr/>
        </p:nvPicPr>
        <p:blipFill rotWithShape="1">
          <a:blip r:embed="rId3">
            <a:alphaModFix/>
          </a:blip>
          <a:srcRect b="0" l="6248" r="11542" t="0"/>
          <a:stretch/>
        </p:blipFill>
        <p:spPr>
          <a:xfrm>
            <a:off x="7106875" y="786155"/>
            <a:ext cx="8083127" cy="858677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g3ef7065d1dc_0_51"/>
          <p:cNvSpPr/>
          <p:nvPr/>
        </p:nvSpPr>
        <p:spPr>
          <a:xfrm>
            <a:off x="11645789" y="3871961"/>
            <a:ext cx="426900" cy="426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g3ef7065d1dc_0_51"/>
          <p:cNvSpPr/>
          <p:nvPr/>
        </p:nvSpPr>
        <p:spPr>
          <a:xfrm>
            <a:off x="11218901" y="4886082"/>
            <a:ext cx="426900" cy="426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3ef7065d1dc_0_51"/>
          <p:cNvSpPr/>
          <p:nvPr/>
        </p:nvSpPr>
        <p:spPr>
          <a:xfrm>
            <a:off x="11394355" y="6322612"/>
            <a:ext cx="426900" cy="426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3ef7065d1dc_0_51"/>
          <p:cNvSpPr/>
          <p:nvPr/>
        </p:nvSpPr>
        <p:spPr>
          <a:xfrm>
            <a:off x="467500" y="1726436"/>
            <a:ext cx="426900" cy="426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3ef7065d1dc_0_51"/>
          <p:cNvSpPr txBox="1"/>
          <p:nvPr>
            <p:ph idx="4" type="body"/>
          </p:nvPr>
        </p:nvSpPr>
        <p:spPr>
          <a:xfrm>
            <a:off x="990500" y="3651765"/>
            <a:ext cx="60216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PROTEGER A LAS COMUNIDADES ANTE EL AUMENTO DEL NIVEL DEL MAR Y LAS INUNDACIONES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Construir un nuevo dique a lo largo del borde del humedal de tratamiento que da a la Bahía</a:t>
            </a:r>
            <a:endParaRPr/>
          </a:p>
        </p:txBody>
      </p:sp>
      <p:sp>
        <p:nvSpPr>
          <p:cNvPr id="808" name="Google Shape;808;g3ef7065d1dc_0_51"/>
          <p:cNvSpPr txBox="1"/>
          <p:nvPr>
            <p:ph idx="4" type="body"/>
          </p:nvPr>
        </p:nvSpPr>
        <p:spPr>
          <a:xfrm>
            <a:off x="990400" y="6546176"/>
            <a:ext cx="6021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US"/>
              <a:t>AMPLIAR EL ACCESO RECREATIVO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Integrar el Sendero de la Bahía con la cresta del nuevo dique</a:t>
            </a:r>
            <a:endParaRPr/>
          </a:p>
        </p:txBody>
      </p:sp>
      <p:pic>
        <p:nvPicPr>
          <p:cNvPr id="809" name="Google Shape;809;g3ef7065d1dc_0_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6876" y="6965648"/>
            <a:ext cx="3865123" cy="2288714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g3ef7065d1dc_0_51"/>
          <p:cNvSpPr/>
          <p:nvPr/>
        </p:nvSpPr>
        <p:spPr>
          <a:xfrm>
            <a:off x="467501" y="3651772"/>
            <a:ext cx="426900" cy="426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g3ef7065d1dc_0_51"/>
          <p:cNvSpPr/>
          <p:nvPr/>
        </p:nvSpPr>
        <p:spPr>
          <a:xfrm>
            <a:off x="467505" y="6465990"/>
            <a:ext cx="426900" cy="4269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ef7065d1dc_0_68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8" name="Google Shape;818;g3ef7065d1dc_0_68"/>
          <p:cNvSpPr txBox="1"/>
          <p:nvPr>
            <p:ph idx="1" type="body"/>
          </p:nvPr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OBJETIVO: MEJORAR LA CALIDAD DEL AGUA</a:t>
            </a:r>
            <a:endParaRPr sz="3000"/>
          </a:p>
        </p:txBody>
      </p:sp>
      <p:pic>
        <p:nvPicPr>
          <p:cNvPr id="819" name="Google Shape;819;g3ef7065d1dc_0_68"/>
          <p:cNvPicPr preferRelativeResize="0"/>
          <p:nvPr/>
        </p:nvPicPr>
        <p:blipFill rotWithShape="1">
          <a:blip r:embed="rId3">
            <a:alphaModFix/>
          </a:blip>
          <a:srcRect b="0" l="14625" r="0" t="8375"/>
          <a:stretch/>
        </p:blipFill>
        <p:spPr>
          <a:xfrm rot="-125218">
            <a:off x="7947001" y="892000"/>
            <a:ext cx="5257800" cy="52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3ef7065d1dc_0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17985">
            <a:off x="10126762" y="4200302"/>
            <a:ext cx="4733304" cy="492532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g3ef7065d1dc_0_68"/>
          <p:cNvSpPr txBox="1"/>
          <p:nvPr/>
        </p:nvSpPr>
        <p:spPr>
          <a:xfrm>
            <a:off x="467500" y="1409700"/>
            <a:ext cx="6942900" cy="46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floración de algas (verano de 2022) provocó la muerte masiva de peces y vida silvestre en la Bahía de San Francisco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Causas: Agua cálida, sequía y exceso de nutrientes en las aguas residuales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Respuesta: Se adoptó el tercer permiso de nutrientes de la cuenca hidrográfica</a:t>
            </a:r>
            <a:endParaRPr/>
          </a:p>
          <a:p>
            <a: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Objetivo: Reducción del 40% en los vertidos de nitrógeno durante la estación seca a lo largo de 10 años.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ef7065d1dc_0_77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8" name="Google Shape;828;g3ef7065d1dc_0_77"/>
          <p:cNvSpPr txBox="1"/>
          <p:nvPr>
            <p:ph idx="1" type="body"/>
          </p:nvPr>
        </p:nvSpPr>
        <p:spPr>
          <a:xfrm>
            <a:off x="467497" y="482198"/>
            <a:ext cx="9451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HUMEDAL DE TRATAMIENTO PROPUESTO</a:t>
            </a:r>
            <a:endParaRPr sz="3000"/>
          </a:p>
        </p:txBody>
      </p:sp>
      <p:sp>
        <p:nvSpPr>
          <p:cNvPr id="829" name="Google Shape;829;g3ef7065d1dc_0_77"/>
          <p:cNvSpPr txBox="1"/>
          <p:nvPr>
            <p:ph idx="4" type="body"/>
          </p:nvPr>
        </p:nvSpPr>
        <p:spPr>
          <a:xfrm>
            <a:off x="466725" y="1524000"/>
            <a:ext cx="14105700" cy="21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en-US"/>
              <a:t>Uso actual: </a:t>
            </a:r>
            <a:r>
              <a:rPr lang="en-US"/>
              <a:t>48.5 hectáreas de estanques almacenan efluentes en épocas de lluvias para la planta WRRF de Hayward.</a:t>
            </a:r>
            <a:endParaRPr/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b="1" lang="en-US"/>
              <a:t>Objetivo del proyecto: </a:t>
            </a:r>
            <a:r>
              <a:rPr lang="en-US"/>
              <a:t>Convertir los estanques en humedales de tratamiento para reducir los vertidos de nutrientes a la Bahía de San Francisco.</a:t>
            </a:r>
            <a:endParaRPr/>
          </a:p>
          <a:p>
            <a:pPr indent="0" lvl="0" marL="76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830" name="Google Shape;830;g3ef7065d1dc_0_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5450" y="3913451"/>
            <a:ext cx="7467675" cy="411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3ef7065d1dc_0_77"/>
          <p:cNvPicPr preferRelativeResize="0"/>
          <p:nvPr/>
        </p:nvPicPr>
        <p:blipFill rotWithShape="1">
          <a:blip r:embed="rId4">
            <a:alphaModFix/>
          </a:blip>
          <a:srcRect b="38586" l="24926" r="42500" t="37917"/>
          <a:stretch/>
        </p:blipFill>
        <p:spPr>
          <a:xfrm>
            <a:off x="174825" y="3913450"/>
            <a:ext cx="7597676" cy="4110574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g3ef7065d1dc_0_77"/>
          <p:cNvSpPr txBox="1"/>
          <p:nvPr>
            <p:ph idx="5" type="body"/>
          </p:nvPr>
        </p:nvSpPr>
        <p:spPr>
          <a:xfrm>
            <a:off x="7865450" y="8138853"/>
            <a:ext cx="6848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30"/>
              <a:buNone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Propuesta de humedales de tratamiento y dique</a:t>
            </a:r>
            <a:endParaRPr b="1"/>
          </a:p>
        </p:txBody>
      </p:sp>
      <p:sp>
        <p:nvSpPr>
          <p:cNvPr id="833" name="Google Shape;833;g3ef7065d1dc_0_77"/>
          <p:cNvSpPr txBox="1"/>
          <p:nvPr>
            <p:ph idx="5" type="body"/>
          </p:nvPr>
        </p:nvSpPr>
        <p:spPr>
          <a:xfrm>
            <a:off x="174825" y="8138853"/>
            <a:ext cx="6848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30"/>
              <a:buNone/>
            </a:pPr>
            <a:r>
              <a:rPr lang="en-US"/>
              <a:t>Estanques existentes</a:t>
            </a:r>
            <a:endParaRPr/>
          </a:p>
        </p:txBody>
      </p:sp>
      <p:sp>
        <p:nvSpPr>
          <p:cNvPr id="834" name="Google Shape;834;g3ef7065d1dc_0_77"/>
          <p:cNvSpPr txBox="1"/>
          <p:nvPr>
            <p:ph idx="5" type="body"/>
          </p:nvPr>
        </p:nvSpPr>
        <p:spPr>
          <a:xfrm>
            <a:off x="8768700" y="5298250"/>
            <a:ext cx="2074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400">
                <a:highlight>
                  <a:srgbClr val="FFFFFF"/>
                </a:highlight>
              </a:rPr>
              <a:t>HUMEDALES DE TRATAMIENTO</a:t>
            </a:r>
            <a:endParaRPr sz="1400">
              <a:highlight>
                <a:srgbClr val="FFFFFF"/>
              </a:highlight>
            </a:endParaRPr>
          </a:p>
        </p:txBody>
      </p:sp>
      <p:sp>
        <p:nvSpPr>
          <p:cNvPr id="835" name="Google Shape;835;g3ef7065d1dc_0_77"/>
          <p:cNvSpPr txBox="1"/>
          <p:nvPr>
            <p:ph idx="5" type="body"/>
          </p:nvPr>
        </p:nvSpPr>
        <p:spPr>
          <a:xfrm>
            <a:off x="13476900" y="6415600"/>
            <a:ext cx="17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400">
                <a:highlight>
                  <a:srgbClr val="FFFFFF"/>
                </a:highlight>
              </a:rPr>
              <a:t>MARISMA COGSWELL</a:t>
            </a:r>
            <a:endParaRPr sz="1400">
              <a:highlight>
                <a:srgbClr val="FFFFFF"/>
              </a:highlight>
            </a:endParaRPr>
          </a:p>
        </p:txBody>
      </p:sp>
      <p:sp>
        <p:nvSpPr>
          <p:cNvPr id="836" name="Google Shape;836;g3ef7065d1dc_0_77"/>
          <p:cNvSpPr txBox="1"/>
          <p:nvPr>
            <p:ph idx="5" type="body"/>
          </p:nvPr>
        </p:nvSpPr>
        <p:spPr>
          <a:xfrm>
            <a:off x="10145650" y="6273600"/>
            <a:ext cx="17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sz="1400">
                <a:highlight>
                  <a:srgbClr val="FFFFFF"/>
                </a:highlight>
              </a:rPr>
              <a:t>DIQUE</a:t>
            </a:r>
            <a:endParaRPr sz="14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g3ef7065d1dc_0_91" title="IMG_9367.JPG"/>
          <p:cNvPicPr preferRelativeResize="0"/>
          <p:nvPr/>
        </p:nvPicPr>
        <p:blipFill rotWithShape="1">
          <a:blip r:embed="rId3">
            <a:alphaModFix/>
          </a:blip>
          <a:srcRect b="28549" l="32202" r="6107" t="26105"/>
          <a:stretch/>
        </p:blipFill>
        <p:spPr>
          <a:xfrm>
            <a:off x="467500" y="1518147"/>
            <a:ext cx="7057300" cy="381362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3ef7065d1dc_0_91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4" name="Google Shape;844;g3ef7065d1dc_0_91"/>
          <p:cNvSpPr txBox="1"/>
          <p:nvPr>
            <p:ph idx="1" type="body"/>
          </p:nvPr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000"/>
              <a:t>AUMENTO DEL NIVEL DEL MAR</a:t>
            </a:r>
            <a:endParaRPr sz="3000"/>
          </a:p>
        </p:txBody>
      </p:sp>
      <p:sp>
        <p:nvSpPr>
          <p:cNvPr id="845" name="Google Shape;845;g3ef7065d1dc_0_91"/>
          <p:cNvSpPr txBox="1"/>
          <p:nvPr>
            <p:ph idx="4" type="body"/>
          </p:nvPr>
        </p:nvSpPr>
        <p:spPr>
          <a:xfrm>
            <a:off x="467550" y="1518135"/>
            <a:ext cx="7057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723"/>
              <a:buNone/>
            </a:pPr>
            <a:r>
              <a:rPr lang="en-US"/>
              <a:t>CONDICIONES TÍPICAS</a:t>
            </a:r>
            <a:endParaRPr b="1" sz="1200">
              <a:solidFill>
                <a:srgbClr val="222222"/>
              </a:solidFill>
            </a:endParaRPr>
          </a:p>
        </p:txBody>
      </p:sp>
      <p:pic>
        <p:nvPicPr>
          <p:cNvPr id="846" name="Google Shape;846;g3ef7065d1dc_0_91"/>
          <p:cNvPicPr preferRelativeResize="0"/>
          <p:nvPr/>
        </p:nvPicPr>
        <p:blipFill rotWithShape="1">
          <a:blip r:embed="rId4">
            <a:alphaModFix/>
          </a:blip>
          <a:srcRect b="0" l="5425" r="16735" t="0"/>
          <a:stretch/>
        </p:blipFill>
        <p:spPr>
          <a:xfrm>
            <a:off x="7857000" y="1769875"/>
            <a:ext cx="7305598" cy="6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3ef7065d1dc_0_91"/>
          <p:cNvPicPr preferRelativeResize="0"/>
          <p:nvPr/>
        </p:nvPicPr>
        <p:blipFill rotWithShape="1">
          <a:blip r:embed="rId5">
            <a:alphaModFix/>
          </a:blip>
          <a:srcRect b="18121" l="0" r="0" t="9828"/>
          <a:stretch/>
        </p:blipFill>
        <p:spPr>
          <a:xfrm>
            <a:off x="467500" y="5554125"/>
            <a:ext cx="7057275" cy="3813627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g3ef7065d1dc_0_91"/>
          <p:cNvSpPr txBox="1"/>
          <p:nvPr>
            <p:ph idx="4" type="body"/>
          </p:nvPr>
        </p:nvSpPr>
        <p:spPr>
          <a:xfrm>
            <a:off x="467200" y="5554125"/>
            <a:ext cx="7057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723"/>
              <a:buNone/>
            </a:pPr>
            <a:r>
              <a:rPr lang="en-US"/>
              <a:t>MAREA VIVA EXCEPCIONAL DE ENERO DE 2026</a:t>
            </a:r>
            <a:endParaRPr b="1" sz="1200">
              <a:solidFill>
                <a:srgbClr val="222222"/>
              </a:solidFill>
            </a:endParaRPr>
          </a:p>
        </p:txBody>
      </p:sp>
      <p:sp>
        <p:nvSpPr>
          <p:cNvPr id="849" name="Google Shape;849;g3ef7065d1dc_0_91"/>
          <p:cNvSpPr txBox="1"/>
          <p:nvPr>
            <p:ph idx="4" type="body"/>
          </p:nvPr>
        </p:nvSpPr>
        <p:spPr>
          <a:xfrm>
            <a:off x="7857000" y="8341775"/>
            <a:ext cx="73056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SUPOSICIÓN: AUMENTO DEL NIVEL DEL MAR DE 1.95M (2100)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i="1" lang="en-US" sz="1000">
                <a:solidFill>
                  <a:srgbClr val="222222"/>
                </a:solidFill>
              </a:rPr>
              <a:t>FUENTE: ADAPTING TO RISING TIDES (https://explorer.adaptingtorisingtides.org/explorer)</a:t>
            </a:r>
            <a:endParaRPr i="1" sz="1000">
              <a:solidFill>
                <a:srgbClr val="222222"/>
              </a:solidFill>
            </a:endParaRPr>
          </a:p>
        </p:txBody>
      </p:sp>
      <p:sp>
        <p:nvSpPr>
          <p:cNvPr id="850" name="Google Shape;850;g3ef7065d1dc_0_91"/>
          <p:cNvSpPr/>
          <p:nvPr/>
        </p:nvSpPr>
        <p:spPr>
          <a:xfrm rot="-3406296">
            <a:off x="9838496" y="3585127"/>
            <a:ext cx="299465" cy="254365"/>
          </a:xfrm>
          <a:prstGeom prst="triangle">
            <a:avLst>
              <a:gd fmla="val 50000" name="adj"/>
            </a:avLst>
          </a:prstGeom>
          <a:solidFill>
            <a:srgbClr val="EEFF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g3ef7065d1dc_0_91"/>
          <p:cNvSpPr/>
          <p:nvPr/>
        </p:nvSpPr>
        <p:spPr>
          <a:xfrm>
            <a:off x="9799750" y="3563759"/>
            <a:ext cx="122400" cy="122400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g3ef7065d1dc_0_91"/>
          <p:cNvSpPr txBox="1"/>
          <p:nvPr>
            <p:ph idx="3" type="body"/>
          </p:nvPr>
        </p:nvSpPr>
        <p:spPr>
          <a:xfrm>
            <a:off x="492600" y="878396"/>
            <a:ext cx="10294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None/>
            </a:pPr>
            <a:r>
              <a:rPr lang="en-US"/>
              <a:t>Se prevé que el aumento del nivel del mar en los próximos 50 a 100 años desborde el dique existente en los estanques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ef7065d1dc_0_106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9" name="Google Shape;859;g3ef7065d1dc_0_106"/>
          <p:cNvSpPr txBox="1"/>
          <p:nvPr>
            <p:ph idx="1" type="body"/>
          </p:nvPr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AUMENTO DEL NIVEL DEL MAR</a:t>
            </a:r>
            <a:endParaRPr sz="3000"/>
          </a:p>
        </p:txBody>
      </p:sp>
      <p:pic>
        <p:nvPicPr>
          <p:cNvPr id="860" name="Google Shape;860;g3ef7065d1dc_0_106"/>
          <p:cNvPicPr preferRelativeResize="0"/>
          <p:nvPr/>
        </p:nvPicPr>
        <p:blipFill rotWithShape="1">
          <a:blip r:embed="rId3">
            <a:alphaModFix/>
          </a:blip>
          <a:srcRect b="0" l="5425" r="16735" t="0"/>
          <a:stretch/>
        </p:blipFill>
        <p:spPr>
          <a:xfrm>
            <a:off x="7857000" y="1769875"/>
            <a:ext cx="7305598" cy="6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g3ef7065d1dc_0_106"/>
          <p:cNvPicPr preferRelativeResize="0"/>
          <p:nvPr/>
        </p:nvPicPr>
        <p:blipFill rotWithShape="1">
          <a:blip r:embed="rId4">
            <a:alphaModFix/>
          </a:blip>
          <a:srcRect b="9446" l="0" r="0" t="10432"/>
          <a:stretch/>
        </p:blipFill>
        <p:spPr>
          <a:xfrm>
            <a:off x="462625" y="5535550"/>
            <a:ext cx="6954252" cy="417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g3ef7065d1dc_0_106"/>
          <p:cNvPicPr preferRelativeResize="0"/>
          <p:nvPr/>
        </p:nvPicPr>
        <p:blipFill rotWithShape="1">
          <a:blip r:embed="rId5">
            <a:alphaModFix/>
          </a:blip>
          <a:srcRect b="26147" l="0" r="28871" t="17235"/>
          <a:stretch/>
        </p:blipFill>
        <p:spPr>
          <a:xfrm>
            <a:off x="468025" y="1207400"/>
            <a:ext cx="6954255" cy="417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3ef7065d1dc_0_106"/>
          <p:cNvSpPr txBox="1"/>
          <p:nvPr>
            <p:ph idx="4" type="body"/>
          </p:nvPr>
        </p:nvSpPr>
        <p:spPr>
          <a:xfrm>
            <a:off x="467550" y="1207388"/>
            <a:ext cx="7057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723"/>
              <a:buNone/>
            </a:pPr>
            <a:r>
              <a:rPr lang="en-US"/>
              <a:t>CONDICIONES TÍPICAS</a:t>
            </a:r>
            <a:endParaRPr b="1" sz="1200">
              <a:solidFill>
                <a:srgbClr val="222222"/>
              </a:solidFill>
            </a:endParaRPr>
          </a:p>
        </p:txBody>
      </p:sp>
      <p:sp>
        <p:nvSpPr>
          <p:cNvPr id="864" name="Google Shape;864;g3ef7065d1dc_0_106"/>
          <p:cNvSpPr txBox="1"/>
          <p:nvPr>
            <p:ph idx="4" type="body"/>
          </p:nvPr>
        </p:nvSpPr>
        <p:spPr>
          <a:xfrm>
            <a:off x="467200" y="5554125"/>
            <a:ext cx="7057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5723"/>
              <a:buNone/>
            </a:pPr>
            <a:r>
              <a:rPr lang="en-US"/>
              <a:t>MAREA VIVA EXCEPCIONAL DE ENERO DE 2026</a:t>
            </a:r>
            <a:endParaRPr b="1" sz="1200">
              <a:solidFill>
                <a:srgbClr val="222222"/>
              </a:solidFill>
            </a:endParaRPr>
          </a:p>
        </p:txBody>
      </p:sp>
      <p:sp>
        <p:nvSpPr>
          <p:cNvPr id="865" name="Google Shape;865;g3ef7065d1dc_0_106"/>
          <p:cNvSpPr txBox="1"/>
          <p:nvPr>
            <p:ph idx="4" type="body"/>
          </p:nvPr>
        </p:nvSpPr>
        <p:spPr>
          <a:xfrm>
            <a:off x="7857000" y="8341775"/>
            <a:ext cx="73056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42857"/>
              <a:buNone/>
            </a:pPr>
            <a:r>
              <a:rPr lang="en-US"/>
              <a:t>SUPOSICIÓN: AUMENTO DEL NIVEL DEL MAR DE 1.95M (2100)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342857"/>
              <a:buNone/>
            </a:pPr>
            <a:r>
              <a:rPr i="1" lang="en-US" sz="1000">
                <a:solidFill>
                  <a:srgbClr val="222222"/>
                </a:solidFill>
              </a:rPr>
              <a:t>FUENTE: ADAPTING TO RISING TIDES (https://explorer.adaptingtorisingtides.org/explorer)</a:t>
            </a:r>
            <a:endParaRPr i="1" sz="1000">
              <a:solidFill>
                <a:srgbClr val="222222"/>
              </a:solidFill>
            </a:endParaRPr>
          </a:p>
        </p:txBody>
      </p:sp>
      <p:sp>
        <p:nvSpPr>
          <p:cNvPr id="866" name="Google Shape;866;g3ef7065d1dc_0_106"/>
          <p:cNvSpPr/>
          <p:nvPr/>
        </p:nvSpPr>
        <p:spPr>
          <a:xfrm rot="-1535355">
            <a:off x="9951072" y="3708835"/>
            <a:ext cx="299363" cy="254414"/>
          </a:xfrm>
          <a:prstGeom prst="triangle">
            <a:avLst>
              <a:gd fmla="val 50000" name="adj"/>
            </a:avLst>
          </a:prstGeom>
          <a:solidFill>
            <a:srgbClr val="EEFF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g3ef7065d1dc_0_106"/>
          <p:cNvSpPr/>
          <p:nvPr/>
        </p:nvSpPr>
        <p:spPr>
          <a:xfrm rot="1862168">
            <a:off x="9976189" y="3634034"/>
            <a:ext cx="122193" cy="122193"/>
          </a:xfrm>
          <a:prstGeom prst="ellipse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ed323b2a6_0_198"/>
          <p:cNvSpPr txBox="1"/>
          <p:nvPr/>
        </p:nvSpPr>
        <p:spPr>
          <a:xfrm>
            <a:off x="0" y="519150"/>
            <a:ext cx="7578534" cy="137883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Colaborativa para la Resiliencia de la Costa del Área de Hayward Eden</a:t>
            </a:r>
            <a:endParaRPr b="1" i="0" sz="3200" u="none" cap="none" strike="noStrike">
              <a:solidFill>
                <a:srgbClr val="FFFFFF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11" name="Google Shape;311;g3eed323b2a6_0_198" title="8.5x11 Project Ma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0162" y="0"/>
            <a:ext cx="7774639" cy="100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eed323b2a6_0_198" title="plantify-wbranches-1.png"/>
          <p:cNvPicPr preferRelativeResize="0"/>
          <p:nvPr/>
        </p:nvPicPr>
        <p:blipFill rotWithShape="1">
          <a:blip r:embed="rId4">
            <a:alphaModFix/>
          </a:blip>
          <a:srcRect b="0" l="32879" r="32714" t="0"/>
          <a:stretch/>
        </p:blipFill>
        <p:spPr>
          <a:xfrm>
            <a:off x="4320200" y="2140075"/>
            <a:ext cx="3258334" cy="17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eed323b2a6_0_198" title="thewatershedproject-web-logo-768x378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325" y="5642865"/>
            <a:ext cx="3153717" cy="15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eed323b2a6_0_198" title="SFEP_Logo.jp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1287" y="7358812"/>
            <a:ext cx="1785787" cy="23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eed323b2a6_0_198" title="Logo_PRIMARY_green_print_300dpi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4175" y="2313663"/>
            <a:ext cx="3380028" cy="13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3eed323b2a6_0_198"/>
          <p:cNvSpPr/>
          <p:nvPr/>
        </p:nvSpPr>
        <p:spPr>
          <a:xfrm>
            <a:off x="4220312" y="7275525"/>
            <a:ext cx="2536606" cy="2397058"/>
          </a:xfrm>
          <a:custGeom>
            <a:rect b="b" l="l" r="r" t="t"/>
            <a:pathLst>
              <a:path extrusionOk="0" h="2739495" w="2858148">
                <a:moveTo>
                  <a:pt x="0" y="0"/>
                </a:moveTo>
                <a:lnTo>
                  <a:pt x="2858147" y="0"/>
                </a:lnTo>
                <a:lnTo>
                  <a:pt x="2858147" y="2739494"/>
                </a:lnTo>
                <a:lnTo>
                  <a:pt x="0" y="2739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80" l="-610" r="-540" t="-5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3eed323b2a6_0_198" title="TEAlogo1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89562" y="3680475"/>
            <a:ext cx="2065001" cy="206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eed323b2a6_0_198" title="EBDA_logo_horizontal_pantone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4375" y="3946894"/>
            <a:ext cx="3519601" cy="124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eed323b2a6_0_198" title="ebrpd_logo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43188" y="5735587"/>
            <a:ext cx="3012350" cy="13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ef7065d1dc_0_120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4" name="Google Shape;874;g3ef7065d1dc_0_120"/>
          <p:cNvSpPr txBox="1"/>
          <p:nvPr>
            <p:ph idx="1" type="body"/>
          </p:nvPr>
        </p:nvSpPr>
        <p:spPr>
          <a:xfrm>
            <a:off x="467503" y="482200"/>
            <a:ext cx="142464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DIQUE PROPUESTO PARA LA RESILIENCIA ANTE EL AUMENTO DEL NIVEL DEL MAR</a:t>
            </a:r>
            <a:endParaRPr sz="3000"/>
          </a:p>
        </p:txBody>
      </p:sp>
      <p:pic>
        <p:nvPicPr>
          <p:cNvPr id="875" name="Google Shape;875;g3ef7065d1dc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675" y="1268696"/>
            <a:ext cx="15333124" cy="8440105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g3ef7065d1dc_0_120"/>
          <p:cNvSpPr txBox="1"/>
          <p:nvPr>
            <p:ph idx="5" type="body"/>
          </p:nvPr>
        </p:nvSpPr>
        <p:spPr>
          <a:xfrm>
            <a:off x="3762250" y="3857000"/>
            <a:ext cx="2074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>
                <a:highlight>
                  <a:srgbClr val="FFFFFF"/>
                </a:highlight>
              </a:rPr>
              <a:t>HUMEDALES DE TRATAMIENTO</a:t>
            </a:r>
            <a:endParaRPr b="1" sz="2000">
              <a:highlight>
                <a:srgbClr val="FFFFFF"/>
              </a:highlight>
            </a:endParaRPr>
          </a:p>
        </p:txBody>
      </p:sp>
      <p:sp>
        <p:nvSpPr>
          <p:cNvPr id="877" name="Google Shape;877;g3ef7065d1dc_0_120"/>
          <p:cNvSpPr txBox="1"/>
          <p:nvPr>
            <p:ph idx="5" type="body"/>
          </p:nvPr>
        </p:nvSpPr>
        <p:spPr>
          <a:xfrm>
            <a:off x="13002600" y="6742700"/>
            <a:ext cx="17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>
                <a:highlight>
                  <a:srgbClr val="FFFFFF"/>
                </a:highlight>
              </a:rPr>
              <a:t>MARISMA COGSWELL</a:t>
            </a:r>
            <a:endParaRPr b="1" sz="2000">
              <a:highlight>
                <a:srgbClr val="FFFFFF"/>
              </a:highlight>
            </a:endParaRPr>
          </a:p>
        </p:txBody>
      </p:sp>
      <p:sp>
        <p:nvSpPr>
          <p:cNvPr id="878" name="Google Shape;878;g3ef7065d1dc_0_120"/>
          <p:cNvSpPr txBox="1"/>
          <p:nvPr>
            <p:ph idx="5" type="body"/>
          </p:nvPr>
        </p:nvSpPr>
        <p:spPr>
          <a:xfrm>
            <a:off x="6140475" y="6197725"/>
            <a:ext cx="1711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b="1" lang="en-US" sz="2000">
                <a:highlight>
                  <a:srgbClr val="FFFFFF"/>
                </a:highlight>
              </a:rPr>
              <a:t>DIQUE</a:t>
            </a:r>
            <a:endParaRPr b="1" sz="20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ef7065d1dc_0_130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5" name="Google Shape;885;g3ef7065d1dc_0_130"/>
          <p:cNvPicPr preferRelativeResize="0"/>
          <p:nvPr/>
        </p:nvPicPr>
        <p:blipFill rotWithShape="1">
          <a:blip r:embed="rId3">
            <a:alphaModFix/>
          </a:blip>
          <a:srcRect b="21254" l="0" r="0" t="0"/>
          <a:stretch/>
        </p:blipFill>
        <p:spPr>
          <a:xfrm>
            <a:off x="152400" y="5266150"/>
            <a:ext cx="15240001" cy="39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g3ef7065d1dc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3872" y="1000048"/>
            <a:ext cx="7467503" cy="41790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7" name="Google Shape;887;g3ef7065d1dc_0_130"/>
          <p:cNvCxnSpPr/>
          <p:nvPr/>
        </p:nvCxnSpPr>
        <p:spPr>
          <a:xfrm>
            <a:off x="7698425" y="4681875"/>
            <a:ext cx="53700" cy="2448600"/>
          </a:xfrm>
          <a:prstGeom prst="straightConnector1">
            <a:avLst/>
          </a:prstGeom>
          <a:noFill/>
          <a:ln cap="flat" cmpd="sng" w="19050">
            <a:solidFill>
              <a:srgbClr val="22222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88" name="Google Shape;888;g3ef7065d1dc_0_130"/>
          <p:cNvCxnSpPr/>
          <p:nvPr/>
        </p:nvCxnSpPr>
        <p:spPr>
          <a:xfrm flipH="1">
            <a:off x="9782700" y="5043475"/>
            <a:ext cx="5271600" cy="2502900"/>
          </a:xfrm>
          <a:prstGeom prst="straightConnector1">
            <a:avLst/>
          </a:prstGeom>
          <a:noFill/>
          <a:ln cap="flat" cmpd="sng" w="19050">
            <a:solidFill>
              <a:srgbClr val="22222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89" name="Google Shape;889;g3ef7065d1dc_0_130"/>
          <p:cNvSpPr/>
          <p:nvPr/>
        </p:nvSpPr>
        <p:spPr>
          <a:xfrm>
            <a:off x="7667650" y="979500"/>
            <a:ext cx="7724700" cy="414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22222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g3ef7065d1dc_0_130"/>
          <p:cNvSpPr txBox="1"/>
          <p:nvPr>
            <p:ph idx="3" type="body"/>
          </p:nvPr>
        </p:nvSpPr>
        <p:spPr>
          <a:xfrm>
            <a:off x="7996372" y="5141048"/>
            <a:ext cx="7305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400"/>
              <a:t>ELIMINACIÓN DE NUTRIENTES EN EL HUMEDAL SUBSUPERFICIAL</a:t>
            </a:r>
            <a:endParaRPr b="1" sz="1400"/>
          </a:p>
        </p:txBody>
      </p:sp>
      <p:sp>
        <p:nvSpPr>
          <p:cNvPr id="891" name="Google Shape;891;g3ef7065d1dc_0_130"/>
          <p:cNvSpPr txBox="1"/>
          <p:nvPr>
            <p:ph idx="3" type="body"/>
          </p:nvPr>
        </p:nvSpPr>
        <p:spPr>
          <a:xfrm>
            <a:off x="7598500" y="9168900"/>
            <a:ext cx="2262300" cy="5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100">
                <a:solidFill>
                  <a:srgbClr val="222222"/>
                </a:solidFill>
              </a:rPr>
              <a:t>ZONA DE TRATAMIENTO SUBSUPERFICIAL (PENDIENTE DE 20:1)</a:t>
            </a:r>
            <a:endParaRPr b="1" sz="1100">
              <a:solidFill>
                <a:srgbClr val="222222"/>
              </a:solidFill>
            </a:endParaRPr>
          </a:p>
        </p:txBody>
      </p:sp>
      <p:sp>
        <p:nvSpPr>
          <p:cNvPr id="892" name="Google Shape;892;g3ef7065d1dc_0_130"/>
          <p:cNvSpPr txBox="1"/>
          <p:nvPr>
            <p:ph idx="3" type="body"/>
          </p:nvPr>
        </p:nvSpPr>
        <p:spPr>
          <a:xfrm>
            <a:off x="10180425" y="9168900"/>
            <a:ext cx="22623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100">
                <a:solidFill>
                  <a:srgbClr val="222222"/>
                </a:solidFill>
              </a:rPr>
              <a:t>ZONA DE HÁBITAT ECOTÓNICO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100">
                <a:solidFill>
                  <a:srgbClr val="222222"/>
                </a:solidFill>
              </a:rPr>
              <a:t>(PENDIENTE DE 10:1)</a:t>
            </a:r>
            <a:endParaRPr b="1" sz="1100">
              <a:solidFill>
                <a:srgbClr val="222222"/>
              </a:solidFill>
            </a:endParaRPr>
          </a:p>
        </p:txBody>
      </p:sp>
      <p:sp>
        <p:nvSpPr>
          <p:cNvPr id="893" name="Google Shape;893;g3ef7065d1dc_0_130"/>
          <p:cNvSpPr txBox="1"/>
          <p:nvPr>
            <p:ph idx="3" type="body"/>
          </p:nvPr>
        </p:nvSpPr>
        <p:spPr>
          <a:xfrm>
            <a:off x="13615050" y="9168900"/>
            <a:ext cx="11358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100">
                <a:solidFill>
                  <a:srgbClr val="222222"/>
                </a:solidFill>
              </a:rPr>
              <a:t>MARISMA COGSWELL</a:t>
            </a:r>
            <a:endParaRPr b="1" sz="1100">
              <a:solidFill>
                <a:srgbClr val="222222"/>
              </a:solidFill>
            </a:endParaRPr>
          </a:p>
        </p:txBody>
      </p:sp>
      <p:cxnSp>
        <p:nvCxnSpPr>
          <p:cNvPr id="894" name="Google Shape;894;g3ef7065d1dc_0_130"/>
          <p:cNvCxnSpPr/>
          <p:nvPr/>
        </p:nvCxnSpPr>
        <p:spPr>
          <a:xfrm rot="10800000">
            <a:off x="7667650" y="8953425"/>
            <a:ext cx="212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95" name="Google Shape;895;g3ef7065d1dc_0_130"/>
          <p:cNvCxnSpPr/>
          <p:nvPr/>
        </p:nvCxnSpPr>
        <p:spPr>
          <a:xfrm>
            <a:off x="9839325" y="7762875"/>
            <a:ext cx="0" cy="1285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96" name="Google Shape;896;g3ef7065d1dc_0_130"/>
          <p:cNvCxnSpPr/>
          <p:nvPr/>
        </p:nvCxnSpPr>
        <p:spPr>
          <a:xfrm>
            <a:off x="7639050" y="7591425"/>
            <a:ext cx="0" cy="15144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97" name="Google Shape;897;g3ef7065d1dc_0_130"/>
          <p:cNvCxnSpPr/>
          <p:nvPr/>
        </p:nvCxnSpPr>
        <p:spPr>
          <a:xfrm>
            <a:off x="12849225" y="8067675"/>
            <a:ext cx="0" cy="10383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898" name="Google Shape;898;g3ef7065d1dc_0_130"/>
          <p:cNvCxnSpPr/>
          <p:nvPr/>
        </p:nvCxnSpPr>
        <p:spPr>
          <a:xfrm rot="10800000">
            <a:off x="9896625" y="8953425"/>
            <a:ext cx="2952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99" name="Google Shape;899;g3ef7065d1dc_0_130"/>
          <p:cNvCxnSpPr/>
          <p:nvPr/>
        </p:nvCxnSpPr>
        <p:spPr>
          <a:xfrm rot="10800000">
            <a:off x="12849150" y="8953425"/>
            <a:ext cx="271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900" name="Google Shape;900;g3ef7065d1dc_0_130"/>
          <p:cNvSpPr txBox="1"/>
          <p:nvPr>
            <p:ph idx="3" type="body"/>
          </p:nvPr>
        </p:nvSpPr>
        <p:spPr>
          <a:xfrm>
            <a:off x="13506450" y="7546325"/>
            <a:ext cx="1438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200">
                <a:solidFill>
                  <a:schemeClr val="lt1"/>
                </a:solidFill>
              </a:rPr>
              <a:t>AUMENTO DEL NIVEL DEL MAR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901" name="Google Shape;901;g3ef7065d1dc_0_130"/>
          <p:cNvSpPr txBox="1"/>
          <p:nvPr>
            <p:ph idx="1" type="body"/>
          </p:nvPr>
        </p:nvSpPr>
        <p:spPr>
          <a:xfrm>
            <a:off x="467503" y="482200"/>
            <a:ext cx="142464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/>
              <a:t>ELIMINACIÓN DE NUTRIENTES PROPUESTA EN EL DIQUE</a:t>
            </a:r>
            <a:endParaRPr sz="3000"/>
          </a:p>
        </p:txBody>
      </p:sp>
      <p:cxnSp>
        <p:nvCxnSpPr>
          <p:cNvPr id="902" name="Google Shape;902;g3ef7065d1dc_0_130"/>
          <p:cNvCxnSpPr>
            <a:endCxn id="903" idx="1"/>
          </p:cNvCxnSpPr>
          <p:nvPr/>
        </p:nvCxnSpPr>
        <p:spPr>
          <a:xfrm flipH="1" rot="10800000">
            <a:off x="11542925" y="1844425"/>
            <a:ext cx="1104900" cy="5727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903" name="Google Shape;903;g3ef7065d1dc_0_130"/>
          <p:cNvSpPr txBox="1"/>
          <p:nvPr/>
        </p:nvSpPr>
        <p:spPr>
          <a:xfrm>
            <a:off x="12647825" y="1474975"/>
            <a:ext cx="220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VEGETACIÓN SOBRE EL TRATAMIENTO SUBSUPERFICIAL</a:t>
            </a:r>
            <a:endParaRPr b="0" i="0" sz="12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g3ef7065d1dc_0_130"/>
          <p:cNvSpPr txBox="1"/>
          <p:nvPr/>
        </p:nvSpPr>
        <p:spPr>
          <a:xfrm>
            <a:off x="12849150" y="3425775"/>
            <a:ext cx="1438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highlight>
                  <a:srgbClr val="EAE8D4"/>
                </a:highlight>
                <a:latin typeface="Arial"/>
                <a:ea typeface="Arial"/>
                <a:cs typeface="Arial"/>
                <a:sym typeface="Arial"/>
              </a:rPr>
              <a:t>MARISMA COGSWELL</a:t>
            </a:r>
            <a:endParaRPr b="0" i="0" sz="1200" u="none" cap="none" strike="noStrike">
              <a:solidFill>
                <a:srgbClr val="222222"/>
              </a:solidFill>
              <a:highlight>
                <a:srgbClr val="EAE8D4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g3ef7065d1dc_0_130"/>
          <p:cNvSpPr txBox="1"/>
          <p:nvPr/>
        </p:nvSpPr>
        <p:spPr>
          <a:xfrm>
            <a:off x="7667650" y="4544875"/>
            <a:ext cx="226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RECOGIDA DE EFLUENTE</a:t>
            </a:r>
            <a:endParaRPr b="0" i="0" sz="12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3ef7065d1dc_0_130"/>
          <p:cNvSpPr txBox="1"/>
          <p:nvPr/>
        </p:nvSpPr>
        <p:spPr>
          <a:xfrm>
            <a:off x="7047447" y="3333375"/>
            <a:ext cx="244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TUBO DE DISTRIBUCIÓN DE AFLUENTE</a:t>
            </a:r>
            <a:endParaRPr b="0" i="0" sz="12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7" name="Google Shape;907;g3ef7065d1dc_0_130"/>
          <p:cNvCxnSpPr>
            <a:endCxn id="906" idx="3"/>
          </p:cNvCxnSpPr>
          <p:nvPr/>
        </p:nvCxnSpPr>
        <p:spPr>
          <a:xfrm rot="5400000">
            <a:off x="9366747" y="3270825"/>
            <a:ext cx="460500" cy="218700"/>
          </a:xfrm>
          <a:prstGeom prst="bentConnector2">
            <a:avLst/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908" name="Google Shape;908;g3ef7065d1dc_0_130"/>
          <p:cNvCxnSpPr>
            <a:endCxn id="905" idx="3"/>
          </p:cNvCxnSpPr>
          <p:nvPr/>
        </p:nvCxnSpPr>
        <p:spPr>
          <a:xfrm rot="5400000">
            <a:off x="9732400" y="3937375"/>
            <a:ext cx="989700" cy="594600"/>
          </a:xfrm>
          <a:prstGeom prst="bentConnector2">
            <a:avLst/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909" name="Google Shape;909;g3ef7065d1dc_0_130"/>
          <p:cNvSpPr txBox="1"/>
          <p:nvPr/>
        </p:nvSpPr>
        <p:spPr>
          <a:xfrm>
            <a:off x="6872438" y="3915850"/>
            <a:ext cx="323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 DE TRATAMIENTO: ASTILLAS DE MADERA Y ROCA</a:t>
            </a:r>
            <a:endParaRPr b="0" i="0" sz="12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0" name="Google Shape;910;g3ef7065d1dc_0_130"/>
          <p:cNvCxnSpPr>
            <a:endCxn id="909" idx="3"/>
          </p:cNvCxnSpPr>
          <p:nvPr/>
        </p:nvCxnSpPr>
        <p:spPr>
          <a:xfrm rot="5400000">
            <a:off x="9704438" y="3591400"/>
            <a:ext cx="1005000" cy="198000"/>
          </a:xfrm>
          <a:prstGeom prst="bentConnector2">
            <a:avLst/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911" name="Google Shape;911;g3ef7065d1dc_0_130"/>
          <p:cNvSpPr txBox="1"/>
          <p:nvPr/>
        </p:nvSpPr>
        <p:spPr>
          <a:xfrm>
            <a:off x="8175075" y="1585400"/>
            <a:ext cx="1467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HUMEDAL DE TRATAMIENTO</a:t>
            </a:r>
            <a:endParaRPr b="0" i="0" sz="12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g3ef7065d1dc_0_130"/>
          <p:cNvSpPr txBox="1"/>
          <p:nvPr/>
        </p:nvSpPr>
        <p:spPr>
          <a:xfrm rot="-2399777">
            <a:off x="9217282" y="1928450"/>
            <a:ext cx="2215678" cy="4001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CRESTA DEL DIQUE</a:t>
            </a:r>
            <a:endParaRPr b="0" i="0" sz="1200" u="none" cap="none" strike="noStrik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g3ef7065d1dc_0_130"/>
          <p:cNvSpPr txBox="1"/>
          <p:nvPr/>
        </p:nvSpPr>
        <p:spPr>
          <a:xfrm>
            <a:off x="514200" y="952259"/>
            <a:ext cx="6451500" cy="422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Ciudad está evaluando un dique horizontal con un humedal de flujo subterráneo integrado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 el concentrado de ósmosis inversa a través del suelo, las plantas y los procesos microbianos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los nutrientes y contaminantes antes de la descarga</a:t>
            </a:r>
            <a:endParaRPr/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Brinda beneficios adicionales: creación de hábitats y resiliencia de la costa ante el aumento del nivel del mar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ef7065d1dc_0_164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0" name="Google Shape;920;g3ef7065d1dc_0_164"/>
          <p:cNvSpPr txBox="1"/>
          <p:nvPr>
            <p:ph idx="1" type="body"/>
          </p:nvPr>
        </p:nvSpPr>
        <p:spPr>
          <a:xfrm>
            <a:off x="467497" y="482198"/>
            <a:ext cx="7305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97"/>
              <a:buNone/>
            </a:pPr>
            <a:r>
              <a:rPr lang="en-US"/>
              <a:t>AMPLIAR EL ACCESO RECREATIVO</a:t>
            </a:r>
            <a:endParaRPr/>
          </a:p>
        </p:txBody>
      </p:sp>
      <p:sp>
        <p:nvSpPr>
          <p:cNvPr id="921" name="Google Shape;921;g3ef7065d1dc_0_164"/>
          <p:cNvSpPr txBox="1"/>
          <p:nvPr/>
        </p:nvSpPr>
        <p:spPr>
          <a:xfrm>
            <a:off x="570950" y="1646275"/>
            <a:ext cx="5862300" cy="33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44851"/>
              </a:buClr>
              <a:buSzPts val="2400"/>
              <a:buFont typeface="Roboto"/>
              <a:buChar char="●"/>
            </a:pPr>
            <a:r>
              <a:rPr b="1" i="0" lang="en-US" sz="2400" u="none" cap="none" strike="noStrike">
                <a:solidFill>
                  <a:srgbClr val="044851"/>
                </a:solidFill>
                <a:latin typeface="Roboto"/>
                <a:ea typeface="Roboto"/>
                <a:cs typeface="Roboto"/>
                <a:sym typeface="Roboto"/>
              </a:rPr>
              <a:t>Acceso al Sendero de la Bahía</a:t>
            </a:r>
            <a:endParaRPr b="1" i="0" sz="2400" u="none" cap="none" strike="noStrike">
              <a:solidFill>
                <a:srgbClr val="0448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44851"/>
                </a:solidFill>
                <a:latin typeface="Roboto Light"/>
                <a:ea typeface="Roboto Light"/>
                <a:cs typeface="Roboto Light"/>
                <a:sym typeface="Roboto Light"/>
              </a:rPr>
              <a:t>Integración del dique con el Sendero de la Bahía del Distrito de Parques de East Bay y los proyectos de diques adyacentes </a:t>
            </a:r>
            <a:endParaRPr b="0" i="0" sz="2400" u="none" cap="none" strike="noStrike">
              <a:solidFill>
                <a:srgbClr val="04485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4485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4485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922" name="Google Shape;922;g3ef7065d1dc_0_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075" y="4163575"/>
            <a:ext cx="6284399" cy="417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g3ef7065d1dc_0_164"/>
          <p:cNvPicPr preferRelativeResize="0"/>
          <p:nvPr/>
        </p:nvPicPr>
        <p:blipFill rotWithShape="1">
          <a:blip r:embed="rId4">
            <a:alphaModFix/>
          </a:blip>
          <a:srcRect b="0" l="6248" r="11542" t="0"/>
          <a:stretch/>
        </p:blipFill>
        <p:spPr>
          <a:xfrm>
            <a:off x="7106875" y="786155"/>
            <a:ext cx="8083127" cy="85867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4" name="Google Shape;924;g3ef7065d1dc_0_164"/>
          <p:cNvCxnSpPr/>
          <p:nvPr/>
        </p:nvCxnSpPr>
        <p:spPr>
          <a:xfrm flipH="1" rot="10800000">
            <a:off x="6413775" y="6404225"/>
            <a:ext cx="5252700" cy="1056300"/>
          </a:xfrm>
          <a:prstGeom prst="straightConnector1">
            <a:avLst/>
          </a:prstGeom>
          <a:noFill/>
          <a:ln cap="flat" cmpd="sng" w="22025">
            <a:solidFill>
              <a:srgbClr val="22222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925" name="Google Shape;925;g3ef7065d1dc_0_164"/>
          <p:cNvCxnSpPr>
            <a:endCxn id="922" idx="0"/>
          </p:cNvCxnSpPr>
          <p:nvPr/>
        </p:nvCxnSpPr>
        <p:spPr>
          <a:xfrm flipH="1">
            <a:off x="3800275" y="3863575"/>
            <a:ext cx="6629400" cy="300000"/>
          </a:xfrm>
          <a:prstGeom prst="straightConnector1">
            <a:avLst/>
          </a:prstGeom>
          <a:noFill/>
          <a:ln cap="flat" cmpd="sng" w="22025">
            <a:solidFill>
              <a:srgbClr val="222222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926" name="Google Shape;926;g3ef7065d1dc_0_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6876" y="6965648"/>
            <a:ext cx="3865123" cy="228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1" name="Google Shape;931;g3ef7065d1dc_0_176"/>
          <p:cNvCxnSpPr/>
          <p:nvPr/>
        </p:nvCxnSpPr>
        <p:spPr>
          <a:xfrm>
            <a:off x="10205347" y="5029200"/>
            <a:ext cx="4467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32" name="Google Shape;932;g3ef7065d1dc_0_176"/>
          <p:cNvCxnSpPr/>
          <p:nvPr/>
        </p:nvCxnSpPr>
        <p:spPr>
          <a:xfrm>
            <a:off x="8489075" y="4567025"/>
            <a:ext cx="29919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33" name="Google Shape;933;g3ef7065d1dc_0_176"/>
          <p:cNvCxnSpPr/>
          <p:nvPr/>
        </p:nvCxnSpPr>
        <p:spPr>
          <a:xfrm>
            <a:off x="11480975" y="5451350"/>
            <a:ext cx="4314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34" name="Google Shape;934;g3ef7065d1dc_0_176"/>
          <p:cNvSpPr txBox="1"/>
          <p:nvPr>
            <p:ph idx="1" type="body"/>
          </p:nvPr>
        </p:nvSpPr>
        <p:spPr>
          <a:xfrm>
            <a:off x="850900" y="3092450"/>
            <a:ext cx="19812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Desarrollo del concepto</a:t>
            </a:r>
            <a:endParaRPr/>
          </a:p>
        </p:txBody>
      </p:sp>
      <p:sp>
        <p:nvSpPr>
          <p:cNvPr id="935" name="Google Shape;935;g3ef7065d1dc_0_176"/>
          <p:cNvSpPr txBox="1"/>
          <p:nvPr>
            <p:ph idx="2" type="body"/>
          </p:nvPr>
        </p:nvSpPr>
        <p:spPr>
          <a:xfrm>
            <a:off x="850900" y="3543679"/>
            <a:ext cx="19812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Participación: - Fase 1</a:t>
            </a:r>
            <a:endParaRPr/>
          </a:p>
        </p:txBody>
      </p:sp>
      <p:sp>
        <p:nvSpPr>
          <p:cNvPr id="936" name="Google Shape;936;g3ef7065d1dc_0_176"/>
          <p:cNvSpPr txBox="1"/>
          <p:nvPr>
            <p:ph idx="3" type="body"/>
          </p:nvPr>
        </p:nvSpPr>
        <p:spPr>
          <a:xfrm>
            <a:off x="850900" y="3967597"/>
            <a:ext cx="19812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/>
              <a:t>Análisis de opciones</a:t>
            </a:r>
            <a:endParaRPr sz="1200"/>
          </a:p>
        </p:txBody>
      </p:sp>
      <p:sp>
        <p:nvSpPr>
          <p:cNvPr id="937" name="Google Shape;937;g3ef7065d1dc_0_176"/>
          <p:cNvSpPr txBox="1"/>
          <p:nvPr>
            <p:ph idx="4" type="body"/>
          </p:nvPr>
        </p:nvSpPr>
        <p:spPr>
          <a:xfrm>
            <a:off x="850900" y="4429787"/>
            <a:ext cx="19812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/>
              <a:t>Diseño conceptual</a:t>
            </a:r>
            <a:endParaRPr sz="1200"/>
          </a:p>
        </p:txBody>
      </p:sp>
      <p:sp>
        <p:nvSpPr>
          <p:cNvPr id="938" name="Google Shape;938;g3ef7065d1dc_0_176"/>
          <p:cNvSpPr txBox="1"/>
          <p:nvPr>
            <p:ph idx="7" type="body"/>
          </p:nvPr>
        </p:nvSpPr>
        <p:spPr>
          <a:xfrm>
            <a:off x="1594170" y="5923875"/>
            <a:ext cx="20583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EVENTO DEL PROYECTO</a:t>
            </a:r>
            <a:endParaRPr/>
          </a:p>
        </p:txBody>
      </p:sp>
      <p:sp>
        <p:nvSpPr>
          <p:cNvPr id="939" name="Google Shape;939;g3ef7065d1dc_0_176"/>
          <p:cNvSpPr txBox="1"/>
          <p:nvPr>
            <p:ph idx="8" type="body"/>
          </p:nvPr>
        </p:nvSpPr>
        <p:spPr>
          <a:xfrm>
            <a:off x="1594165" y="6355133"/>
            <a:ext cx="4441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FECHA CLAVE</a:t>
            </a:r>
            <a:endParaRPr/>
          </a:p>
        </p:txBody>
      </p:sp>
      <p:sp>
        <p:nvSpPr>
          <p:cNvPr id="940" name="Google Shape;940;g3ef7065d1dc_0_176"/>
          <p:cNvSpPr txBox="1"/>
          <p:nvPr>
            <p:ph idx="9" type="body"/>
          </p:nvPr>
        </p:nvSpPr>
        <p:spPr>
          <a:xfrm>
            <a:off x="467498" y="482198"/>
            <a:ext cx="70764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SbN de Hayward | Calendario del proyecto</a:t>
            </a:r>
            <a:endParaRPr/>
          </a:p>
        </p:txBody>
      </p:sp>
      <p:sp>
        <p:nvSpPr>
          <p:cNvPr id="941" name="Google Shape;941;g3ef7065d1dc_0_176"/>
          <p:cNvSpPr txBox="1"/>
          <p:nvPr>
            <p:ph idx="13" type="body"/>
          </p:nvPr>
        </p:nvSpPr>
        <p:spPr>
          <a:xfrm>
            <a:off x="467498" y="939398"/>
            <a:ext cx="7076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cxnSp>
        <p:nvCxnSpPr>
          <p:cNvPr id="942" name="Google Shape;942;g3ef7065d1dc_0_176"/>
          <p:cNvCxnSpPr/>
          <p:nvPr/>
        </p:nvCxnSpPr>
        <p:spPr>
          <a:xfrm>
            <a:off x="3863675" y="3228975"/>
            <a:ext cx="41574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43" name="Google Shape;943;g3ef7065d1dc_0_176"/>
          <p:cNvCxnSpPr/>
          <p:nvPr/>
        </p:nvCxnSpPr>
        <p:spPr>
          <a:xfrm>
            <a:off x="7204225" y="3681000"/>
            <a:ext cx="4131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44" name="Google Shape;944;g3ef7065d1dc_0_176"/>
          <p:cNvSpPr txBox="1"/>
          <p:nvPr/>
        </p:nvSpPr>
        <p:spPr>
          <a:xfrm>
            <a:off x="4000500" y="2600325"/>
            <a:ext cx="314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g3ef7065d1dc_0_176"/>
          <p:cNvSpPr txBox="1"/>
          <p:nvPr/>
        </p:nvSpPr>
        <p:spPr>
          <a:xfrm>
            <a:off x="9004300" y="2600325"/>
            <a:ext cx="314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6" name="Google Shape;946;g3ef7065d1dc_0_176"/>
          <p:cNvCxnSpPr>
            <a:stCxn id="947" idx="4"/>
            <a:endCxn id="948" idx="1"/>
          </p:cNvCxnSpPr>
          <p:nvPr/>
        </p:nvCxnSpPr>
        <p:spPr>
          <a:xfrm>
            <a:off x="10426868" y="5126336"/>
            <a:ext cx="0" cy="14544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ot"/>
            <a:miter lim="8000"/>
            <a:headEnd len="sm" w="sm" type="none"/>
            <a:tailEnd len="sm" w="sm" type="none"/>
          </a:ln>
        </p:spPr>
      </p:cxnSp>
      <p:sp>
        <p:nvSpPr>
          <p:cNvPr id="948" name="Google Shape;948;g3ef7065d1dc_0_176"/>
          <p:cNvSpPr txBox="1"/>
          <p:nvPr/>
        </p:nvSpPr>
        <p:spPr>
          <a:xfrm>
            <a:off x="10426886" y="6350000"/>
            <a:ext cx="119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ESTAMOS AQUÍ</a:t>
            </a:r>
            <a:endParaRPr b="1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g3ef7065d1dc_0_176"/>
          <p:cNvSpPr/>
          <p:nvPr/>
        </p:nvSpPr>
        <p:spPr>
          <a:xfrm>
            <a:off x="10319168" y="4910936"/>
            <a:ext cx="215400" cy="21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g3ef7065d1dc_0_176"/>
          <p:cNvSpPr/>
          <p:nvPr/>
        </p:nvSpPr>
        <p:spPr>
          <a:xfrm>
            <a:off x="11765040" y="5314801"/>
            <a:ext cx="274200" cy="27420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0" name="Google Shape;950;g3ef7065d1dc_0_176"/>
          <p:cNvCxnSpPr/>
          <p:nvPr/>
        </p:nvCxnSpPr>
        <p:spPr>
          <a:xfrm>
            <a:off x="20651157" y="8182560"/>
            <a:ext cx="2785800" cy="0"/>
          </a:xfrm>
          <a:prstGeom prst="straightConnector1">
            <a:avLst/>
          </a:prstGeom>
          <a:noFill/>
          <a:ln cap="flat" cmpd="sng" w="152400">
            <a:solidFill>
              <a:schemeClr val="accent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51" name="Google Shape;951;g3ef7065d1dc_0_176"/>
          <p:cNvCxnSpPr/>
          <p:nvPr/>
        </p:nvCxnSpPr>
        <p:spPr>
          <a:xfrm>
            <a:off x="23436902" y="8182560"/>
            <a:ext cx="28530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52" name="Google Shape;952;g3ef7065d1dc_0_176"/>
          <p:cNvCxnSpPr/>
          <p:nvPr/>
        </p:nvCxnSpPr>
        <p:spPr>
          <a:xfrm>
            <a:off x="26280432" y="8182560"/>
            <a:ext cx="2143200" cy="0"/>
          </a:xfrm>
          <a:prstGeom prst="straightConnector1">
            <a:avLst/>
          </a:prstGeom>
          <a:noFill/>
          <a:ln cap="flat" cmpd="sng" w="1524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53" name="Google Shape;953;g3ef7065d1dc_0_176"/>
          <p:cNvSpPr/>
          <p:nvPr/>
        </p:nvSpPr>
        <p:spPr>
          <a:xfrm>
            <a:off x="28257973" y="8052553"/>
            <a:ext cx="274200" cy="27420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g3ef7065d1dc_0_176"/>
          <p:cNvSpPr txBox="1"/>
          <p:nvPr/>
        </p:nvSpPr>
        <p:spPr>
          <a:xfrm>
            <a:off x="16090764" y="7458700"/>
            <a:ext cx="3460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HOW TO USE: EXAMPLE PROJECT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5" name="Google Shape;955;g3ef7065d1dc_0_176"/>
          <p:cNvCxnSpPr/>
          <p:nvPr/>
        </p:nvCxnSpPr>
        <p:spPr>
          <a:xfrm>
            <a:off x="20651157" y="7915860"/>
            <a:ext cx="2785800" cy="0"/>
          </a:xfrm>
          <a:prstGeom prst="straightConnector1">
            <a:avLst/>
          </a:prstGeom>
          <a:noFill/>
          <a:ln cap="flat" cmpd="sng" w="38100">
            <a:solidFill>
              <a:srgbClr val="C838AD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sp>
        <p:nvSpPr>
          <p:cNvPr id="956" name="Google Shape;956;g3ef7065d1dc_0_176"/>
          <p:cNvSpPr txBox="1"/>
          <p:nvPr/>
        </p:nvSpPr>
        <p:spPr>
          <a:xfrm>
            <a:off x="20964847" y="7372371"/>
            <a:ext cx="202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DURATION OF PHASE A (USE LIGHT TEAL)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g3ef7065d1dc_0_176"/>
          <p:cNvSpPr txBox="1"/>
          <p:nvPr/>
        </p:nvSpPr>
        <p:spPr>
          <a:xfrm>
            <a:off x="23733447" y="7372371"/>
            <a:ext cx="202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DURATION OF PHASE B (USE MEDIUM TEAL)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g3ef7065d1dc_0_176"/>
          <p:cNvSpPr txBox="1"/>
          <p:nvPr/>
        </p:nvSpPr>
        <p:spPr>
          <a:xfrm>
            <a:off x="21308608" y="9115806"/>
            <a:ext cx="2020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PROJECT EVENT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g3ef7065d1dc_0_176"/>
          <p:cNvSpPr/>
          <p:nvPr/>
        </p:nvSpPr>
        <p:spPr>
          <a:xfrm>
            <a:off x="21975133" y="8329552"/>
            <a:ext cx="543000" cy="786300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3ef7065d1dc_0_176"/>
          <p:cNvSpPr txBox="1"/>
          <p:nvPr/>
        </p:nvSpPr>
        <p:spPr>
          <a:xfrm>
            <a:off x="23311600" y="9115806"/>
            <a:ext cx="2020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PROJECT EVENT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g3ef7065d1dc_0_176"/>
          <p:cNvSpPr/>
          <p:nvPr/>
        </p:nvSpPr>
        <p:spPr>
          <a:xfrm>
            <a:off x="23329180" y="8329552"/>
            <a:ext cx="543000" cy="786300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g3ef7065d1dc_0_176"/>
          <p:cNvSpPr txBox="1"/>
          <p:nvPr/>
        </p:nvSpPr>
        <p:spPr>
          <a:xfrm>
            <a:off x="25511447" y="9115806"/>
            <a:ext cx="202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PROJECT PREMILINARY DEADLINE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3ef7065d1dc_0_176"/>
          <p:cNvSpPr/>
          <p:nvPr/>
        </p:nvSpPr>
        <p:spPr>
          <a:xfrm>
            <a:off x="25995914" y="8329552"/>
            <a:ext cx="543000" cy="786300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g3ef7065d1dc_0_176"/>
          <p:cNvSpPr txBox="1"/>
          <p:nvPr/>
        </p:nvSpPr>
        <p:spPr>
          <a:xfrm>
            <a:off x="26341708" y="7372371"/>
            <a:ext cx="202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DURATION OF PHASE C (USE DARKEST TEAL)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g3ef7065d1dc_0_176"/>
          <p:cNvSpPr/>
          <p:nvPr/>
        </p:nvSpPr>
        <p:spPr>
          <a:xfrm flipH="1">
            <a:off x="20334891" y="8159804"/>
            <a:ext cx="543000" cy="786300"/>
          </a:xfrm>
          <a:prstGeom prst="arc">
            <a:avLst>
              <a:gd fmla="val 16200000" name="adj1"/>
              <a:gd fmla="val 20571537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g3ef7065d1dc_0_176"/>
          <p:cNvSpPr txBox="1"/>
          <p:nvPr/>
        </p:nvSpPr>
        <p:spPr>
          <a:xfrm>
            <a:off x="18841037" y="8595811"/>
            <a:ext cx="202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SLIDER LENGTH CAN BE ADJUSTED USING SHIFT + DRAG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7" name="Google Shape;967;g3ef7065d1dc_0_176"/>
          <p:cNvCxnSpPr/>
          <p:nvPr/>
        </p:nvCxnSpPr>
        <p:spPr>
          <a:xfrm>
            <a:off x="23401977" y="7915860"/>
            <a:ext cx="2785800" cy="0"/>
          </a:xfrm>
          <a:prstGeom prst="straightConnector1">
            <a:avLst/>
          </a:prstGeom>
          <a:noFill/>
          <a:ln cap="flat" cmpd="sng" w="38100">
            <a:solidFill>
              <a:srgbClr val="C838AD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cxnSp>
        <p:nvCxnSpPr>
          <p:cNvPr id="968" name="Google Shape;968;g3ef7065d1dc_0_176"/>
          <p:cNvCxnSpPr/>
          <p:nvPr/>
        </p:nvCxnSpPr>
        <p:spPr>
          <a:xfrm>
            <a:off x="26170805" y="7915860"/>
            <a:ext cx="2252700" cy="0"/>
          </a:xfrm>
          <a:prstGeom prst="straightConnector1">
            <a:avLst/>
          </a:prstGeom>
          <a:noFill/>
          <a:ln cap="flat" cmpd="sng" w="38100">
            <a:solidFill>
              <a:srgbClr val="C838AD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sp>
        <p:nvSpPr>
          <p:cNvPr id="969" name="Google Shape;969;g3ef7065d1dc_0_176"/>
          <p:cNvSpPr/>
          <p:nvPr/>
        </p:nvSpPr>
        <p:spPr>
          <a:xfrm>
            <a:off x="26170805" y="8074838"/>
            <a:ext cx="215400" cy="21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g3ef7065d1dc_0_176"/>
          <p:cNvSpPr/>
          <p:nvPr/>
        </p:nvSpPr>
        <p:spPr>
          <a:xfrm>
            <a:off x="23322543" y="8074838"/>
            <a:ext cx="215400" cy="21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g3ef7065d1dc_0_176"/>
          <p:cNvSpPr/>
          <p:nvPr/>
        </p:nvSpPr>
        <p:spPr>
          <a:xfrm>
            <a:off x="22103319" y="8074838"/>
            <a:ext cx="215400" cy="21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g3ef7065d1dc_0_176"/>
          <p:cNvSpPr txBox="1"/>
          <p:nvPr/>
        </p:nvSpPr>
        <p:spPr>
          <a:xfrm>
            <a:off x="27737713" y="9115806"/>
            <a:ext cx="2020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FINAL DEADLINE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g3ef7065d1dc_0_176"/>
          <p:cNvSpPr/>
          <p:nvPr/>
        </p:nvSpPr>
        <p:spPr>
          <a:xfrm>
            <a:off x="28222180" y="8329552"/>
            <a:ext cx="543000" cy="786300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g3ef7065d1dc_0_176"/>
          <p:cNvSpPr txBox="1"/>
          <p:nvPr>
            <p:ph idx="12" type="sldNum"/>
          </p:nvPr>
        </p:nvSpPr>
        <p:spPr>
          <a:xfrm>
            <a:off x="14173200" y="9333705"/>
            <a:ext cx="9042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5" name="Google Shape;975;g3ef7065d1dc_0_176"/>
          <p:cNvSpPr txBox="1"/>
          <p:nvPr>
            <p:ph idx="2" type="body"/>
          </p:nvPr>
        </p:nvSpPr>
        <p:spPr>
          <a:xfrm>
            <a:off x="850900" y="4891954"/>
            <a:ext cx="19812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Participación: - Fase 2</a:t>
            </a:r>
            <a:endParaRPr/>
          </a:p>
        </p:txBody>
      </p:sp>
      <p:sp>
        <p:nvSpPr>
          <p:cNvPr id="976" name="Google Shape;976;g3ef7065d1dc_0_176"/>
          <p:cNvSpPr txBox="1"/>
          <p:nvPr>
            <p:ph idx="4" type="body"/>
          </p:nvPr>
        </p:nvSpPr>
        <p:spPr>
          <a:xfrm>
            <a:off x="810575" y="5314650"/>
            <a:ext cx="21432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/>
              <a:t>Finalización del diseño conceptual</a:t>
            </a:r>
            <a:endParaRPr sz="1200"/>
          </a:p>
        </p:txBody>
      </p:sp>
      <p:cxnSp>
        <p:nvCxnSpPr>
          <p:cNvPr id="977" name="Google Shape;977;g3ef7065d1dc_0_176"/>
          <p:cNvCxnSpPr>
            <a:stCxn id="978" idx="4"/>
            <a:endCxn id="979" idx="1"/>
          </p:cNvCxnSpPr>
          <p:nvPr/>
        </p:nvCxnSpPr>
        <p:spPr>
          <a:xfrm flipH="1">
            <a:off x="4000599" y="3337402"/>
            <a:ext cx="5100" cy="3335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miter lim="8000"/>
            <a:headEnd len="sm" w="sm" type="none"/>
            <a:tailEnd len="sm" w="sm" type="none"/>
          </a:ln>
        </p:spPr>
      </p:cxnSp>
      <p:sp>
        <p:nvSpPr>
          <p:cNvPr id="979" name="Google Shape;979;g3ef7065d1dc_0_176"/>
          <p:cNvSpPr txBox="1"/>
          <p:nvPr/>
        </p:nvSpPr>
        <p:spPr>
          <a:xfrm>
            <a:off x="4000507" y="6350000"/>
            <a:ext cx="135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INICIO DEL DISEÑO CONCEPTUAL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g3ef7065d1dc_0_176"/>
          <p:cNvSpPr/>
          <p:nvPr/>
        </p:nvSpPr>
        <p:spPr>
          <a:xfrm>
            <a:off x="3897999" y="3122002"/>
            <a:ext cx="215400" cy="215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0" name="Google Shape;980;g3ef7065d1dc_0_176"/>
          <p:cNvCxnSpPr/>
          <p:nvPr/>
        </p:nvCxnSpPr>
        <p:spPr>
          <a:xfrm>
            <a:off x="7204225" y="4104850"/>
            <a:ext cx="1275600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81" name="Google Shape;981;g3ef7065d1dc_0_176"/>
          <p:cNvCxnSpPr>
            <a:stCxn id="949" idx="2"/>
            <a:endCxn id="982" idx="1"/>
          </p:cNvCxnSpPr>
          <p:nvPr/>
        </p:nvCxnSpPr>
        <p:spPr>
          <a:xfrm>
            <a:off x="11902140" y="5589001"/>
            <a:ext cx="3300" cy="991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miter lim="8000"/>
            <a:headEnd len="sm" w="sm" type="none"/>
            <a:tailEnd len="sm" w="sm" type="none"/>
          </a:ln>
        </p:spPr>
      </p:cxnSp>
      <p:sp>
        <p:nvSpPr>
          <p:cNvPr id="982" name="Google Shape;982;g3ef7065d1dc_0_176"/>
          <p:cNvSpPr txBox="1"/>
          <p:nvPr/>
        </p:nvSpPr>
        <p:spPr>
          <a:xfrm>
            <a:off x="11905520" y="6350000"/>
            <a:ext cx="191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FINALIZACIÓN DEL DISEÑO CONCEPTUAL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ef7065d1dc_0_231"/>
          <p:cNvSpPr txBox="1"/>
          <p:nvPr/>
        </p:nvSpPr>
        <p:spPr>
          <a:xfrm>
            <a:off x="2218356" y="3680255"/>
            <a:ext cx="11108100" cy="26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58950" lIns="158950" spcFirstLastPara="1" rIns="158950" wrap="square" tIns="15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17"/>
              <a:buFont typeface="Arial"/>
              <a:buNone/>
            </a:pPr>
            <a:r>
              <a:rPr b="0" i="0" lang="en-US" sz="10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¡Muchas gracias!</a:t>
            </a:r>
            <a:endParaRPr b="0" i="0" sz="10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g3ef7065d1dc_0_231"/>
          <p:cNvSpPr txBox="1"/>
          <p:nvPr/>
        </p:nvSpPr>
        <p:spPr>
          <a:xfrm>
            <a:off x="2134100" y="7837349"/>
            <a:ext cx="111081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58950" lIns="158950" spcFirstLastPara="1" rIns="158950" wrap="square" tIns="15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17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 caso de tener preguntas: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17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jlaramee@sherwoodengineers.com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5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4" name="Google Shape;994;p5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5" name="Google Shape;995;p5"/>
          <p:cNvSpPr txBox="1"/>
          <p:nvPr>
            <p:ph idx="3" type="body"/>
          </p:nvPr>
        </p:nvSpPr>
        <p:spPr>
          <a:xfrm>
            <a:off x="467100" y="3560700"/>
            <a:ext cx="14610600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3333"/>
              <a:buFont typeface="Arial"/>
              <a:buNone/>
            </a:pPr>
            <a:r>
              <a:rPr b="1" lang="en-US" sz="7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PROYECTO DE RESTAURACIÓN DE LA 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3333"/>
              <a:buFont typeface="Arial"/>
              <a:buNone/>
            </a:pPr>
            <a:r>
              <a:rPr b="1" lang="en-US" sz="7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MARISMA DE HAYWARD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3333"/>
              <a:buFont typeface="Arial"/>
              <a:buNone/>
            </a:pPr>
            <a:r>
              <a:rPr b="1" lang="en-US" sz="7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 FASE 1A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3edcd3fab0d_0_495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1" name="Google Shape;1001;g3edcd3fab0d_0_495"/>
          <p:cNvSpPr txBox="1"/>
          <p:nvPr>
            <p:ph idx="1" type="body"/>
          </p:nvPr>
        </p:nvSpPr>
        <p:spPr>
          <a:xfrm>
            <a:off x="283342" y="425660"/>
            <a:ext cx="10714858" cy="37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3200"/>
              <a:buNone/>
            </a:pPr>
            <a:r>
              <a:rPr lang="en-US" sz="2400">
                <a:solidFill>
                  <a:srgbClr val="044851"/>
                </a:solidFill>
              </a:rPr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Panorama general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</a:pPr>
            <a:r>
              <a:t/>
            </a:r>
            <a:endParaRPr sz="2200">
              <a:solidFill>
                <a:srgbClr val="044851"/>
              </a:solidFill>
            </a:endParaRPr>
          </a:p>
        </p:txBody>
      </p:sp>
      <p:pic>
        <p:nvPicPr>
          <p:cNvPr id="1002" name="Google Shape;1002;g3edcd3fab0d_0_4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840" y="1119520"/>
            <a:ext cx="14929879" cy="6345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AI-generated content may be incorrect." id="1003" name="Google Shape;1003;g3edcd3fab0d_0_4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01" y="9217126"/>
            <a:ext cx="1251929" cy="667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edcd3fab0d_0_502"/>
          <p:cNvSpPr txBox="1"/>
          <p:nvPr>
            <p:ph idx="1" type="body"/>
          </p:nvPr>
        </p:nvSpPr>
        <p:spPr>
          <a:xfrm>
            <a:off x="403002" y="607177"/>
            <a:ext cx="14976698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580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Objetivos del proyecto y elementos del Plan Maestro de HASPA</a:t>
            </a:r>
            <a:endParaRPr/>
          </a:p>
        </p:txBody>
      </p:sp>
      <p:sp>
        <p:nvSpPr>
          <p:cNvPr id="1009" name="Google Shape;1009;g3edcd3fab0d_0_502"/>
          <p:cNvSpPr txBox="1"/>
          <p:nvPr>
            <p:ph idx="4" type="body"/>
          </p:nvPr>
        </p:nvSpPr>
        <p:spPr>
          <a:xfrm>
            <a:off x="561600" y="1689282"/>
            <a:ext cx="7210800" cy="71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1675" lIns="83450" spcFirstLastPara="1" rIns="83450" wrap="square" tIns="41675">
            <a:normAutofit fontScale="55000" lnSpcReduction="20000"/>
          </a:bodyPr>
          <a:lstStyle/>
          <a:p>
            <a:pPr indent="-6350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rPr b="1" lang="en-US"/>
              <a:t>Objetivos del proyecto</a:t>
            </a:r>
            <a:r>
              <a:rPr lang="en-US"/>
              <a:t>:</a:t>
            </a:r>
            <a:endParaRPr/>
          </a:p>
          <a:p>
            <a:pPr indent="-6350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t/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Mejorar el hábitat de la vida silvestre</a:t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Planificar el aumento del nivel del mar</a:t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Mejorar las oportunidades de acceso </a:t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Mejorar las capacidades de manejo</a:t>
            </a:r>
            <a:endParaRPr/>
          </a:p>
          <a:p>
            <a:pPr indent="-6350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t/>
            </a:r>
            <a:endParaRPr/>
          </a:p>
          <a:p>
            <a:pPr indent="-6350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rPr b="1" lang="en-US"/>
              <a:t>Implementación del Plan Maestro de HASPA</a:t>
            </a:r>
            <a:r>
              <a:rPr lang="en-US"/>
              <a:t>:</a:t>
            </a:r>
            <a:endParaRPr/>
          </a:p>
          <a:p>
            <a:pPr indent="-6350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t/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Mantener el Sendero a lo largo de la Bahía de San Francisco</a:t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Enfoque de retiro adaptativo: Sendero de la Bahía de San Francisco y las islas Least Tern</a:t>
            </a:r>
            <a:endParaRPr/>
          </a:p>
          <a:p>
            <a:pPr indent="-291783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60465"/>
              <a:buFont typeface="Noto Sans Symbols"/>
              <a:buChar char="✔"/>
            </a:pPr>
            <a:r>
              <a:rPr lang="en-US"/>
              <a:t>Conectividad de las marismas de marea con las marismas Cogswell y HARD</a:t>
            </a:r>
            <a:endParaRPr/>
          </a:p>
          <a:p>
            <a:pPr indent="-6350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t/>
            </a:r>
            <a:endParaRPr/>
          </a:p>
        </p:txBody>
      </p:sp>
      <p:sp>
        <p:nvSpPr>
          <p:cNvPr id="1010" name="Google Shape;1010;g3edcd3fab0d_0_502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1" name="Google Shape;1011;g3edcd3fab0d_0_5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7842" y="1384482"/>
            <a:ext cx="5689825" cy="5316825"/>
          </a:xfrm>
          <a:prstGeom prst="rect">
            <a:avLst/>
          </a:prstGeom>
          <a:noFill/>
          <a:ln>
            <a:noFill/>
          </a:ln>
          <a:effectLst>
            <a:outerShdw blurRad="90687" rotWithShape="0" algn="tl" dir="2700000" dist="68016">
              <a:srgbClr val="000000">
                <a:alpha val="40000"/>
              </a:srgbClr>
            </a:outerShdw>
          </a:effectLst>
        </p:spPr>
      </p:pic>
      <p:pic>
        <p:nvPicPr>
          <p:cNvPr descr="Logo, company name&#10;&#10;AI-generated content may be incorrect." id="1012" name="Google Shape;1012;g3edcd3fab0d_0_5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856" y="9202608"/>
            <a:ext cx="1299260" cy="693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ss, outdoor, sky, field&#10;&#10;AI-generated content may be incorrect." id="1017" name="Google Shape;1017;g3edcd3fab0d_0_51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13186" l="0" r="0" t="13193"/>
          <a:stretch/>
        </p:blipFill>
        <p:spPr>
          <a:xfrm>
            <a:off x="7860723" y="5377273"/>
            <a:ext cx="6773577" cy="3864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ody of water with land in the distance&#10;&#10;AI-generated content may be incorrect." id="1018" name="Google Shape;1018;g3edcd3fab0d_0_510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11396" l="0" r="0" t="11396"/>
          <a:stretch/>
        </p:blipFill>
        <p:spPr>
          <a:xfrm>
            <a:off x="7860724" y="1166012"/>
            <a:ext cx="6771839" cy="4099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water, outdoor, nature&#10;&#10;AI-generated content may be incorrect." id="1019" name="Google Shape;1019;g3edcd3fab0d_0_510"/>
          <p:cNvPicPr preferRelativeResize="0"/>
          <p:nvPr>
            <p:ph idx="7" type="pic"/>
          </p:nvPr>
        </p:nvPicPr>
        <p:blipFill rotWithShape="1">
          <a:blip r:embed="rId5">
            <a:alphaModFix/>
          </a:blip>
          <a:srcRect b="13337" l="0" r="0" t="13344"/>
          <a:stretch/>
        </p:blipFill>
        <p:spPr>
          <a:xfrm>
            <a:off x="910630" y="5365751"/>
            <a:ext cx="6773447" cy="38643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grass, ground, sky&#10;&#10;AI-generated content may be incorrect." id="1020" name="Google Shape;1020;g3edcd3fab0d_0_510"/>
          <p:cNvPicPr preferRelativeResize="0"/>
          <p:nvPr>
            <p:ph idx="8" type="pic"/>
          </p:nvPr>
        </p:nvPicPr>
        <p:blipFill rotWithShape="1">
          <a:blip r:embed="rId6">
            <a:alphaModFix/>
          </a:blip>
          <a:srcRect b="18668" l="0" r="0" t="18668"/>
          <a:stretch/>
        </p:blipFill>
        <p:spPr>
          <a:xfrm>
            <a:off x="910630" y="1166012"/>
            <a:ext cx="6774114" cy="4099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3edcd3fab0d_0_510"/>
          <p:cNvSpPr txBox="1"/>
          <p:nvPr>
            <p:ph idx="9" type="body"/>
          </p:nvPr>
        </p:nvSpPr>
        <p:spPr>
          <a:xfrm>
            <a:off x="412250" y="519575"/>
            <a:ext cx="1208455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580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Condiciones existentes</a:t>
            </a:r>
            <a:endParaRPr/>
          </a:p>
        </p:txBody>
      </p:sp>
      <p:sp>
        <p:nvSpPr>
          <p:cNvPr id="1022" name="Google Shape;1022;g3edcd3fab0d_0_510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Logo, company name&#10;&#10;AI-generated content may be incorrect." id="1023" name="Google Shape;1023;g3edcd3fab0d_0_5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110" y="9237010"/>
            <a:ext cx="1187121" cy="633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3edcd3fab0d_0_520"/>
          <p:cNvSpPr txBox="1"/>
          <p:nvPr>
            <p:ph idx="1" type="body"/>
          </p:nvPr>
        </p:nvSpPr>
        <p:spPr>
          <a:xfrm>
            <a:off x="339522" y="546050"/>
            <a:ext cx="13554278" cy="40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152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Condiciones existentes / Línea de base</a:t>
            </a:r>
            <a:endParaRPr sz="2043"/>
          </a:p>
        </p:txBody>
      </p:sp>
      <p:sp>
        <p:nvSpPr>
          <p:cNvPr id="1029" name="Google Shape;1029;g3edcd3fab0d_0_520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0" name="Google Shape;1030;g3edcd3fab0d_0_5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746" y="1205391"/>
            <a:ext cx="13326940" cy="69538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AI-generated content may be incorrect." id="1031" name="Google Shape;1031;g3edcd3fab0d_0_5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04" y="9204610"/>
            <a:ext cx="1224517" cy="653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ec7014a02d_1_119"/>
          <p:cNvSpPr txBox="1"/>
          <p:nvPr/>
        </p:nvSpPr>
        <p:spPr>
          <a:xfrm>
            <a:off x="0" y="519150"/>
            <a:ext cx="7420500" cy="137883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Colaborativa para la Resiliencia de la Costa del Área de Hayward Eden</a:t>
            </a:r>
            <a:endParaRPr/>
          </a:p>
        </p:txBody>
      </p:sp>
      <p:pic>
        <p:nvPicPr>
          <p:cNvPr id="325" name="Google Shape;325;g3ec7014a02d_1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98"/>
            <a:ext cx="15240003" cy="535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edcd3fab0d_0_527"/>
          <p:cNvSpPr txBox="1"/>
          <p:nvPr>
            <p:ph idx="1" type="body"/>
          </p:nvPr>
        </p:nvSpPr>
        <p:spPr>
          <a:xfrm>
            <a:off x="154476" y="442052"/>
            <a:ext cx="14780724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460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Concepto preferido | Corto plazo ~ 0-20 años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100"/>
              <a:buNone/>
            </a:pPr>
            <a:r>
              <a:t/>
            </a:r>
            <a:endParaRPr/>
          </a:p>
        </p:txBody>
      </p:sp>
      <p:sp>
        <p:nvSpPr>
          <p:cNvPr id="1037" name="Google Shape;1037;g3edcd3fab0d_0_527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8" name="Google Shape;1038;g3edcd3fab0d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49" y="9216107"/>
            <a:ext cx="1375630" cy="73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g3edcd3fab0d_0_5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012" y="780177"/>
            <a:ext cx="15017856" cy="751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3edcd3fab0d_0_534"/>
          <p:cNvSpPr txBox="1"/>
          <p:nvPr>
            <p:ph idx="1" type="body"/>
          </p:nvPr>
        </p:nvSpPr>
        <p:spPr>
          <a:xfrm>
            <a:off x="237750" y="599280"/>
            <a:ext cx="11293850" cy="35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320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Calendario del proyecto</a:t>
            </a:r>
            <a:endParaRPr/>
          </a:p>
        </p:txBody>
      </p:sp>
      <p:sp>
        <p:nvSpPr>
          <p:cNvPr id="1045" name="Google Shape;1045;g3edcd3fab0d_0_534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46" name="Google Shape;1046;g3edcd3fab0d_0_534"/>
          <p:cNvGrpSpPr/>
          <p:nvPr/>
        </p:nvGrpSpPr>
        <p:grpSpPr>
          <a:xfrm>
            <a:off x="1472137" y="1949405"/>
            <a:ext cx="12694247" cy="1846869"/>
            <a:chOff x="15171" y="0"/>
            <a:chExt cx="7467204" cy="944400"/>
          </a:xfrm>
        </p:grpSpPr>
        <p:sp>
          <p:nvSpPr>
            <p:cNvPr id="1047" name="Google Shape;1047;g3edcd3fab0d_0_534"/>
            <p:cNvSpPr/>
            <p:nvPr/>
          </p:nvSpPr>
          <p:spPr>
            <a:xfrm>
              <a:off x="15171" y="0"/>
              <a:ext cx="2736600" cy="944400"/>
            </a:xfrm>
            <a:prstGeom prst="homePlate">
              <a:avLst>
                <a:gd fmla="val 50000" name="adj"/>
              </a:avLst>
            </a:prstGeom>
            <a:solidFill>
              <a:srgbClr val="A0AD2D"/>
            </a:solidFill>
            <a:ln cap="flat" cmpd="sng" w="22675">
              <a:solidFill>
                <a:srgbClr val="FFFFFF"/>
              </a:solidFill>
              <a:prstDash val="solid"/>
              <a:miter lim="80"/>
              <a:headEnd len="sm" w="sm" type="none"/>
              <a:tailEnd len="sm" w="sm" type="none"/>
            </a:ln>
          </p:spPr>
          <p:txBody>
            <a:bodyPr anchorCtr="0" anchor="ctr" bIns="163200" lIns="163200" spcFirstLastPara="1" rIns="163200" wrap="square" tIns="163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g3edcd3fab0d_0_534"/>
            <p:cNvSpPr txBox="1"/>
            <p:nvPr/>
          </p:nvSpPr>
          <p:spPr>
            <a:xfrm>
              <a:off x="15171" y="0"/>
              <a:ext cx="2500500" cy="9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150" lIns="152325" spcFirstLastPara="1" rIns="38075" wrap="square" tIns="76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Viabilidad/Prediseño</a:t>
              </a:r>
              <a:endParaRPr b="0" i="0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2020-2022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g3edcd3fab0d_0_534"/>
            <p:cNvSpPr/>
            <p:nvPr/>
          </p:nvSpPr>
          <p:spPr>
            <a:xfrm>
              <a:off x="2267537" y="0"/>
              <a:ext cx="3146700" cy="944400"/>
            </a:xfrm>
            <a:prstGeom prst="chevron">
              <a:avLst>
                <a:gd fmla="val 50000" name="adj"/>
              </a:avLst>
            </a:prstGeom>
            <a:solidFill>
              <a:srgbClr val="1A654B"/>
            </a:solidFill>
            <a:ln cap="flat" cmpd="sng" w="22675">
              <a:solidFill>
                <a:srgbClr val="FFFFFF"/>
              </a:solidFill>
              <a:prstDash val="solid"/>
              <a:miter lim="80"/>
              <a:headEnd len="sm" w="sm" type="none"/>
              <a:tailEnd len="sm" w="sm" type="none"/>
            </a:ln>
          </p:spPr>
          <p:txBody>
            <a:bodyPr anchorCtr="0" anchor="ctr" bIns="163200" lIns="163200" spcFirstLastPara="1" rIns="163200" wrap="square" tIns="163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g3edcd3fab0d_0_534"/>
            <p:cNvSpPr txBox="1"/>
            <p:nvPr/>
          </p:nvSpPr>
          <p:spPr>
            <a:xfrm>
              <a:off x="2739769" y="0"/>
              <a:ext cx="2202300" cy="9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4700" lIns="157100" spcFirstLastPara="1" rIns="52350" wrap="square" tIns="104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Arial"/>
                <a:buNone/>
              </a:pPr>
              <a:r>
                <a:t/>
              </a:r>
              <a:endParaRPr b="0" i="0" sz="3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400"/>
                </a:spcBef>
                <a:spcAft>
                  <a:spcPts val="0"/>
                </a:spcAft>
                <a:buClr>
                  <a:schemeClr val="dk1"/>
                </a:buClr>
                <a:buSzPts val="4300"/>
                <a:buFont typeface="Arial"/>
                <a:buNone/>
              </a:pPr>
              <a:r>
                <a:t/>
              </a:r>
              <a:endParaRPr b="0" i="0" sz="4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50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Diseño/Permisos</a:t>
              </a:r>
              <a:endParaRPr b="0" i="0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50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2023-2025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g3edcd3fab0d_0_534"/>
            <p:cNvSpPr/>
            <p:nvPr/>
          </p:nvSpPr>
          <p:spPr>
            <a:xfrm>
              <a:off x="4941975" y="0"/>
              <a:ext cx="2540400" cy="944400"/>
            </a:xfrm>
            <a:prstGeom prst="chevron">
              <a:avLst>
                <a:gd fmla="val 50000" name="adj"/>
              </a:avLst>
            </a:prstGeom>
            <a:solidFill>
              <a:srgbClr val="DDA300"/>
            </a:solidFill>
            <a:ln cap="flat" cmpd="sng" w="22675">
              <a:solidFill>
                <a:srgbClr val="FFFFFF"/>
              </a:solidFill>
              <a:prstDash val="solid"/>
              <a:miter lim="80"/>
              <a:headEnd len="sm" w="sm" type="none"/>
              <a:tailEnd len="sm" w="sm" type="none"/>
            </a:ln>
          </p:spPr>
          <p:txBody>
            <a:bodyPr anchorCtr="0" anchor="ctr" bIns="163200" lIns="163200" spcFirstLastPara="1" rIns="163200" wrap="square" tIns="1632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g3edcd3fab0d_0_534"/>
            <p:cNvSpPr txBox="1"/>
            <p:nvPr/>
          </p:nvSpPr>
          <p:spPr>
            <a:xfrm>
              <a:off x="5414207" y="0"/>
              <a:ext cx="1661295" cy="9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150" lIns="114250" spcFirstLastPara="1" rIns="38075" wrap="square" tIns="76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Construcción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FFFF"/>
                </a:buClr>
                <a:buSzPts val="2900"/>
                <a:buFont typeface="Arial"/>
                <a:buNone/>
              </a:pPr>
              <a:r>
                <a:rPr b="0" i="0" lang="en-US" sz="2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2026 – en curso</a:t>
              </a:r>
              <a:endParaRPr b="0" i="0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3" name="Google Shape;1053;g3edcd3fab0d_0_534"/>
          <p:cNvSpPr txBox="1"/>
          <p:nvPr/>
        </p:nvSpPr>
        <p:spPr>
          <a:xfrm>
            <a:off x="1637015" y="4035975"/>
            <a:ext cx="3672900" cy="533539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Estudio de factibilidad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del diseño esquemático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Comité Consultivo Técnico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Adjudicación del contrato de consultoría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acercamiento y participación del público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Taller público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Participación de las partes interesadas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Página web del proyecto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Folletos del proyecto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Visitas al sitio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g3edcd3fab0d_0_534"/>
          <p:cNvSpPr txBox="1"/>
          <p:nvPr/>
        </p:nvSpPr>
        <p:spPr>
          <a:xfrm>
            <a:off x="5794275" y="4035971"/>
            <a:ext cx="4111500" cy="5212279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Aprobación del concepto preferido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Modificación del contrato de consultoría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Exención de la CEQA – SERP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Reuniones con las agencias reguladoras/BRRIT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Comité Consultivo Técnico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Desarrollo del diseño al 100 %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Permisos reglamentarios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de garantía de calidad del proyecto (QAPP)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Visitas al sitio</a:t>
            </a:r>
            <a:endParaRPr/>
          </a:p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Adquisición de la marisma HARD</a:t>
            </a:r>
            <a:endParaRPr/>
          </a:p>
          <a:p>
            <a:pPr indent="-1651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g3edcd3fab0d_0_534"/>
          <p:cNvSpPr txBox="1"/>
          <p:nvPr/>
        </p:nvSpPr>
        <p:spPr>
          <a:xfrm>
            <a:off x="10271327" y="4035973"/>
            <a:ext cx="3453600" cy="3119398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-266700" lvl="0" marL="2667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de la Fase 1A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2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Permiso de nivelación</a:t>
            </a:r>
            <a:endParaRPr/>
          </a:p>
          <a:p>
            <a:pPr indent="-101600" lvl="2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Planos del paquete de licitación</a:t>
            </a:r>
            <a:endParaRPr/>
          </a:p>
          <a:p>
            <a:pPr indent="-101600" lvl="2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 de licitación</a:t>
            </a:r>
            <a:endParaRPr/>
          </a:p>
          <a:p>
            <a:pPr indent="-101600" lvl="2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Adjudicación del contrato de construcción: septiembre</a:t>
            </a:r>
            <a:endParaRPr/>
          </a:p>
          <a:p>
            <a:pPr indent="-254000" lvl="2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Fases futuras: 1B, 1C, 2 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6" name="Google Shape;1056;g3edcd3fab0d_0_5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683" y="9203206"/>
            <a:ext cx="1297432" cy="69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edcd3fab0d_0_550"/>
          <p:cNvSpPr txBox="1"/>
          <p:nvPr>
            <p:ph idx="1" type="body"/>
          </p:nvPr>
        </p:nvSpPr>
        <p:spPr>
          <a:xfrm>
            <a:off x="200752" y="535875"/>
            <a:ext cx="15039248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ts val="510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>
                <a:solidFill>
                  <a:srgbClr val="044851"/>
                </a:solidFill>
              </a:rPr>
              <a:t>Permisos | Coordinación con agencias | Derecho de paso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t/>
            </a:r>
            <a:endParaRPr/>
          </a:p>
        </p:txBody>
      </p:sp>
      <p:sp>
        <p:nvSpPr>
          <p:cNvPr id="1062" name="Google Shape;1062;g3edcd3fab0d_0_550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3" name="Google Shape;1063;g3edcd3fab0d_0_550"/>
          <p:cNvSpPr txBox="1"/>
          <p:nvPr/>
        </p:nvSpPr>
        <p:spPr>
          <a:xfrm>
            <a:off x="953046" y="1745586"/>
            <a:ext cx="4777200" cy="5317500"/>
          </a:xfrm>
          <a:prstGeom prst="rect">
            <a:avLst/>
          </a:prstGeom>
          <a:noFill/>
          <a:ln cap="flat" cmpd="sng" w="17000">
            <a:solidFill>
              <a:srgbClr val="4A74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725" lIns="83450" spcFirstLastPara="1" rIns="83450" wrap="square" tIns="417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PERMISOS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BRRIT - Consulta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BCDC – Permiso principal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CDFW – RMP 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RWQCB - 401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ACOE – 404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NMFS – Dictamen biológico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USFWS – Dictamen biológico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CEQA – SERP 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Oficina de Conservación Histórica - 106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Ciudad de Hayward (Nivelación)</a:t>
            </a:r>
            <a:endParaRPr/>
          </a:p>
          <a:p>
            <a:pPr indent="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g3edcd3fab0d_0_550"/>
          <p:cNvSpPr txBox="1"/>
          <p:nvPr/>
        </p:nvSpPr>
        <p:spPr>
          <a:xfrm>
            <a:off x="5960480" y="1751210"/>
            <a:ext cx="4199400" cy="5311800"/>
          </a:xfrm>
          <a:prstGeom prst="rect">
            <a:avLst/>
          </a:prstGeom>
          <a:noFill/>
          <a:ln cap="flat" cmpd="sng" w="17000">
            <a:solidFill>
              <a:srgbClr val="4A74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725" lIns="83450" spcFirstLastPara="1" rIns="83450" wrap="square" tIns="417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COORDINACIÓN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HASPA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Ciudad de Hayward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de Inundaciones del Condado de Alameda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Distrito de Recreación y Parques del Área de Hayward (HARD)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de mosquitos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Eden Landing / Salinas de South Bay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Autoridad de Descargas de East Bay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Programa contra la Spartina invasora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ACOE – Reutilización beneficiosa/Diseño con la naturaleza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SFEI – Adaptación regional a las costas vivas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g3edcd3fab0d_0_550"/>
          <p:cNvSpPr txBox="1"/>
          <p:nvPr/>
        </p:nvSpPr>
        <p:spPr>
          <a:xfrm>
            <a:off x="10389797" y="1751212"/>
            <a:ext cx="3732600" cy="5311800"/>
          </a:xfrm>
          <a:prstGeom prst="rect">
            <a:avLst/>
          </a:prstGeom>
          <a:noFill/>
          <a:ln cap="flat" cmpd="sng" w="17000">
            <a:solidFill>
              <a:srgbClr val="4A74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725" lIns="83450" spcFirstLastPara="1" rIns="83450" wrap="square" tIns="417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DERECHO DE PASO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HARD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Ciudad de Hayward</a:t>
            </a:r>
            <a:endParaRPr b="0" i="0" sz="2200" u="none" cap="none" strike="noStrike">
              <a:solidFill>
                <a:srgbClr val="38363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USD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EBDA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de Inundaciones </a:t>
            </a:r>
            <a:endParaRPr/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Caltrans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Tierras estatales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1524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Propietarios de terrenos privados/ adyacentes</a:t>
            </a:r>
            <a:endParaRPr b="1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6" name="Google Shape;1066;g3edcd3fab0d_0_5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58" y="9110660"/>
            <a:ext cx="1342657" cy="716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3edcd3fab0d_0_559"/>
          <p:cNvSpPr txBox="1"/>
          <p:nvPr>
            <p:ph idx="1" type="body"/>
          </p:nvPr>
        </p:nvSpPr>
        <p:spPr>
          <a:xfrm>
            <a:off x="321025" y="439624"/>
            <a:ext cx="13293375" cy="675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rmAutofit fontScale="4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4851"/>
              </a:buClr>
              <a:buSzPct val="69388"/>
              <a:buNone/>
            </a:pPr>
            <a:r>
              <a:rPr lang="en-US" sz="7350"/>
              <a:t>Proyecto de restauración de la marisma de Hayward | </a:t>
            </a:r>
            <a:r>
              <a:rPr b="0" lang="en-US" sz="7350">
                <a:solidFill>
                  <a:srgbClr val="044851"/>
                </a:solidFill>
              </a:rPr>
              <a:t>Próximos pasos</a:t>
            </a:r>
            <a:endParaRPr sz="735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60465"/>
              <a:buNone/>
            </a:pPr>
            <a:r>
              <a:t/>
            </a:r>
            <a:endParaRPr/>
          </a:p>
        </p:txBody>
      </p:sp>
      <p:sp>
        <p:nvSpPr>
          <p:cNvPr id="1072" name="Google Shape;1072;g3edcd3fab0d_0_559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73" name="Google Shape;1073;g3edcd3fab0d_0_5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70" y="1694393"/>
            <a:ext cx="9661963" cy="5621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g3edcd3fab0d_0_559"/>
          <p:cNvSpPr/>
          <p:nvPr/>
        </p:nvSpPr>
        <p:spPr>
          <a:xfrm>
            <a:off x="751109" y="5343192"/>
            <a:ext cx="7872300" cy="2075700"/>
          </a:xfrm>
          <a:prstGeom prst="rect">
            <a:avLst/>
          </a:prstGeom>
          <a:noFill/>
          <a:ln cap="flat" cmpd="sng" w="96350">
            <a:solidFill>
              <a:srgbClr val="67653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81575" lIns="163200" spcFirstLastPara="1" rIns="163200" wrap="square" tIns="8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5" name="Google Shape;1075;g3edcd3fab0d_0_5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4923" y="1101997"/>
            <a:ext cx="4307407" cy="3279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walking on a path&#10;&#10;AI-generated content may be incorrect." id="1076" name="Google Shape;1076;g3edcd3fab0d_0_559"/>
          <p:cNvPicPr preferRelativeResize="0"/>
          <p:nvPr/>
        </p:nvPicPr>
        <p:blipFill rotWithShape="1">
          <a:blip r:embed="rId5">
            <a:alphaModFix/>
          </a:blip>
          <a:srcRect b="0" l="1371" r="0" t="0"/>
          <a:stretch/>
        </p:blipFill>
        <p:spPr>
          <a:xfrm>
            <a:off x="10358027" y="5264383"/>
            <a:ext cx="4474304" cy="30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g3edcd3fab0d_0_5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881" y="9091714"/>
            <a:ext cx="1266456" cy="67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oogle Shape;1082;g3edcd3fab0d_0_5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4124" y="1401762"/>
            <a:ext cx="11179097" cy="6573678"/>
          </a:xfrm>
          <a:prstGeom prst="rect">
            <a:avLst/>
          </a:prstGeom>
          <a:noFill/>
          <a:ln>
            <a:noFill/>
          </a:ln>
          <a:effectLst>
            <a:outerShdw blurRad="90687" rotWithShape="0" algn="tl" dir="2700000" dist="68016">
              <a:srgbClr val="000000">
                <a:alpha val="40000"/>
              </a:srgbClr>
            </a:outerShdw>
          </a:effectLst>
        </p:spPr>
      </p:pic>
      <p:sp>
        <p:nvSpPr>
          <p:cNvPr id="1083" name="Google Shape;1083;g3edcd3fab0d_0_569"/>
          <p:cNvSpPr txBox="1"/>
          <p:nvPr>
            <p:ph idx="1" type="body"/>
          </p:nvPr>
        </p:nvSpPr>
        <p:spPr>
          <a:xfrm>
            <a:off x="200752" y="465850"/>
            <a:ext cx="14366148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rPr lang="en-US" sz="2400"/>
              <a:t>Proyecto de restauración de la marisma de Hayward | </a:t>
            </a:r>
            <a:r>
              <a:rPr b="0" lang="en-US" sz="2400"/>
              <a:t>Implementación de la construcción - Fase 1A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</a:pPr>
            <a:r>
              <a:t/>
            </a:r>
            <a:endParaRPr/>
          </a:p>
        </p:txBody>
      </p:sp>
      <p:sp>
        <p:nvSpPr>
          <p:cNvPr id="1084" name="Google Shape;1084;g3edcd3fab0d_0_569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5" name="Google Shape;1085;g3edcd3fab0d_0_569"/>
          <p:cNvSpPr/>
          <p:nvPr/>
        </p:nvSpPr>
        <p:spPr>
          <a:xfrm rot="-7286522">
            <a:off x="1748946" y="6205002"/>
            <a:ext cx="653329" cy="152177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68025">
            <a:solidFill>
              <a:srgbClr val="FF0000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81575" lIns="163200" spcFirstLastPara="1" rIns="163200" wrap="square" tIns="8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g3edcd3fab0d_0_569"/>
          <p:cNvSpPr txBox="1"/>
          <p:nvPr/>
        </p:nvSpPr>
        <p:spPr>
          <a:xfrm rot="-2309854">
            <a:off x="1378264" y="6779339"/>
            <a:ext cx="1389921" cy="35243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 TRAIL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, company name&#10;&#10;AI-generated content may be incorrect." id="1087" name="Google Shape;1087;g3edcd3fab0d_0_5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47" y="9175598"/>
            <a:ext cx="1330966" cy="70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50196"/>
          </a:schemeClr>
        </a:solidFill>
      </p:bgPr>
    </p:bg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3edcd3fab0d_0_578"/>
          <p:cNvSpPr txBox="1"/>
          <p:nvPr>
            <p:ph idx="1" type="body"/>
          </p:nvPr>
        </p:nvSpPr>
        <p:spPr>
          <a:xfrm>
            <a:off x="182232" y="304427"/>
            <a:ext cx="11463667" cy="2122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rmAutofit fontScale="2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45578"/>
              <a:buNone/>
            </a:pPr>
            <a:r>
              <a:rPr lang="en-US" sz="7350"/>
              <a:t>Proyecto de restauración de la marisma de Hayward | </a:t>
            </a:r>
            <a:r>
              <a:rPr b="0" lang="en-US" sz="7350"/>
              <a:t>Implementación de la construcción - Fase 1A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48837"/>
              <a:buNone/>
            </a:pPr>
            <a:r>
              <a:t/>
            </a:r>
            <a:endParaRPr/>
          </a:p>
        </p:txBody>
      </p:sp>
      <p:sp>
        <p:nvSpPr>
          <p:cNvPr id="1093" name="Google Shape;1093;g3edcd3fab0d_0_578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4" name="Google Shape;1094;g3edcd3fab0d_0_5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369" y="698757"/>
            <a:ext cx="13211265" cy="7466111"/>
          </a:xfrm>
          <a:prstGeom prst="rect">
            <a:avLst/>
          </a:prstGeom>
          <a:noFill/>
          <a:ln>
            <a:noFill/>
          </a:ln>
          <a:effectLst>
            <a:outerShdw blurRad="90687" rotWithShape="0" algn="tl" dir="2700000" dist="68016">
              <a:srgbClr val="000000">
                <a:alpha val="40000"/>
              </a:srgbClr>
            </a:outerShdw>
          </a:effectLst>
        </p:spPr>
      </p:pic>
      <p:pic>
        <p:nvPicPr>
          <p:cNvPr descr="Logo, company name&#10;&#10;AI-generated content may be incorrect." id="1095" name="Google Shape;1095;g3edcd3fab0d_0_5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753" y="9123087"/>
            <a:ext cx="1215197" cy="648167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g3edcd3fab0d_0_578"/>
          <p:cNvSpPr/>
          <p:nvPr/>
        </p:nvSpPr>
        <p:spPr>
          <a:xfrm rot="-7286522">
            <a:off x="7558213" y="6032176"/>
            <a:ext cx="653329" cy="152177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68025">
            <a:solidFill>
              <a:srgbClr val="FF0000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81575" lIns="163200" spcFirstLastPara="1" rIns="163200" wrap="square" tIns="8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g3edcd3fab0d_0_578"/>
          <p:cNvSpPr txBox="1"/>
          <p:nvPr/>
        </p:nvSpPr>
        <p:spPr>
          <a:xfrm rot="-2309854">
            <a:off x="7187531" y="6606512"/>
            <a:ext cx="1389921" cy="35243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 TRAIL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g3edcd3fab0d_0_578"/>
          <p:cNvSpPr/>
          <p:nvPr/>
        </p:nvSpPr>
        <p:spPr>
          <a:xfrm>
            <a:off x="8646722" y="7172506"/>
            <a:ext cx="5881800" cy="810300"/>
          </a:xfrm>
          <a:prstGeom prst="rect">
            <a:avLst/>
          </a:prstGeom>
          <a:noFill/>
          <a:ln cap="flat" cmpd="sng" w="51000">
            <a:solidFill>
              <a:srgbClr val="20E7F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81575" lIns="163200" spcFirstLastPara="1" rIns="163200" wrap="square" tIns="8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69EC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g3edcd3fab0d_0_578"/>
          <p:cNvSpPr/>
          <p:nvPr/>
        </p:nvSpPr>
        <p:spPr>
          <a:xfrm rot="4227759">
            <a:off x="13370144" y="6050626"/>
            <a:ext cx="744570" cy="197602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68025">
            <a:solidFill>
              <a:srgbClr val="FF0000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81575" lIns="163200" spcFirstLastPara="1" rIns="163200" wrap="square" tIns="81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3edcd3fab0d_0_578"/>
          <p:cNvSpPr txBox="1"/>
          <p:nvPr/>
        </p:nvSpPr>
        <p:spPr>
          <a:xfrm rot="-1499414">
            <a:off x="12805273" y="6839243"/>
            <a:ext cx="1986915" cy="335599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CONSTRUCTION START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g3edcd3fab0d_0_578"/>
          <p:cNvSpPr txBox="1"/>
          <p:nvPr/>
        </p:nvSpPr>
        <p:spPr>
          <a:xfrm>
            <a:off x="9089327" y="7325482"/>
            <a:ext cx="4712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81575" lIns="163200" spcFirstLastPara="1" rIns="163200" wrap="square" tIns="81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TRAFFIC SAFETY/SIGNAGE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edcd3fab0d_0_591"/>
          <p:cNvSpPr txBox="1"/>
          <p:nvPr>
            <p:ph idx="10" type="dt"/>
          </p:nvPr>
        </p:nvSpPr>
        <p:spPr>
          <a:xfrm>
            <a:off x="1422116" y="9333706"/>
            <a:ext cx="1581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07" name="Google Shape;1107;g3edcd3fab0d_0_591"/>
          <p:cNvSpPr txBox="1"/>
          <p:nvPr>
            <p:ph idx="12" type="sldNum"/>
          </p:nvPr>
        </p:nvSpPr>
        <p:spPr>
          <a:xfrm>
            <a:off x="13336731" y="9333706"/>
            <a:ext cx="786000" cy="53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675" lIns="83450" spcFirstLastPara="1" rIns="83450" wrap="square" tIns="41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08" name="Google Shape;1108;g3edcd3fab0d_0_591"/>
          <p:cNvPicPr preferRelativeResize="0"/>
          <p:nvPr/>
        </p:nvPicPr>
        <p:blipFill rotWithShape="1">
          <a:blip r:embed="rId3">
            <a:alphaModFix/>
          </a:blip>
          <a:srcRect b="2859" l="0" r="0" t="1209"/>
          <a:stretch/>
        </p:blipFill>
        <p:spPr>
          <a:xfrm>
            <a:off x="2" y="106439"/>
            <a:ext cx="15146928" cy="995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"/>
          <p:cNvSpPr/>
          <p:nvPr>
            <p:ph idx="2" type="pic"/>
          </p:nvPr>
        </p:nvSpPr>
        <p:spPr>
          <a:xfrm>
            <a:off x="0" y="0"/>
            <a:ext cx="155448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1114" name="Google Shape;1114;p6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5" name="Google Shape;1115;p6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"/>
          <p:cNvSpPr/>
          <p:nvPr>
            <p:ph idx="2" type="pic"/>
          </p:nvPr>
        </p:nvSpPr>
        <p:spPr>
          <a:xfrm>
            <a:off x="8229600" y="457200"/>
            <a:ext cx="6847703" cy="7772400"/>
          </a:xfrm>
          <a:prstGeom prst="rect">
            <a:avLst/>
          </a:prstGeom>
          <a:noFill/>
          <a:ln>
            <a:noFill/>
          </a:ln>
        </p:spPr>
      </p:sp>
      <p:sp>
        <p:nvSpPr>
          <p:cNvPr id="1121" name="Google Shape;1121;p7"/>
          <p:cNvSpPr txBox="1"/>
          <p:nvPr>
            <p:ph idx="1" type="body"/>
          </p:nvPr>
        </p:nvSpPr>
        <p:spPr>
          <a:xfrm>
            <a:off x="467497" y="482198"/>
            <a:ext cx="7304904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22" name="Google Shape;1122;p7"/>
          <p:cNvSpPr txBox="1"/>
          <p:nvPr>
            <p:ph idx="3" type="body"/>
          </p:nvPr>
        </p:nvSpPr>
        <p:spPr>
          <a:xfrm>
            <a:off x="467497" y="939398"/>
            <a:ext cx="7304903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23" name="Google Shape;1123;p7"/>
          <p:cNvSpPr txBox="1"/>
          <p:nvPr>
            <p:ph idx="4" type="body"/>
          </p:nvPr>
        </p:nvSpPr>
        <p:spPr>
          <a:xfrm>
            <a:off x="466725" y="1524000"/>
            <a:ext cx="7305675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24" name="Google Shape;1124;p7"/>
          <p:cNvSpPr txBox="1"/>
          <p:nvPr>
            <p:ph idx="5" type="body"/>
          </p:nvPr>
        </p:nvSpPr>
        <p:spPr>
          <a:xfrm>
            <a:off x="8229600" y="8305800"/>
            <a:ext cx="68484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25" name="Google Shape;1125;p7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6" name="Google Shape;1126;p7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8"/>
          <p:cNvSpPr/>
          <p:nvPr>
            <p:ph idx="2" type="pic"/>
          </p:nvPr>
        </p:nvSpPr>
        <p:spPr>
          <a:xfrm>
            <a:off x="8229600" y="457200"/>
            <a:ext cx="6847703" cy="3560571"/>
          </a:xfrm>
          <a:prstGeom prst="rect">
            <a:avLst/>
          </a:prstGeom>
          <a:noFill/>
          <a:ln>
            <a:noFill/>
          </a:ln>
        </p:spPr>
      </p:sp>
      <p:sp>
        <p:nvSpPr>
          <p:cNvPr id="1132" name="Google Shape;1132;p8"/>
          <p:cNvSpPr txBox="1"/>
          <p:nvPr>
            <p:ph idx="1" type="body"/>
          </p:nvPr>
        </p:nvSpPr>
        <p:spPr>
          <a:xfrm>
            <a:off x="467497" y="482198"/>
            <a:ext cx="7304904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33" name="Google Shape;1133;p8"/>
          <p:cNvSpPr txBox="1"/>
          <p:nvPr>
            <p:ph idx="3" type="body"/>
          </p:nvPr>
        </p:nvSpPr>
        <p:spPr>
          <a:xfrm>
            <a:off x="467497" y="939398"/>
            <a:ext cx="7304903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34" name="Google Shape;1134;p8"/>
          <p:cNvSpPr txBox="1"/>
          <p:nvPr>
            <p:ph idx="4" type="body"/>
          </p:nvPr>
        </p:nvSpPr>
        <p:spPr>
          <a:xfrm>
            <a:off x="466725" y="1524000"/>
            <a:ext cx="7305675" cy="71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35" name="Google Shape;1135;p8"/>
          <p:cNvSpPr txBox="1"/>
          <p:nvPr>
            <p:ph idx="5" type="body"/>
          </p:nvPr>
        </p:nvSpPr>
        <p:spPr>
          <a:xfrm>
            <a:off x="8229600" y="8284971"/>
            <a:ext cx="68484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36" name="Google Shape;1136;p8"/>
          <p:cNvSpPr txBox="1"/>
          <p:nvPr>
            <p:ph idx="6" type="body"/>
          </p:nvPr>
        </p:nvSpPr>
        <p:spPr>
          <a:xfrm>
            <a:off x="8229600" y="4093971"/>
            <a:ext cx="6848475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37" name="Google Shape;1137;p8"/>
          <p:cNvSpPr/>
          <p:nvPr>
            <p:ph idx="7" type="pic"/>
          </p:nvPr>
        </p:nvSpPr>
        <p:spPr>
          <a:xfrm>
            <a:off x="8229600" y="4648200"/>
            <a:ext cx="6847703" cy="3560571"/>
          </a:xfrm>
          <a:prstGeom prst="rect">
            <a:avLst/>
          </a:prstGeom>
          <a:noFill/>
          <a:ln>
            <a:noFill/>
          </a:ln>
        </p:spPr>
      </p:sp>
      <p:sp>
        <p:nvSpPr>
          <p:cNvPr id="1138" name="Google Shape;1138;p8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9" name="Google Shape;1139;p8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ec2da671b7_12_0"/>
          <p:cNvSpPr txBox="1"/>
          <p:nvPr/>
        </p:nvSpPr>
        <p:spPr>
          <a:xfrm>
            <a:off x="100" y="1163640"/>
            <a:ext cx="15544800" cy="22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58950" lIns="158950" spcFirstLastPara="1" rIns="158950" wrap="square" tIns="15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347"/>
              <a:buFont typeface="Arial"/>
              <a:buNone/>
            </a:pPr>
            <a:r>
              <a:rPr b="0" i="0" lang="en-US" sz="54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Colaborativa para la Resiliencia de la Costa del Área de Hayward Eden</a:t>
            </a:r>
            <a:endParaRPr/>
          </a:p>
        </p:txBody>
      </p:sp>
      <p:sp>
        <p:nvSpPr>
          <p:cNvPr id="331" name="Google Shape;331;g3ec2da671b7_12_0"/>
          <p:cNvSpPr txBox="1"/>
          <p:nvPr/>
        </p:nvSpPr>
        <p:spPr>
          <a:xfrm>
            <a:off x="573437" y="3680255"/>
            <a:ext cx="14413423" cy="26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58950" lIns="158950" spcFirstLastPara="1" rIns="158950" wrap="square" tIns="15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17"/>
              <a:buFont typeface="Arial"/>
              <a:buNone/>
            </a:pPr>
            <a:r>
              <a:rPr b="0" i="0" lang="en-US" sz="12517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Participación tribal</a:t>
            </a:r>
            <a:endParaRPr b="0" i="0" sz="12517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332" name="Google Shape;332;g3ec2da671b7_12_0" title="MAIN-LOGO-DarkBG-Transparent-Safe-Margin-3440px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9113" y="8303764"/>
            <a:ext cx="2426573" cy="129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9"/>
          <p:cNvSpPr txBox="1"/>
          <p:nvPr>
            <p:ph idx="1" type="body"/>
          </p:nvPr>
        </p:nvSpPr>
        <p:spPr>
          <a:xfrm>
            <a:off x="8011298" y="8284971"/>
            <a:ext cx="7066778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45" name="Google Shape;1145;p9"/>
          <p:cNvSpPr txBox="1"/>
          <p:nvPr>
            <p:ph idx="2" type="body"/>
          </p:nvPr>
        </p:nvSpPr>
        <p:spPr>
          <a:xfrm>
            <a:off x="8011298" y="4650025"/>
            <a:ext cx="7066777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46" name="Google Shape;1146;p9"/>
          <p:cNvSpPr/>
          <p:nvPr>
            <p:ph idx="3" type="pic"/>
          </p:nvPr>
        </p:nvSpPr>
        <p:spPr>
          <a:xfrm>
            <a:off x="8011299" y="5181600"/>
            <a:ext cx="7066005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1147" name="Google Shape;1147;p9"/>
          <p:cNvSpPr/>
          <p:nvPr>
            <p:ph idx="4" type="pic"/>
          </p:nvPr>
        </p:nvSpPr>
        <p:spPr>
          <a:xfrm>
            <a:off x="8011299" y="1546537"/>
            <a:ext cx="7076302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1148" name="Google Shape;1148;p9"/>
          <p:cNvSpPr txBox="1"/>
          <p:nvPr>
            <p:ph idx="5" type="body"/>
          </p:nvPr>
        </p:nvSpPr>
        <p:spPr>
          <a:xfrm>
            <a:off x="457200" y="8284971"/>
            <a:ext cx="7066777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49" name="Google Shape;1149;p9"/>
          <p:cNvSpPr txBox="1"/>
          <p:nvPr>
            <p:ph idx="6" type="body"/>
          </p:nvPr>
        </p:nvSpPr>
        <p:spPr>
          <a:xfrm>
            <a:off x="457200" y="4650025"/>
            <a:ext cx="7086599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50" name="Google Shape;1150;p9"/>
          <p:cNvSpPr/>
          <p:nvPr>
            <p:ph idx="7" type="pic"/>
          </p:nvPr>
        </p:nvSpPr>
        <p:spPr>
          <a:xfrm>
            <a:off x="457200" y="5181600"/>
            <a:ext cx="7076301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1151" name="Google Shape;1151;p9"/>
          <p:cNvSpPr/>
          <p:nvPr>
            <p:ph idx="8" type="pic"/>
          </p:nvPr>
        </p:nvSpPr>
        <p:spPr>
          <a:xfrm>
            <a:off x="467498" y="1546537"/>
            <a:ext cx="7076302" cy="3027171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9"/>
          <p:cNvSpPr txBox="1"/>
          <p:nvPr>
            <p:ph idx="9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53" name="Google Shape;1153;p9"/>
          <p:cNvSpPr txBox="1"/>
          <p:nvPr>
            <p:ph idx="13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54" name="Google Shape;1154;p9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5" name="Google Shape;1155;p9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/>
          <p:nvPr>
            <p:ph idx="1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61" name="Google Shape;1161;p10"/>
          <p:cNvSpPr txBox="1"/>
          <p:nvPr>
            <p:ph idx="2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62" name="Google Shape;1162;p10"/>
          <p:cNvSpPr txBox="1"/>
          <p:nvPr>
            <p:ph idx="3" type="body"/>
          </p:nvPr>
        </p:nvSpPr>
        <p:spPr>
          <a:xfrm>
            <a:off x="8011298" y="8284971"/>
            <a:ext cx="7066778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63" name="Google Shape;1163;p10"/>
          <p:cNvSpPr/>
          <p:nvPr>
            <p:ph idx="4" type="pic"/>
          </p:nvPr>
        </p:nvSpPr>
        <p:spPr>
          <a:xfrm>
            <a:off x="8011299" y="1546538"/>
            <a:ext cx="7066005" cy="6662233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p10"/>
          <p:cNvSpPr txBox="1"/>
          <p:nvPr>
            <p:ph idx="5" type="body"/>
          </p:nvPr>
        </p:nvSpPr>
        <p:spPr>
          <a:xfrm>
            <a:off x="457200" y="8284971"/>
            <a:ext cx="7066777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65" name="Google Shape;1165;p10"/>
          <p:cNvSpPr/>
          <p:nvPr>
            <p:ph idx="6" type="pic"/>
          </p:nvPr>
        </p:nvSpPr>
        <p:spPr>
          <a:xfrm>
            <a:off x="457200" y="1546538"/>
            <a:ext cx="7076301" cy="6662234"/>
          </a:xfrm>
          <a:prstGeom prst="rect">
            <a:avLst/>
          </a:prstGeom>
          <a:noFill/>
          <a:ln>
            <a:noFill/>
          </a:ln>
        </p:spPr>
      </p:sp>
      <p:sp>
        <p:nvSpPr>
          <p:cNvPr id="1166" name="Google Shape;1166;p10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7" name="Google Shape;1167;p10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1"/>
          <p:cNvSpPr/>
          <p:nvPr>
            <p:ph idx="2" type="pic"/>
          </p:nvPr>
        </p:nvSpPr>
        <p:spPr>
          <a:xfrm>
            <a:off x="7772400" y="0"/>
            <a:ext cx="77724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1173" name="Google Shape;1173;p11"/>
          <p:cNvSpPr/>
          <p:nvPr>
            <p:ph idx="3" type="pic"/>
          </p:nvPr>
        </p:nvSpPr>
        <p:spPr>
          <a:xfrm>
            <a:off x="0" y="0"/>
            <a:ext cx="7772400" cy="10058400"/>
          </a:xfrm>
          <a:prstGeom prst="rect">
            <a:avLst/>
          </a:prstGeom>
          <a:noFill/>
          <a:ln>
            <a:noFill/>
          </a:ln>
        </p:spPr>
      </p:sp>
      <p:sp>
        <p:nvSpPr>
          <p:cNvPr id="1174" name="Google Shape;1174;p11"/>
          <p:cNvSpPr txBox="1"/>
          <p:nvPr>
            <p:ph idx="4294967295" type="sldNum"/>
          </p:nvPr>
        </p:nvSpPr>
        <p:spPr>
          <a:xfrm>
            <a:off x="14639925" y="9332913"/>
            <a:ext cx="904875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2"/>
          <p:cNvSpPr/>
          <p:nvPr>
            <p:ph idx="2" type="pic"/>
          </p:nvPr>
        </p:nvSpPr>
        <p:spPr>
          <a:xfrm>
            <a:off x="457201" y="1546538"/>
            <a:ext cx="14630400" cy="6662234"/>
          </a:xfrm>
          <a:prstGeom prst="rect">
            <a:avLst/>
          </a:prstGeom>
          <a:noFill/>
          <a:ln>
            <a:noFill/>
          </a:ln>
        </p:spPr>
      </p:sp>
      <p:sp>
        <p:nvSpPr>
          <p:cNvPr id="1180" name="Google Shape;1180;p12"/>
          <p:cNvSpPr txBox="1"/>
          <p:nvPr>
            <p:ph idx="1" type="body"/>
          </p:nvPr>
        </p:nvSpPr>
        <p:spPr>
          <a:xfrm>
            <a:off x="457201" y="8284971"/>
            <a:ext cx="6847702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81" name="Google Shape;1181;p12"/>
          <p:cNvSpPr txBox="1"/>
          <p:nvPr>
            <p:ph idx="3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82" name="Google Shape;1182;p12"/>
          <p:cNvSpPr txBox="1"/>
          <p:nvPr>
            <p:ph idx="4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83" name="Google Shape;1183;p12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4" name="Google Shape;1184;p12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3"/>
          <p:cNvSpPr txBox="1"/>
          <p:nvPr>
            <p:ph idx="1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90" name="Google Shape;1190;p13"/>
          <p:cNvSpPr txBox="1"/>
          <p:nvPr>
            <p:ph idx="2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191" name="Google Shape;1191;p13"/>
          <p:cNvSpPr txBox="1"/>
          <p:nvPr>
            <p:ph idx="3" type="body"/>
          </p:nvPr>
        </p:nvSpPr>
        <p:spPr>
          <a:xfrm>
            <a:off x="1691422" y="6684771"/>
            <a:ext cx="3657601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92" name="Google Shape;1192;p13"/>
          <p:cNvSpPr/>
          <p:nvPr>
            <p:ph idx="4" type="pic"/>
          </p:nvPr>
        </p:nvSpPr>
        <p:spPr>
          <a:xfrm>
            <a:off x="1691423" y="2895600"/>
            <a:ext cx="3657600" cy="3712972"/>
          </a:xfrm>
          <a:prstGeom prst="rect">
            <a:avLst/>
          </a:prstGeom>
          <a:noFill/>
          <a:ln>
            <a:noFill/>
          </a:ln>
        </p:spPr>
      </p:sp>
      <p:sp>
        <p:nvSpPr>
          <p:cNvPr id="1193" name="Google Shape;1193;p13"/>
          <p:cNvSpPr txBox="1"/>
          <p:nvPr>
            <p:ph idx="5" type="body"/>
          </p:nvPr>
        </p:nvSpPr>
        <p:spPr>
          <a:xfrm>
            <a:off x="5943599" y="6684771"/>
            <a:ext cx="3657601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94" name="Google Shape;1194;p13"/>
          <p:cNvSpPr/>
          <p:nvPr>
            <p:ph idx="6" type="pic"/>
          </p:nvPr>
        </p:nvSpPr>
        <p:spPr>
          <a:xfrm>
            <a:off x="5943600" y="2895600"/>
            <a:ext cx="3657600" cy="3712972"/>
          </a:xfrm>
          <a:prstGeom prst="rect">
            <a:avLst/>
          </a:prstGeom>
          <a:noFill/>
          <a:ln>
            <a:noFill/>
          </a:ln>
        </p:spPr>
      </p:sp>
      <p:sp>
        <p:nvSpPr>
          <p:cNvPr id="1195" name="Google Shape;1195;p13"/>
          <p:cNvSpPr txBox="1"/>
          <p:nvPr>
            <p:ph idx="7" type="body"/>
          </p:nvPr>
        </p:nvSpPr>
        <p:spPr>
          <a:xfrm>
            <a:off x="10195775" y="6684771"/>
            <a:ext cx="3657601" cy="379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196" name="Google Shape;1196;p13"/>
          <p:cNvSpPr/>
          <p:nvPr>
            <p:ph idx="8" type="pic"/>
          </p:nvPr>
        </p:nvSpPr>
        <p:spPr>
          <a:xfrm>
            <a:off x="10195776" y="2895600"/>
            <a:ext cx="3657600" cy="3712972"/>
          </a:xfrm>
          <a:prstGeom prst="rect">
            <a:avLst/>
          </a:prstGeom>
          <a:noFill/>
          <a:ln>
            <a:noFill/>
          </a:ln>
        </p:spPr>
      </p:sp>
      <p:sp>
        <p:nvSpPr>
          <p:cNvPr id="1197" name="Google Shape;1197;p13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8" name="Google Shape;1198;p13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3eed323b2a6_0_326"/>
          <p:cNvSpPr txBox="1"/>
          <p:nvPr/>
        </p:nvSpPr>
        <p:spPr>
          <a:xfrm>
            <a:off x="944124" y="576500"/>
            <a:ext cx="7412476" cy="9965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4"/>
              <a:buFont typeface="Arial"/>
              <a:buNone/>
            </a:pPr>
            <a:r>
              <a:rPr b="1" i="0" lang="en-US" sz="6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RECORRIDO POR LA GALERÍA</a:t>
            </a:r>
            <a:endParaRPr/>
          </a:p>
          <a:p>
            <a:pPr indent="0" lvl="0" marL="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4"/>
              <a:buFont typeface="Arial"/>
              <a:buNone/>
            </a:pPr>
            <a:r>
              <a:rPr b="1" i="0" lang="en-US" sz="43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Estaciones</a:t>
            </a:r>
            <a:endParaRPr b="1" i="0" sz="43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Proceso de planificación a largo       plazo de HASPA</a:t>
            </a:r>
            <a:endParaRPr b="0" i="0" sz="29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Dique horizontal First Mile</a:t>
            </a:r>
            <a:endParaRPr b="0" i="0" sz="29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Soluciones basadas en la naturaleza</a:t>
            </a:r>
            <a:endParaRPr b="0" i="0" sz="29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Marisma de Hayward </a:t>
            </a:r>
            <a:endParaRPr/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Teach Earth Action</a:t>
            </a:r>
            <a:endParaRPr b="0" i="0" sz="29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Plantify</a:t>
            </a:r>
            <a:endParaRPr b="0" i="0" sz="29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9370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6"/>
              <a:buFont typeface="Open Sans"/>
              <a:buChar char="●"/>
            </a:pPr>
            <a:r>
              <a:rPr b="0" i="0" lang="en-US" sz="29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Ejercicio de mapeo comunitario</a:t>
            </a:r>
            <a:endParaRPr b="0" i="0" sz="29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36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36"/>
              <a:buFont typeface="Arial"/>
              <a:buNone/>
            </a:pPr>
            <a:r>
              <a:rPr b="0" i="0" lang="en-US" sz="2636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Recorra cada estación para obtener más información y hacer preguntas sobre cada proyecto.</a:t>
            </a:r>
            <a:endParaRPr b="0" i="0" sz="2636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marR="0" rtl="0" algn="l">
              <a:lnSpc>
                <a:spcPct val="1199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g3eed323b2a6_0_326"/>
          <p:cNvSpPr txBox="1"/>
          <p:nvPr/>
        </p:nvSpPr>
        <p:spPr>
          <a:xfrm>
            <a:off x="3775529" y="5143195"/>
            <a:ext cx="7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3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74575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5" name="Google Shape;1205;g3eed323b2a6_0_326" title="8.5x11 Project Map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0162" y="0"/>
            <a:ext cx="7774639" cy="1005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3eed323b2a6_0_332"/>
          <p:cNvSpPr txBox="1"/>
          <p:nvPr/>
        </p:nvSpPr>
        <p:spPr>
          <a:xfrm>
            <a:off x="593950" y="489350"/>
            <a:ext cx="6667500" cy="42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i="0" lang="en-US" sz="6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¿PREGUNTAS?</a:t>
            </a:r>
            <a:endParaRPr b="1" i="0" sz="6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0" i="0" sz="4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-US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¡Conéctese con nosotros!  </a:t>
            </a:r>
            <a:r>
              <a:rPr b="0" i="0" lang="en-US" sz="33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HaywardShoreline@greenbelt.org</a:t>
            </a:r>
            <a:r>
              <a:rPr b="0" i="0" lang="en-US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415-543-6771 (ext. 305)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br>
              <a:rPr b="0" i="0" lang="en-US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 no se inscribió en línea, asegúrese de registrarse en la mesa de registro para que podamos informarle sobre los próximos eventos.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g3eed323b2a6_0_332"/>
          <p:cNvSpPr txBox="1"/>
          <p:nvPr/>
        </p:nvSpPr>
        <p:spPr>
          <a:xfrm>
            <a:off x="1255950" y="6998800"/>
            <a:ext cx="3099900" cy="23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¡Escanee el código QR para inscribirse en el recorrido en bici por la costa!</a:t>
            </a:r>
            <a:endParaRPr b="0" i="1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g3eed323b2a6_0_332"/>
          <p:cNvSpPr/>
          <p:nvPr/>
        </p:nvSpPr>
        <p:spPr>
          <a:xfrm>
            <a:off x="4526350" y="6998800"/>
            <a:ext cx="2735100" cy="2761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g3eed323b2a6_0_332"/>
          <p:cNvSpPr txBox="1"/>
          <p:nvPr/>
        </p:nvSpPr>
        <p:spPr>
          <a:xfrm>
            <a:off x="4800600" y="7818125"/>
            <a:ext cx="20880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QR Code for bike tour</a:t>
            </a:r>
            <a:endParaRPr/>
          </a:p>
        </p:txBody>
      </p:sp>
      <p:sp>
        <p:nvSpPr>
          <p:cNvPr id="1215" name="Google Shape;1215;g3eed323b2a6_0_332"/>
          <p:cNvSpPr/>
          <p:nvPr/>
        </p:nvSpPr>
        <p:spPr>
          <a:xfrm>
            <a:off x="7543800" y="396250"/>
            <a:ext cx="7787700" cy="9281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g3eed323b2a6_0_332"/>
          <p:cNvSpPr txBox="1"/>
          <p:nvPr/>
        </p:nvSpPr>
        <p:spPr>
          <a:xfrm>
            <a:off x="10073650" y="4221475"/>
            <a:ext cx="20880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flyer for bike tour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4"/>
          <p:cNvSpPr txBox="1"/>
          <p:nvPr>
            <p:ph idx="1" type="body"/>
          </p:nvPr>
        </p:nvSpPr>
        <p:spPr>
          <a:xfrm>
            <a:off x="850900" y="3092450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222" name="Google Shape;1222;p14"/>
          <p:cNvSpPr txBox="1"/>
          <p:nvPr>
            <p:ph idx="2" type="body"/>
          </p:nvPr>
        </p:nvSpPr>
        <p:spPr>
          <a:xfrm>
            <a:off x="850900" y="3543679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223" name="Google Shape;1223;p14"/>
          <p:cNvSpPr txBox="1"/>
          <p:nvPr>
            <p:ph idx="3" type="body"/>
          </p:nvPr>
        </p:nvSpPr>
        <p:spPr>
          <a:xfrm>
            <a:off x="850900" y="3967597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224" name="Google Shape;1224;p14"/>
          <p:cNvSpPr txBox="1"/>
          <p:nvPr>
            <p:ph idx="4" type="body"/>
          </p:nvPr>
        </p:nvSpPr>
        <p:spPr>
          <a:xfrm>
            <a:off x="850900" y="4409712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225" name="Google Shape;1225;p14"/>
          <p:cNvSpPr txBox="1"/>
          <p:nvPr>
            <p:ph idx="5" type="body"/>
          </p:nvPr>
        </p:nvSpPr>
        <p:spPr>
          <a:xfrm>
            <a:off x="850900" y="4864487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226" name="Google Shape;1226;p14"/>
          <p:cNvSpPr txBox="1"/>
          <p:nvPr>
            <p:ph idx="6" type="body"/>
          </p:nvPr>
        </p:nvSpPr>
        <p:spPr>
          <a:xfrm>
            <a:off x="850900" y="5348701"/>
            <a:ext cx="19812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227" name="Google Shape;1227;p14"/>
          <p:cNvSpPr txBox="1"/>
          <p:nvPr>
            <p:ph idx="7" type="body"/>
          </p:nvPr>
        </p:nvSpPr>
        <p:spPr>
          <a:xfrm>
            <a:off x="1594165" y="5923887"/>
            <a:ext cx="4441104" cy="316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228" name="Google Shape;1228;p14"/>
          <p:cNvSpPr txBox="1"/>
          <p:nvPr>
            <p:ph idx="8" type="body"/>
          </p:nvPr>
        </p:nvSpPr>
        <p:spPr>
          <a:xfrm>
            <a:off x="1594165" y="6355133"/>
            <a:ext cx="4441104" cy="316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229" name="Google Shape;1229;p14"/>
          <p:cNvSpPr txBox="1"/>
          <p:nvPr>
            <p:ph idx="9" type="body"/>
          </p:nvPr>
        </p:nvSpPr>
        <p:spPr>
          <a:xfrm>
            <a:off x="467498" y="482198"/>
            <a:ext cx="7076300" cy="4270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230" name="Google Shape;1230;p14"/>
          <p:cNvSpPr txBox="1"/>
          <p:nvPr>
            <p:ph idx="13" type="body"/>
          </p:nvPr>
        </p:nvSpPr>
        <p:spPr>
          <a:xfrm>
            <a:off x="467498" y="939398"/>
            <a:ext cx="7076300" cy="432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cxnSp>
        <p:nvCxnSpPr>
          <p:cNvPr id="1231" name="Google Shape;1231;p14"/>
          <p:cNvCxnSpPr/>
          <p:nvPr/>
        </p:nvCxnSpPr>
        <p:spPr>
          <a:xfrm>
            <a:off x="3365500" y="3228975"/>
            <a:ext cx="2785745" cy="0"/>
          </a:xfrm>
          <a:prstGeom prst="straightConnector1">
            <a:avLst/>
          </a:prstGeom>
          <a:noFill/>
          <a:ln cap="flat" cmpd="sng" w="152400">
            <a:solidFill>
              <a:schemeClr val="accent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32" name="Google Shape;1232;p14"/>
          <p:cNvCxnSpPr/>
          <p:nvPr/>
        </p:nvCxnSpPr>
        <p:spPr>
          <a:xfrm>
            <a:off x="6151245" y="3228975"/>
            <a:ext cx="2853055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33" name="Google Shape;1233;p14"/>
          <p:cNvCxnSpPr/>
          <p:nvPr/>
        </p:nvCxnSpPr>
        <p:spPr>
          <a:xfrm>
            <a:off x="8994775" y="3228975"/>
            <a:ext cx="2143125" cy="0"/>
          </a:xfrm>
          <a:prstGeom prst="straightConnector1">
            <a:avLst/>
          </a:prstGeom>
          <a:noFill/>
          <a:ln cap="flat" cmpd="sng" w="1524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34" name="Google Shape;1234;p14"/>
          <p:cNvSpPr txBox="1"/>
          <p:nvPr/>
        </p:nvSpPr>
        <p:spPr>
          <a:xfrm>
            <a:off x="4000500" y="2600325"/>
            <a:ext cx="31432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4"/>
          <p:cNvSpPr txBox="1"/>
          <p:nvPr/>
        </p:nvSpPr>
        <p:spPr>
          <a:xfrm>
            <a:off x="9004300" y="2600325"/>
            <a:ext cx="314325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6" name="Google Shape;1236;p14"/>
          <p:cNvCxnSpPr/>
          <p:nvPr/>
        </p:nvCxnSpPr>
        <p:spPr>
          <a:xfrm>
            <a:off x="6172199" y="2895600"/>
            <a:ext cx="0" cy="365760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dot"/>
            <a:miter lim="8000"/>
            <a:headEnd len="sm" w="sm" type="none"/>
            <a:tailEnd len="sm" w="sm" type="none"/>
          </a:ln>
        </p:spPr>
      </p:cxnSp>
      <p:sp>
        <p:nvSpPr>
          <p:cNvPr id="1237" name="Google Shape;1237;p14"/>
          <p:cNvSpPr txBox="1"/>
          <p:nvPr/>
        </p:nvSpPr>
        <p:spPr>
          <a:xfrm>
            <a:off x="6151245" y="6350000"/>
            <a:ext cx="11950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WE ARE HERE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4"/>
          <p:cNvSpPr/>
          <p:nvPr/>
        </p:nvSpPr>
        <p:spPr>
          <a:xfrm>
            <a:off x="10982936" y="3093154"/>
            <a:ext cx="274320" cy="27432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14"/>
          <p:cNvSpPr/>
          <p:nvPr/>
        </p:nvSpPr>
        <p:spPr>
          <a:xfrm>
            <a:off x="8922818" y="3121252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4"/>
          <p:cNvSpPr/>
          <p:nvPr/>
        </p:nvSpPr>
        <p:spPr>
          <a:xfrm>
            <a:off x="6051777" y="3121252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1" name="Google Shape;1241;p14"/>
          <p:cNvCxnSpPr/>
          <p:nvPr/>
        </p:nvCxnSpPr>
        <p:spPr>
          <a:xfrm>
            <a:off x="7455357" y="3680998"/>
            <a:ext cx="1587500" cy="0"/>
          </a:xfrm>
          <a:prstGeom prst="straightConnector1">
            <a:avLst/>
          </a:prstGeom>
          <a:noFill/>
          <a:ln cap="flat" cmpd="sng" w="152400">
            <a:solidFill>
              <a:schemeClr val="accent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42" name="Google Shape;1242;p14"/>
          <p:cNvCxnSpPr/>
          <p:nvPr/>
        </p:nvCxnSpPr>
        <p:spPr>
          <a:xfrm>
            <a:off x="8994775" y="3680998"/>
            <a:ext cx="2561121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43" name="Google Shape;1243;p14"/>
          <p:cNvSpPr/>
          <p:nvPr/>
        </p:nvSpPr>
        <p:spPr>
          <a:xfrm>
            <a:off x="11407140" y="3536826"/>
            <a:ext cx="274320" cy="27432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4"/>
          <p:cNvSpPr/>
          <p:nvPr/>
        </p:nvSpPr>
        <p:spPr>
          <a:xfrm>
            <a:off x="8895993" y="3594556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14"/>
          <p:cNvSpPr/>
          <p:nvPr/>
        </p:nvSpPr>
        <p:spPr>
          <a:xfrm>
            <a:off x="10610850" y="3594556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14"/>
          <p:cNvSpPr/>
          <p:nvPr/>
        </p:nvSpPr>
        <p:spPr>
          <a:xfrm>
            <a:off x="5105399" y="3121252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7" name="Google Shape;1247;p14"/>
          <p:cNvCxnSpPr/>
          <p:nvPr/>
        </p:nvCxnSpPr>
        <p:spPr>
          <a:xfrm>
            <a:off x="5723432" y="8182560"/>
            <a:ext cx="2785745" cy="0"/>
          </a:xfrm>
          <a:prstGeom prst="straightConnector1">
            <a:avLst/>
          </a:prstGeom>
          <a:noFill/>
          <a:ln cap="flat" cmpd="sng" w="152400">
            <a:solidFill>
              <a:schemeClr val="accent4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48" name="Google Shape;1248;p14"/>
          <p:cNvCxnSpPr/>
          <p:nvPr/>
        </p:nvCxnSpPr>
        <p:spPr>
          <a:xfrm>
            <a:off x="8509177" y="8182560"/>
            <a:ext cx="2853055" cy="0"/>
          </a:xfrm>
          <a:prstGeom prst="straightConnector1">
            <a:avLst/>
          </a:prstGeom>
          <a:noFill/>
          <a:ln cap="flat" cmpd="sng" w="152400">
            <a:solidFill>
              <a:schemeClr val="accent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49" name="Google Shape;1249;p14"/>
          <p:cNvCxnSpPr/>
          <p:nvPr/>
        </p:nvCxnSpPr>
        <p:spPr>
          <a:xfrm>
            <a:off x="11352707" y="8182560"/>
            <a:ext cx="2143125" cy="0"/>
          </a:xfrm>
          <a:prstGeom prst="straightConnector1">
            <a:avLst/>
          </a:prstGeom>
          <a:noFill/>
          <a:ln cap="flat" cmpd="sng" w="1524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50" name="Google Shape;1250;p14"/>
          <p:cNvSpPr/>
          <p:nvPr/>
        </p:nvSpPr>
        <p:spPr>
          <a:xfrm>
            <a:off x="13330248" y="8052553"/>
            <a:ext cx="274320" cy="274320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14"/>
          <p:cNvSpPr txBox="1"/>
          <p:nvPr/>
        </p:nvSpPr>
        <p:spPr>
          <a:xfrm>
            <a:off x="1163039" y="7458700"/>
            <a:ext cx="34604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HOW TO USE: EXAMPLE PROJECT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2" name="Google Shape;1252;p14"/>
          <p:cNvCxnSpPr/>
          <p:nvPr/>
        </p:nvCxnSpPr>
        <p:spPr>
          <a:xfrm>
            <a:off x="5723432" y="7915860"/>
            <a:ext cx="2785745" cy="0"/>
          </a:xfrm>
          <a:prstGeom prst="straightConnector1">
            <a:avLst/>
          </a:prstGeom>
          <a:noFill/>
          <a:ln cap="flat" cmpd="sng" w="38100">
            <a:solidFill>
              <a:srgbClr val="C838AD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sp>
        <p:nvSpPr>
          <p:cNvPr id="1253" name="Google Shape;1253;p14"/>
          <p:cNvSpPr txBox="1"/>
          <p:nvPr/>
        </p:nvSpPr>
        <p:spPr>
          <a:xfrm>
            <a:off x="6037122" y="7372371"/>
            <a:ext cx="20205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DURATION OF PHASE A (USE LIGHT TEAL)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4"/>
          <p:cNvSpPr txBox="1"/>
          <p:nvPr/>
        </p:nvSpPr>
        <p:spPr>
          <a:xfrm>
            <a:off x="8805722" y="7372371"/>
            <a:ext cx="20205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DURATION OF PHASE B (USE MEDIUM TEAL)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4"/>
          <p:cNvSpPr txBox="1"/>
          <p:nvPr/>
        </p:nvSpPr>
        <p:spPr>
          <a:xfrm>
            <a:off x="6380883" y="9115806"/>
            <a:ext cx="20205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PROJECT EVENT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4"/>
          <p:cNvSpPr/>
          <p:nvPr/>
        </p:nvSpPr>
        <p:spPr>
          <a:xfrm>
            <a:off x="7047408" y="8329552"/>
            <a:ext cx="542924" cy="786254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4"/>
          <p:cNvSpPr/>
          <p:nvPr/>
        </p:nvSpPr>
        <p:spPr>
          <a:xfrm>
            <a:off x="962064" y="7278790"/>
            <a:ext cx="13543417" cy="2336798"/>
          </a:xfrm>
          <a:prstGeom prst="rect">
            <a:avLst/>
          </a:prstGeom>
          <a:noFill/>
          <a:ln cap="flat" cmpd="sng" w="19050">
            <a:solidFill>
              <a:srgbClr val="C838A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4"/>
          <p:cNvSpPr txBox="1"/>
          <p:nvPr/>
        </p:nvSpPr>
        <p:spPr>
          <a:xfrm>
            <a:off x="8383875" y="9115806"/>
            <a:ext cx="20205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PROJECT EVENT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4"/>
          <p:cNvSpPr/>
          <p:nvPr/>
        </p:nvSpPr>
        <p:spPr>
          <a:xfrm>
            <a:off x="8401455" y="8329552"/>
            <a:ext cx="542924" cy="786254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4"/>
          <p:cNvSpPr txBox="1"/>
          <p:nvPr/>
        </p:nvSpPr>
        <p:spPr>
          <a:xfrm>
            <a:off x="10583722" y="9115806"/>
            <a:ext cx="20205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PROJECT PREMILINARY DEADLINE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4"/>
          <p:cNvSpPr/>
          <p:nvPr/>
        </p:nvSpPr>
        <p:spPr>
          <a:xfrm>
            <a:off x="11068189" y="8329552"/>
            <a:ext cx="542924" cy="786254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4"/>
          <p:cNvSpPr txBox="1"/>
          <p:nvPr/>
        </p:nvSpPr>
        <p:spPr>
          <a:xfrm>
            <a:off x="11413983" y="7372371"/>
            <a:ext cx="20205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DURATION OF PHASE C (USE DARKEST TEAL)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14"/>
          <p:cNvSpPr/>
          <p:nvPr/>
        </p:nvSpPr>
        <p:spPr>
          <a:xfrm flipH="1">
            <a:off x="5407242" y="8159804"/>
            <a:ext cx="542924" cy="786254"/>
          </a:xfrm>
          <a:prstGeom prst="arc">
            <a:avLst>
              <a:gd fmla="val 16200000" name="adj1"/>
              <a:gd fmla="val 20571537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14"/>
          <p:cNvSpPr txBox="1"/>
          <p:nvPr/>
        </p:nvSpPr>
        <p:spPr>
          <a:xfrm>
            <a:off x="3913312" y="8595811"/>
            <a:ext cx="20205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SLIDER LENGTH CAN BE ADJUSTED USING SHIFT + DRAG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5" name="Google Shape;1265;p14"/>
          <p:cNvCxnSpPr/>
          <p:nvPr/>
        </p:nvCxnSpPr>
        <p:spPr>
          <a:xfrm>
            <a:off x="8474252" y="7915860"/>
            <a:ext cx="2785745" cy="0"/>
          </a:xfrm>
          <a:prstGeom prst="straightConnector1">
            <a:avLst/>
          </a:prstGeom>
          <a:noFill/>
          <a:ln cap="flat" cmpd="sng" w="38100">
            <a:solidFill>
              <a:srgbClr val="C838AD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cxnSp>
        <p:nvCxnSpPr>
          <p:cNvPr id="1266" name="Google Shape;1266;p14"/>
          <p:cNvCxnSpPr/>
          <p:nvPr/>
        </p:nvCxnSpPr>
        <p:spPr>
          <a:xfrm>
            <a:off x="11243080" y="7915860"/>
            <a:ext cx="2252752" cy="0"/>
          </a:xfrm>
          <a:prstGeom prst="straightConnector1">
            <a:avLst/>
          </a:prstGeom>
          <a:noFill/>
          <a:ln cap="flat" cmpd="sng" w="38100">
            <a:solidFill>
              <a:srgbClr val="C838AD"/>
            </a:solidFill>
            <a:prstDash val="solid"/>
            <a:miter lim="8000"/>
            <a:headEnd len="med" w="med" type="triangle"/>
            <a:tailEnd len="med" w="med" type="triangle"/>
          </a:ln>
        </p:spPr>
      </p:cxnSp>
      <p:sp>
        <p:nvSpPr>
          <p:cNvPr id="1267" name="Google Shape;1267;p14"/>
          <p:cNvSpPr/>
          <p:nvPr/>
        </p:nvSpPr>
        <p:spPr>
          <a:xfrm>
            <a:off x="11243080" y="8074838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4"/>
          <p:cNvSpPr/>
          <p:nvPr/>
        </p:nvSpPr>
        <p:spPr>
          <a:xfrm>
            <a:off x="8394818" y="8074838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4"/>
          <p:cNvSpPr/>
          <p:nvPr/>
        </p:nvSpPr>
        <p:spPr>
          <a:xfrm>
            <a:off x="7175594" y="8074838"/>
            <a:ext cx="215444" cy="21544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4"/>
          <p:cNvSpPr txBox="1"/>
          <p:nvPr/>
        </p:nvSpPr>
        <p:spPr>
          <a:xfrm>
            <a:off x="12809988" y="9115806"/>
            <a:ext cx="20205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C838AD"/>
                </a:solidFill>
                <a:latin typeface="Arial"/>
                <a:ea typeface="Arial"/>
                <a:cs typeface="Arial"/>
                <a:sym typeface="Arial"/>
              </a:rPr>
              <a:t>FINAL DEADLINE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4"/>
          <p:cNvSpPr/>
          <p:nvPr/>
        </p:nvSpPr>
        <p:spPr>
          <a:xfrm>
            <a:off x="13294455" y="8329552"/>
            <a:ext cx="542924" cy="786254"/>
          </a:xfrm>
          <a:prstGeom prst="arc">
            <a:avLst>
              <a:gd fmla="val 16200000" name="adj1"/>
              <a:gd fmla="val 3556988" name="adj2"/>
            </a:avLst>
          </a:prstGeom>
          <a:noFill/>
          <a:ln cap="flat" cmpd="sng" w="19050">
            <a:solidFill>
              <a:srgbClr val="C838AD"/>
            </a:solidFill>
            <a:prstDash val="solid"/>
            <a:miter lim="8000"/>
            <a:headEnd len="med" w="med" type="triangl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4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3" name="Google Shape;1273;p14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5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9" name="Google Shape;1279;p15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6"/>
          <p:cNvSpPr/>
          <p:nvPr/>
        </p:nvSpPr>
        <p:spPr>
          <a:xfrm>
            <a:off x="0" y="0"/>
            <a:ext cx="8229600" cy="10058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5" name="Google Shape;1285;p16"/>
          <p:cNvGrpSpPr/>
          <p:nvPr/>
        </p:nvGrpSpPr>
        <p:grpSpPr>
          <a:xfrm>
            <a:off x="629072" y="1623672"/>
            <a:ext cx="1243330" cy="690880"/>
            <a:chOff x="468119" y="5352436"/>
            <a:chExt cx="1243330" cy="690880"/>
          </a:xfrm>
        </p:grpSpPr>
        <p:sp>
          <p:nvSpPr>
            <p:cNvPr id="1286" name="Google Shape;1286;p16"/>
            <p:cNvSpPr/>
            <p:nvPr/>
          </p:nvSpPr>
          <p:spPr>
            <a:xfrm>
              <a:off x="468119" y="5352436"/>
              <a:ext cx="1243330" cy="690880"/>
            </a:xfrm>
            <a:custGeom>
              <a:rect b="b" l="l" r="r" t="t"/>
              <a:pathLst>
                <a:path extrusionOk="0" h="690879" w="1243330">
                  <a:moveTo>
                    <a:pt x="1243025" y="233121"/>
                  </a:moveTo>
                  <a:lnTo>
                    <a:pt x="174358" y="233121"/>
                  </a:lnTo>
                  <a:lnTo>
                    <a:pt x="142963" y="690372"/>
                  </a:lnTo>
                  <a:lnTo>
                    <a:pt x="111975" y="233121"/>
                  </a:lnTo>
                  <a:lnTo>
                    <a:pt x="0" y="233121"/>
                  </a:lnTo>
                  <a:lnTo>
                    <a:pt x="0" y="0"/>
                  </a:lnTo>
                  <a:lnTo>
                    <a:pt x="1243025" y="0"/>
                  </a:lnTo>
                  <a:lnTo>
                    <a:pt x="1243025" y="233121"/>
                  </a:ln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6"/>
            <p:cNvSpPr txBox="1"/>
            <p:nvPr/>
          </p:nvSpPr>
          <p:spPr>
            <a:xfrm>
              <a:off x="509745" y="5369130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16"/>
          <p:cNvGrpSpPr/>
          <p:nvPr/>
        </p:nvGrpSpPr>
        <p:grpSpPr>
          <a:xfrm>
            <a:off x="2317417" y="1623672"/>
            <a:ext cx="1242695" cy="690880"/>
            <a:chOff x="2156464" y="5352436"/>
            <a:chExt cx="1242695" cy="690880"/>
          </a:xfrm>
        </p:grpSpPr>
        <p:sp>
          <p:nvSpPr>
            <p:cNvPr id="1289" name="Google Shape;1289;p16"/>
            <p:cNvSpPr/>
            <p:nvPr/>
          </p:nvSpPr>
          <p:spPr>
            <a:xfrm>
              <a:off x="2156464" y="5352436"/>
              <a:ext cx="1242695" cy="690880"/>
            </a:xfrm>
            <a:custGeom>
              <a:rect b="b" l="l" r="r" t="t"/>
              <a:pathLst>
                <a:path extrusionOk="0" h="690879" w="1242695">
                  <a:moveTo>
                    <a:pt x="0" y="233121"/>
                  </a:moveTo>
                  <a:lnTo>
                    <a:pt x="1067955" y="233121"/>
                  </a:lnTo>
                  <a:lnTo>
                    <a:pt x="1099337" y="690372"/>
                  </a:lnTo>
                  <a:lnTo>
                    <a:pt x="1130300" y="233121"/>
                  </a:lnTo>
                  <a:lnTo>
                    <a:pt x="1242199" y="233121"/>
                  </a:lnTo>
                  <a:lnTo>
                    <a:pt x="1242199" y="0"/>
                  </a:lnTo>
                  <a:lnTo>
                    <a:pt x="0" y="0"/>
                  </a:lnTo>
                  <a:lnTo>
                    <a:pt x="0" y="233121"/>
                  </a:ln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"/>
            <p:cNvSpPr txBox="1"/>
            <p:nvPr/>
          </p:nvSpPr>
          <p:spPr>
            <a:xfrm>
              <a:off x="2200596" y="5382116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1" name="Google Shape;1291;p16"/>
          <p:cNvGrpSpPr/>
          <p:nvPr/>
        </p:nvGrpSpPr>
        <p:grpSpPr>
          <a:xfrm>
            <a:off x="618153" y="1966714"/>
            <a:ext cx="1243330" cy="690880"/>
            <a:chOff x="457200" y="5695478"/>
            <a:chExt cx="1243330" cy="690880"/>
          </a:xfrm>
        </p:grpSpPr>
        <p:sp>
          <p:nvSpPr>
            <p:cNvPr id="1292" name="Google Shape;1292;p16"/>
            <p:cNvSpPr/>
            <p:nvPr/>
          </p:nvSpPr>
          <p:spPr>
            <a:xfrm rot="10800000">
              <a:off x="457200" y="5695478"/>
              <a:ext cx="1243330" cy="690880"/>
            </a:xfrm>
            <a:custGeom>
              <a:rect b="b" l="l" r="r" t="t"/>
              <a:pathLst>
                <a:path extrusionOk="0" h="690879" w="1243330">
                  <a:moveTo>
                    <a:pt x="1243025" y="233121"/>
                  </a:moveTo>
                  <a:lnTo>
                    <a:pt x="174358" y="233121"/>
                  </a:lnTo>
                  <a:lnTo>
                    <a:pt x="142963" y="690372"/>
                  </a:lnTo>
                  <a:lnTo>
                    <a:pt x="111975" y="233121"/>
                  </a:lnTo>
                  <a:lnTo>
                    <a:pt x="0" y="233121"/>
                  </a:lnTo>
                  <a:lnTo>
                    <a:pt x="0" y="0"/>
                  </a:lnTo>
                  <a:lnTo>
                    <a:pt x="1243025" y="0"/>
                  </a:lnTo>
                  <a:lnTo>
                    <a:pt x="1243025" y="233121"/>
                  </a:ln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"/>
            <p:cNvSpPr txBox="1"/>
            <p:nvPr/>
          </p:nvSpPr>
          <p:spPr>
            <a:xfrm>
              <a:off x="505601" y="6172174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16"/>
          <p:cNvGrpSpPr/>
          <p:nvPr/>
        </p:nvGrpSpPr>
        <p:grpSpPr>
          <a:xfrm>
            <a:off x="2325075" y="1966713"/>
            <a:ext cx="1242695" cy="690880"/>
            <a:chOff x="2164122" y="5695477"/>
            <a:chExt cx="1242695" cy="690880"/>
          </a:xfrm>
        </p:grpSpPr>
        <p:sp>
          <p:nvSpPr>
            <p:cNvPr id="1295" name="Google Shape;1295;p16"/>
            <p:cNvSpPr/>
            <p:nvPr/>
          </p:nvSpPr>
          <p:spPr>
            <a:xfrm rot="10800000">
              <a:off x="2164122" y="5695477"/>
              <a:ext cx="1242695" cy="690880"/>
            </a:xfrm>
            <a:custGeom>
              <a:rect b="b" l="l" r="r" t="t"/>
              <a:pathLst>
                <a:path extrusionOk="0" h="690879" w="1242695">
                  <a:moveTo>
                    <a:pt x="0" y="233121"/>
                  </a:moveTo>
                  <a:lnTo>
                    <a:pt x="1067955" y="233121"/>
                  </a:lnTo>
                  <a:lnTo>
                    <a:pt x="1099337" y="690372"/>
                  </a:lnTo>
                  <a:lnTo>
                    <a:pt x="1130300" y="233121"/>
                  </a:lnTo>
                  <a:lnTo>
                    <a:pt x="1242199" y="233121"/>
                  </a:lnTo>
                  <a:lnTo>
                    <a:pt x="1242199" y="0"/>
                  </a:lnTo>
                  <a:lnTo>
                    <a:pt x="0" y="0"/>
                  </a:lnTo>
                  <a:lnTo>
                    <a:pt x="0" y="233121"/>
                  </a:ln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"/>
            <p:cNvSpPr txBox="1"/>
            <p:nvPr/>
          </p:nvSpPr>
          <p:spPr>
            <a:xfrm>
              <a:off x="2208254" y="6176150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7" name="Google Shape;1297;p16"/>
          <p:cNvGrpSpPr/>
          <p:nvPr/>
        </p:nvGrpSpPr>
        <p:grpSpPr>
          <a:xfrm>
            <a:off x="8881000" y="1612224"/>
            <a:ext cx="1231265" cy="690880"/>
            <a:chOff x="480058" y="2324744"/>
            <a:chExt cx="1231265" cy="690880"/>
          </a:xfrm>
        </p:grpSpPr>
        <p:sp>
          <p:nvSpPr>
            <p:cNvPr id="1298" name="Google Shape;1298;p16"/>
            <p:cNvSpPr/>
            <p:nvPr/>
          </p:nvSpPr>
          <p:spPr>
            <a:xfrm>
              <a:off x="480058" y="2324744"/>
              <a:ext cx="1231265" cy="690880"/>
            </a:xfrm>
            <a:custGeom>
              <a:rect b="b" l="l" r="r" t="t"/>
              <a:pathLst>
                <a:path extrusionOk="0" h="690880" w="1231265">
                  <a:moveTo>
                    <a:pt x="1230998" y="233121"/>
                  </a:moveTo>
                  <a:lnTo>
                    <a:pt x="172669" y="233121"/>
                  </a:lnTo>
                  <a:lnTo>
                    <a:pt x="141579" y="690371"/>
                  </a:lnTo>
                  <a:lnTo>
                    <a:pt x="110883" y="233121"/>
                  </a:lnTo>
                  <a:lnTo>
                    <a:pt x="0" y="233121"/>
                  </a:lnTo>
                  <a:lnTo>
                    <a:pt x="0" y="0"/>
                  </a:lnTo>
                  <a:lnTo>
                    <a:pt x="1230998" y="0"/>
                  </a:lnTo>
                  <a:lnTo>
                    <a:pt x="1230998" y="233121"/>
                  </a:lnTo>
                  <a:close/>
                </a:path>
              </a:pathLst>
            </a:custGeom>
            <a:solidFill>
              <a:srgbClr val="7356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6"/>
            <p:cNvSpPr txBox="1"/>
            <p:nvPr/>
          </p:nvSpPr>
          <p:spPr>
            <a:xfrm>
              <a:off x="518475" y="2351021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16"/>
          <p:cNvGrpSpPr/>
          <p:nvPr/>
        </p:nvGrpSpPr>
        <p:grpSpPr>
          <a:xfrm>
            <a:off x="10569340" y="1626340"/>
            <a:ext cx="1230630" cy="690880"/>
            <a:chOff x="2168398" y="2338860"/>
            <a:chExt cx="1230630" cy="690880"/>
          </a:xfrm>
        </p:grpSpPr>
        <p:sp>
          <p:nvSpPr>
            <p:cNvPr id="1301" name="Google Shape;1301;p16"/>
            <p:cNvSpPr/>
            <p:nvPr/>
          </p:nvSpPr>
          <p:spPr>
            <a:xfrm>
              <a:off x="2168398" y="2338860"/>
              <a:ext cx="1230630" cy="690880"/>
            </a:xfrm>
            <a:custGeom>
              <a:rect b="b" l="l" r="r" t="t"/>
              <a:pathLst>
                <a:path extrusionOk="0" h="690880" w="1230630">
                  <a:moveTo>
                    <a:pt x="0" y="233121"/>
                  </a:moveTo>
                  <a:lnTo>
                    <a:pt x="1057694" y="233121"/>
                  </a:lnTo>
                  <a:lnTo>
                    <a:pt x="1088771" y="690371"/>
                  </a:lnTo>
                  <a:lnTo>
                    <a:pt x="1119441" y="233121"/>
                  </a:lnTo>
                  <a:lnTo>
                    <a:pt x="1230261" y="233121"/>
                  </a:lnTo>
                  <a:lnTo>
                    <a:pt x="1230261" y="0"/>
                  </a:lnTo>
                  <a:lnTo>
                    <a:pt x="0" y="0"/>
                  </a:lnTo>
                  <a:lnTo>
                    <a:pt x="0" y="233121"/>
                  </a:lnTo>
                  <a:close/>
                </a:path>
              </a:pathLst>
            </a:custGeom>
            <a:solidFill>
              <a:srgbClr val="7356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6"/>
            <p:cNvSpPr txBox="1"/>
            <p:nvPr/>
          </p:nvSpPr>
          <p:spPr>
            <a:xfrm>
              <a:off x="2185188" y="2357098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3" name="Google Shape;1303;p16"/>
          <p:cNvGrpSpPr/>
          <p:nvPr/>
        </p:nvGrpSpPr>
        <p:grpSpPr>
          <a:xfrm>
            <a:off x="8881000" y="1957843"/>
            <a:ext cx="1231265" cy="690880"/>
            <a:chOff x="480058" y="2670363"/>
            <a:chExt cx="1231265" cy="690880"/>
          </a:xfrm>
        </p:grpSpPr>
        <p:sp>
          <p:nvSpPr>
            <p:cNvPr id="1304" name="Google Shape;1304;p16"/>
            <p:cNvSpPr/>
            <p:nvPr/>
          </p:nvSpPr>
          <p:spPr>
            <a:xfrm>
              <a:off x="480058" y="2670363"/>
              <a:ext cx="1231265" cy="690880"/>
            </a:xfrm>
            <a:custGeom>
              <a:rect b="b" l="l" r="r" t="t"/>
              <a:pathLst>
                <a:path extrusionOk="0" h="690880" w="1231265">
                  <a:moveTo>
                    <a:pt x="0" y="457250"/>
                  </a:moveTo>
                  <a:lnTo>
                    <a:pt x="1058329" y="457250"/>
                  </a:lnTo>
                  <a:lnTo>
                    <a:pt x="1089418" y="0"/>
                  </a:lnTo>
                  <a:lnTo>
                    <a:pt x="1120114" y="457250"/>
                  </a:lnTo>
                  <a:lnTo>
                    <a:pt x="1230998" y="457250"/>
                  </a:lnTo>
                  <a:lnTo>
                    <a:pt x="1230998" y="690372"/>
                  </a:lnTo>
                  <a:lnTo>
                    <a:pt x="0" y="690372"/>
                  </a:lnTo>
                  <a:lnTo>
                    <a:pt x="0" y="457250"/>
                  </a:lnTo>
                  <a:close/>
                </a:path>
              </a:pathLst>
            </a:custGeom>
            <a:solidFill>
              <a:srgbClr val="7356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6"/>
            <p:cNvSpPr txBox="1"/>
            <p:nvPr/>
          </p:nvSpPr>
          <p:spPr>
            <a:xfrm>
              <a:off x="509745" y="3152113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6" name="Google Shape;1306;p16"/>
          <p:cNvGrpSpPr/>
          <p:nvPr/>
        </p:nvGrpSpPr>
        <p:grpSpPr>
          <a:xfrm>
            <a:off x="10547728" y="1957414"/>
            <a:ext cx="1228725" cy="690880"/>
            <a:chOff x="2146786" y="2669934"/>
            <a:chExt cx="1228725" cy="690880"/>
          </a:xfrm>
        </p:grpSpPr>
        <p:sp>
          <p:nvSpPr>
            <p:cNvPr id="1307" name="Google Shape;1307;p16"/>
            <p:cNvSpPr/>
            <p:nvPr/>
          </p:nvSpPr>
          <p:spPr>
            <a:xfrm>
              <a:off x="2146786" y="2669934"/>
              <a:ext cx="1228725" cy="690880"/>
            </a:xfrm>
            <a:custGeom>
              <a:rect b="b" l="l" r="r" t="t"/>
              <a:pathLst>
                <a:path extrusionOk="0" h="690880" w="1228725">
                  <a:moveTo>
                    <a:pt x="140271" y="0"/>
                  </a:moveTo>
                  <a:lnTo>
                    <a:pt x="111239" y="457669"/>
                  </a:lnTo>
                  <a:lnTo>
                    <a:pt x="0" y="457669"/>
                  </a:lnTo>
                  <a:lnTo>
                    <a:pt x="0" y="690372"/>
                  </a:lnTo>
                  <a:lnTo>
                    <a:pt x="1228674" y="690372"/>
                  </a:lnTo>
                  <a:lnTo>
                    <a:pt x="1228674" y="457669"/>
                  </a:lnTo>
                  <a:lnTo>
                    <a:pt x="169303" y="457669"/>
                  </a:lnTo>
                  <a:lnTo>
                    <a:pt x="140271" y="0"/>
                  </a:lnTo>
                  <a:close/>
                </a:path>
              </a:pathLst>
            </a:custGeom>
            <a:solidFill>
              <a:srgbClr val="73565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6"/>
            <p:cNvSpPr txBox="1"/>
            <p:nvPr/>
          </p:nvSpPr>
          <p:spPr>
            <a:xfrm>
              <a:off x="2185188" y="3142732"/>
              <a:ext cx="1154430" cy="1974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TAG LABELS</a:t>
              </a:r>
              <a:endPara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9" name="Google Shape;1309;p16"/>
          <p:cNvSpPr txBox="1"/>
          <p:nvPr/>
        </p:nvSpPr>
        <p:spPr>
          <a:xfrm>
            <a:off x="8881000" y="3075390"/>
            <a:ext cx="1233170" cy="205184"/>
          </a:xfrm>
          <a:prstGeom prst="rect">
            <a:avLst/>
          </a:prstGeom>
          <a:solidFill>
            <a:srgbClr val="735653"/>
          </a:solidFill>
          <a:ln>
            <a:noFill/>
          </a:ln>
        </p:spPr>
        <p:txBody>
          <a:bodyPr anchorCtr="0" anchor="t" bIns="0" lIns="0" spcFirstLastPara="1" rIns="0" wrap="square" tIns="20300">
            <a:spAutoFit/>
          </a:bodyPr>
          <a:lstStyle/>
          <a:p>
            <a:pPr indent="0" lvl="0" marL="5905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TAG LABELS</a:t>
            </a:r>
            <a:endParaRPr b="1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6"/>
          <p:cNvSpPr txBox="1"/>
          <p:nvPr/>
        </p:nvSpPr>
        <p:spPr>
          <a:xfrm>
            <a:off x="628948" y="3064601"/>
            <a:ext cx="1232535" cy="19877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5270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TAG LABELS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1" name="Google Shape;1311;p16"/>
          <p:cNvGrpSpPr/>
          <p:nvPr/>
        </p:nvGrpSpPr>
        <p:grpSpPr>
          <a:xfrm>
            <a:off x="8793479" y="4340928"/>
            <a:ext cx="1280367" cy="1537997"/>
            <a:chOff x="7810499" y="2669767"/>
            <a:chExt cx="1280367" cy="1537997"/>
          </a:xfrm>
        </p:grpSpPr>
        <p:sp>
          <p:nvSpPr>
            <p:cNvPr id="1312" name="Google Shape;1312;p16"/>
            <p:cNvSpPr txBox="1"/>
            <p:nvPr/>
          </p:nvSpPr>
          <p:spPr>
            <a:xfrm>
              <a:off x="7810499" y="2669767"/>
              <a:ext cx="1280367" cy="205184"/>
            </a:xfrm>
            <a:prstGeom prst="rect">
              <a:avLst/>
            </a:prstGeom>
            <a:solidFill>
              <a:srgbClr val="735653"/>
            </a:solidFill>
            <a:ln>
              <a:noFill/>
            </a:ln>
          </p:spPr>
          <p:txBody>
            <a:bodyPr anchorCtr="0" anchor="t" bIns="0" lIns="0" spcFirstLastPara="1" rIns="0" wrap="square" tIns="20300">
              <a:spAutoFit/>
            </a:bodyPr>
            <a:lstStyle/>
            <a:p>
              <a:pPr indent="0" lvl="0" marL="5905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LEADER LABELS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13" name="Google Shape;1313;p16"/>
            <p:cNvCxnSpPr/>
            <p:nvPr/>
          </p:nvCxnSpPr>
          <p:spPr>
            <a:xfrm rot="10800000">
              <a:off x="7931150" y="2844099"/>
              <a:ext cx="0" cy="1363665"/>
            </a:xfrm>
            <a:prstGeom prst="straightConnector1">
              <a:avLst/>
            </a:prstGeom>
            <a:noFill/>
            <a:ln cap="flat" cmpd="sng" w="19050">
              <a:solidFill>
                <a:srgbClr val="735653"/>
              </a:solidFill>
              <a:prstDash val="dot"/>
              <a:miter lim="8000"/>
              <a:headEnd len="med" w="med" type="oval"/>
              <a:tailEnd len="sm" w="sm" type="none"/>
            </a:ln>
          </p:spPr>
        </p:cxnSp>
      </p:grpSp>
      <p:grpSp>
        <p:nvGrpSpPr>
          <p:cNvPr id="1314" name="Google Shape;1314;p16"/>
          <p:cNvGrpSpPr/>
          <p:nvPr/>
        </p:nvGrpSpPr>
        <p:grpSpPr>
          <a:xfrm>
            <a:off x="10194497" y="4340928"/>
            <a:ext cx="1280366" cy="1537997"/>
            <a:chOff x="7810500" y="2669767"/>
            <a:chExt cx="1280366" cy="1537997"/>
          </a:xfrm>
        </p:grpSpPr>
        <p:sp>
          <p:nvSpPr>
            <p:cNvPr id="1315" name="Google Shape;1315;p16"/>
            <p:cNvSpPr txBox="1"/>
            <p:nvPr/>
          </p:nvSpPr>
          <p:spPr>
            <a:xfrm>
              <a:off x="7810500" y="2669767"/>
              <a:ext cx="1280366" cy="205184"/>
            </a:xfrm>
            <a:prstGeom prst="rect">
              <a:avLst/>
            </a:prstGeom>
            <a:solidFill>
              <a:srgbClr val="735653"/>
            </a:solidFill>
            <a:ln>
              <a:noFill/>
            </a:ln>
          </p:spPr>
          <p:txBody>
            <a:bodyPr anchorCtr="0" anchor="t" bIns="0" lIns="0" spcFirstLastPara="1" rIns="0" wrap="square" tIns="20300">
              <a:spAutoFit/>
            </a:bodyPr>
            <a:lstStyle/>
            <a:p>
              <a:pPr indent="0" lvl="0" marL="5905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LEADER LABELS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16" name="Google Shape;1316;p16"/>
            <p:cNvCxnSpPr/>
            <p:nvPr/>
          </p:nvCxnSpPr>
          <p:spPr>
            <a:xfrm rot="10800000">
              <a:off x="8936342" y="2844099"/>
              <a:ext cx="0" cy="1363665"/>
            </a:xfrm>
            <a:prstGeom prst="straightConnector1">
              <a:avLst/>
            </a:prstGeom>
            <a:noFill/>
            <a:ln cap="flat" cmpd="sng" w="19050">
              <a:solidFill>
                <a:srgbClr val="735653"/>
              </a:solidFill>
              <a:prstDash val="dot"/>
              <a:miter lim="8000"/>
              <a:headEnd len="med" w="med" type="oval"/>
              <a:tailEnd len="sm" w="sm" type="none"/>
            </a:ln>
          </p:spPr>
        </p:cxnSp>
      </p:grpSp>
      <p:grpSp>
        <p:nvGrpSpPr>
          <p:cNvPr id="1317" name="Google Shape;1317;p16"/>
          <p:cNvGrpSpPr/>
          <p:nvPr/>
        </p:nvGrpSpPr>
        <p:grpSpPr>
          <a:xfrm>
            <a:off x="593260" y="4286959"/>
            <a:ext cx="1321535" cy="1568849"/>
            <a:chOff x="7810499" y="2669767"/>
            <a:chExt cx="1321535" cy="1568849"/>
          </a:xfrm>
        </p:grpSpPr>
        <p:sp>
          <p:nvSpPr>
            <p:cNvPr id="1318" name="Google Shape;1318;p16"/>
            <p:cNvSpPr txBox="1"/>
            <p:nvPr/>
          </p:nvSpPr>
          <p:spPr>
            <a:xfrm>
              <a:off x="7810499" y="2669767"/>
              <a:ext cx="1321535" cy="2051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20300">
              <a:spAutoFit/>
            </a:bodyPr>
            <a:lstStyle/>
            <a:p>
              <a:pPr indent="0" lvl="0" marL="5905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LEADER LABELS</a:t>
              </a:r>
              <a:endParaRPr b="1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19" name="Google Shape;1319;p16"/>
            <p:cNvCxnSpPr/>
            <p:nvPr/>
          </p:nvCxnSpPr>
          <p:spPr>
            <a:xfrm rot="10800000">
              <a:off x="7931150" y="2874951"/>
              <a:ext cx="0" cy="1363665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dot"/>
              <a:miter lim="8000"/>
              <a:headEnd len="med" w="med" type="oval"/>
              <a:tailEnd len="sm" w="sm" type="none"/>
            </a:ln>
          </p:spPr>
        </p:cxnSp>
      </p:grpSp>
      <p:grpSp>
        <p:nvGrpSpPr>
          <p:cNvPr id="1320" name="Google Shape;1320;p16"/>
          <p:cNvGrpSpPr/>
          <p:nvPr/>
        </p:nvGrpSpPr>
        <p:grpSpPr>
          <a:xfrm>
            <a:off x="2051502" y="4284269"/>
            <a:ext cx="1321535" cy="1568849"/>
            <a:chOff x="7722135" y="2669767"/>
            <a:chExt cx="1321535" cy="1568849"/>
          </a:xfrm>
        </p:grpSpPr>
        <p:sp>
          <p:nvSpPr>
            <p:cNvPr id="1321" name="Google Shape;1321;p16"/>
            <p:cNvSpPr txBox="1"/>
            <p:nvPr/>
          </p:nvSpPr>
          <p:spPr>
            <a:xfrm>
              <a:off x="7722135" y="2669767"/>
              <a:ext cx="1321535" cy="20518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20300">
              <a:spAutoFit/>
            </a:bodyPr>
            <a:lstStyle/>
            <a:p>
              <a:pPr indent="0" lvl="0" marL="5905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LEADER LABELS</a:t>
              </a:r>
              <a:endParaRPr b="1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2" name="Google Shape;1322;p16"/>
            <p:cNvCxnSpPr/>
            <p:nvPr/>
          </p:nvCxnSpPr>
          <p:spPr>
            <a:xfrm rot="10800000">
              <a:off x="8916670" y="2874951"/>
              <a:ext cx="0" cy="1363665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dot"/>
              <a:miter lim="8000"/>
              <a:headEnd len="med" w="med" type="oval"/>
              <a:tailEnd len="sm" w="sm" type="none"/>
            </a:ln>
          </p:spPr>
        </p:cxnSp>
      </p:grpSp>
      <p:sp>
        <p:nvSpPr>
          <p:cNvPr id="1323" name="Google Shape;1323;p16"/>
          <p:cNvSpPr txBox="1"/>
          <p:nvPr/>
        </p:nvSpPr>
        <p:spPr>
          <a:xfrm>
            <a:off x="467573" y="992242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TAG LABELS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4" name="Google Shape;1324;p16"/>
          <p:cNvGrpSpPr/>
          <p:nvPr/>
        </p:nvGrpSpPr>
        <p:grpSpPr>
          <a:xfrm>
            <a:off x="4892845" y="1392352"/>
            <a:ext cx="2011680" cy="3361532"/>
            <a:chOff x="2225813" y="2349500"/>
            <a:chExt cx="2011680" cy="3361532"/>
          </a:xfrm>
        </p:grpSpPr>
        <p:sp>
          <p:nvSpPr>
            <p:cNvPr id="1325" name="Google Shape;1325;p16"/>
            <p:cNvSpPr/>
            <p:nvPr/>
          </p:nvSpPr>
          <p:spPr>
            <a:xfrm>
              <a:off x="2225813" y="2349500"/>
              <a:ext cx="2011680" cy="201168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6" name="Google Shape;1326;p16"/>
            <p:cNvCxnSpPr/>
            <p:nvPr/>
          </p:nvCxnSpPr>
          <p:spPr>
            <a:xfrm rot="10800000">
              <a:off x="3231653" y="4347367"/>
              <a:ext cx="0" cy="1363665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dot"/>
              <a:miter lim="8000"/>
              <a:headEnd len="med" w="med" type="oval"/>
              <a:tailEnd len="sm" w="sm" type="none"/>
            </a:ln>
          </p:spPr>
        </p:cxnSp>
      </p:grpSp>
      <p:sp>
        <p:nvSpPr>
          <p:cNvPr id="1327" name="Google Shape;1327;p16"/>
          <p:cNvSpPr/>
          <p:nvPr/>
        </p:nvSpPr>
        <p:spPr>
          <a:xfrm>
            <a:off x="467573" y="6872538"/>
            <a:ext cx="2768154" cy="849483"/>
          </a:xfrm>
          <a:prstGeom prst="rect">
            <a:avLst/>
          </a:prstGeom>
          <a:noFill/>
          <a:ln cap="flat" cmpd="sng" w="571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16"/>
          <p:cNvSpPr/>
          <p:nvPr/>
        </p:nvSpPr>
        <p:spPr>
          <a:xfrm>
            <a:off x="8571359" y="6895306"/>
            <a:ext cx="2768154" cy="849483"/>
          </a:xfrm>
          <a:prstGeom prst="rect">
            <a:avLst/>
          </a:prstGeom>
          <a:noFill/>
          <a:ln cap="flat" cmpd="sng" w="57150">
            <a:solidFill>
              <a:srgbClr val="73565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6"/>
          <p:cNvSpPr txBox="1"/>
          <p:nvPr/>
        </p:nvSpPr>
        <p:spPr>
          <a:xfrm>
            <a:off x="467573" y="318429"/>
            <a:ext cx="53998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OVER DARK BACKGROUND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16"/>
          <p:cNvSpPr txBox="1"/>
          <p:nvPr/>
        </p:nvSpPr>
        <p:spPr>
          <a:xfrm>
            <a:off x="8383871" y="236184"/>
            <a:ext cx="539982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OVER LIGHT BACKGROUND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16"/>
          <p:cNvSpPr txBox="1"/>
          <p:nvPr/>
        </p:nvSpPr>
        <p:spPr>
          <a:xfrm>
            <a:off x="433986" y="3714690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LEADER LABELS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16"/>
          <p:cNvSpPr txBox="1"/>
          <p:nvPr/>
        </p:nvSpPr>
        <p:spPr>
          <a:xfrm>
            <a:off x="384745" y="6302959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HIGHLIGHTED AREA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6"/>
          <p:cNvSpPr txBox="1"/>
          <p:nvPr/>
        </p:nvSpPr>
        <p:spPr>
          <a:xfrm>
            <a:off x="4231705" y="992242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BUBBLE CALL 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6"/>
          <p:cNvSpPr txBox="1"/>
          <p:nvPr/>
        </p:nvSpPr>
        <p:spPr>
          <a:xfrm>
            <a:off x="4107065" y="5325266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MAP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6"/>
          <p:cNvSpPr txBox="1"/>
          <p:nvPr/>
        </p:nvSpPr>
        <p:spPr>
          <a:xfrm>
            <a:off x="8541028" y="988887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TAG LABELS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16"/>
          <p:cNvSpPr txBox="1"/>
          <p:nvPr/>
        </p:nvSpPr>
        <p:spPr>
          <a:xfrm>
            <a:off x="8507441" y="3711335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LEADER LABELS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16"/>
          <p:cNvSpPr txBox="1"/>
          <p:nvPr/>
        </p:nvSpPr>
        <p:spPr>
          <a:xfrm>
            <a:off x="8458200" y="6299604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HIGHLIGHTED AREA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16"/>
          <p:cNvSpPr txBox="1"/>
          <p:nvPr/>
        </p:nvSpPr>
        <p:spPr>
          <a:xfrm>
            <a:off x="12305160" y="988887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BUBBLE CALL 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16"/>
          <p:cNvSpPr txBox="1"/>
          <p:nvPr/>
        </p:nvSpPr>
        <p:spPr>
          <a:xfrm>
            <a:off x="12180520" y="5321911"/>
            <a:ext cx="312419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KEY MAP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0" name="Google Shape;1340;p16"/>
          <p:cNvPicPr preferRelativeResize="0"/>
          <p:nvPr/>
        </p:nvPicPr>
        <p:blipFill rotWithShape="1">
          <a:blip r:embed="rId3">
            <a:alphaModFix/>
          </a:blip>
          <a:srcRect b="7918" l="9242" r="7855" t="15790"/>
          <a:stretch/>
        </p:blipFill>
        <p:spPr>
          <a:xfrm>
            <a:off x="12378275" y="5951504"/>
            <a:ext cx="2810846" cy="3347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1" name="Google Shape;1341;p16"/>
          <p:cNvGrpSpPr/>
          <p:nvPr/>
        </p:nvGrpSpPr>
        <p:grpSpPr>
          <a:xfrm>
            <a:off x="12624158" y="1416554"/>
            <a:ext cx="2011680" cy="3361532"/>
            <a:chOff x="2225813" y="2349500"/>
            <a:chExt cx="2011680" cy="3361532"/>
          </a:xfrm>
        </p:grpSpPr>
        <p:sp>
          <p:nvSpPr>
            <p:cNvPr id="1342" name="Google Shape;1342;p16"/>
            <p:cNvSpPr/>
            <p:nvPr/>
          </p:nvSpPr>
          <p:spPr>
            <a:xfrm>
              <a:off x="2225813" y="2349500"/>
              <a:ext cx="2011680" cy="201168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dk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3" name="Google Shape;1343;p16"/>
            <p:cNvCxnSpPr/>
            <p:nvPr/>
          </p:nvCxnSpPr>
          <p:spPr>
            <a:xfrm rot="10800000">
              <a:off x="3231653" y="4347367"/>
              <a:ext cx="0" cy="1363665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miter lim="8000"/>
              <a:headEnd len="med" w="med" type="oval"/>
              <a:tailEnd len="sm" w="sm" type="none"/>
            </a:ln>
          </p:spPr>
        </p:cxnSp>
      </p:grpSp>
      <p:pic>
        <p:nvPicPr>
          <p:cNvPr descr="A black and white image of a map&#10;&#10;AI-generated content may be incorrect." id="1344" name="Google Shape;1344;p16"/>
          <p:cNvPicPr preferRelativeResize="0"/>
          <p:nvPr/>
        </p:nvPicPr>
        <p:blipFill rotWithShape="1">
          <a:blip r:embed="rId4">
            <a:alphaModFix/>
          </a:blip>
          <a:srcRect b="7854" l="7880" r="9980" t="15390"/>
          <a:stretch/>
        </p:blipFill>
        <p:spPr>
          <a:xfrm>
            <a:off x="4267200" y="5951503"/>
            <a:ext cx="2768155" cy="3347493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6"/>
          <p:cNvSpPr txBox="1"/>
          <p:nvPr>
            <p:ph idx="10" type="dt"/>
          </p:nvPr>
        </p:nvSpPr>
        <p:spPr>
          <a:xfrm>
            <a:off x="467497" y="9333705"/>
            <a:ext cx="18185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6" name="Google Shape;1346;p16"/>
          <p:cNvSpPr txBox="1"/>
          <p:nvPr>
            <p:ph idx="12" type="sldNum"/>
          </p:nvPr>
        </p:nvSpPr>
        <p:spPr>
          <a:xfrm>
            <a:off x="14173200" y="9333705"/>
            <a:ext cx="904103" cy="534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ec2da671b7_12_6"/>
          <p:cNvSpPr txBox="1"/>
          <p:nvPr/>
        </p:nvSpPr>
        <p:spPr>
          <a:xfrm>
            <a:off x="49549" y="2202875"/>
            <a:ext cx="8319535" cy="50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66200" lIns="166200" spcFirstLastPara="1" rIns="166200" wrap="square" tIns="16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7"/>
              <a:buFont typeface="Arial"/>
              <a:buNone/>
            </a:pPr>
            <a:r>
              <a:rPr b="0" i="0" lang="en-US" sz="8000" u="none" cap="none" strike="noStrike">
                <a:solidFill>
                  <a:srgbClr val="6D9EEB"/>
                </a:solidFill>
                <a:latin typeface="IBM Plex Mono"/>
                <a:ea typeface="IBM Plex Mono"/>
                <a:cs typeface="IBM Plex Mono"/>
                <a:sym typeface="IBM Plex Mono"/>
              </a:rPr>
              <a:t>Objetivos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7"/>
              <a:buFont typeface="Arial"/>
              <a:buNone/>
            </a:pPr>
            <a:r>
              <a:rPr b="0" i="0" lang="en-US" sz="8000" u="none" cap="none" strike="noStrike">
                <a:solidFill>
                  <a:srgbClr val="6D9EEB"/>
                </a:solidFill>
                <a:latin typeface="IBM Plex Mono"/>
                <a:ea typeface="IBM Plex Mono"/>
                <a:cs typeface="IBM Plex Mono"/>
                <a:sym typeface="IBM Plex Mono"/>
              </a:rPr>
              <a:t>de la participación tribal</a:t>
            </a:r>
            <a:endParaRPr b="0" i="0" sz="8000" u="none" cap="none" strike="noStrike">
              <a:solidFill>
                <a:srgbClr val="6D9EEB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38" name="Google Shape;338;g3ec2da671b7_12_6"/>
          <p:cNvSpPr txBox="1"/>
          <p:nvPr/>
        </p:nvSpPr>
        <p:spPr>
          <a:xfrm>
            <a:off x="49550" y="8269314"/>
            <a:ext cx="3695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6200" lIns="166200" spcFirstLastPara="1" rIns="166200" wrap="square" tIns="166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4"/>
              <a:buFont typeface="Arial"/>
              <a:buNone/>
            </a:pPr>
            <a:r>
              <a:t/>
            </a:r>
            <a:endParaRPr b="0" i="0" sz="1454" u="none" cap="none" strike="noStrike">
              <a:solidFill>
                <a:srgbClr val="30303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339" name="Google Shape;339;g3ec2da671b7_12_6"/>
          <p:cNvSpPr txBox="1"/>
          <p:nvPr/>
        </p:nvSpPr>
        <p:spPr>
          <a:xfrm>
            <a:off x="8584350" y="343775"/>
            <a:ext cx="6439200" cy="8814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t/>
            </a:r>
            <a:endParaRPr b="0" i="0" sz="3350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50"/>
              <a:buFont typeface="Arial"/>
              <a:buNone/>
            </a:pPr>
            <a:r>
              <a:rPr b="0" i="0" lang="en-US" sz="335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Conectar a las comunidades tribales con el equipo de planificación del proyecto con el fin de:</a:t>
            </a:r>
            <a:endParaRPr b="0" i="0" sz="3350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626002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50"/>
              <a:buFont typeface="IBM Plex Mono"/>
              <a:buAutoNum type="arabicPeriod"/>
            </a:pPr>
            <a:r>
              <a:rPr b="0" i="0" lang="en-US" sz="28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Crear oportunidades para que las comunidades tribales contribuyan a la planificación ante el aumento del nivel de mar (SLRAP) de Hayward y aprendan de ella</a:t>
            </a:r>
            <a:endParaRPr/>
          </a:p>
          <a:p>
            <a:pPr indent="-626002" lvl="0" marL="826592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50"/>
              <a:buFont typeface="IBM Plex Mono"/>
              <a:buAutoNum type="arabicPeriod"/>
            </a:pPr>
            <a:r>
              <a:rPr b="0" i="0" lang="en-US" sz="28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Identificar oportunidades para incluir elementos de beneficios colaterales en los esfuerzos de la planificación SLRAP de Hayward</a:t>
            </a:r>
            <a:endParaRPr/>
          </a:p>
        </p:txBody>
      </p:sp>
      <p:pic>
        <p:nvPicPr>
          <p:cNvPr id="340" name="Google Shape;340;g3ec2da671b7_12_6" title="MAIN-LOGO-DarkBG-Transparent-Safe-Margin-3440px.png"/>
          <p:cNvPicPr preferRelativeResize="0"/>
          <p:nvPr/>
        </p:nvPicPr>
        <p:blipFill rotWithShape="1">
          <a:blip r:embed="rId3">
            <a:alphaModFix/>
          </a:blip>
          <a:srcRect b="0" l="0" r="-27016" t="-27016"/>
          <a:stretch/>
        </p:blipFill>
        <p:spPr>
          <a:xfrm>
            <a:off x="252700" y="8634602"/>
            <a:ext cx="2426573" cy="129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HASPA Implementation Plan Branding">
  <a:themeElements>
    <a:clrScheme name="HASPA">
      <a:dk1>
        <a:srgbClr val="044851"/>
      </a:dk1>
      <a:lt1>
        <a:srgbClr val="FFFFFF"/>
      </a:lt1>
      <a:dk2>
        <a:srgbClr val="755753"/>
      </a:dk2>
      <a:lt2>
        <a:srgbClr val="FFFAF5"/>
      </a:lt2>
      <a:accent1>
        <a:srgbClr val="F6F085"/>
      </a:accent1>
      <a:accent2>
        <a:srgbClr val="0A5038"/>
      </a:accent2>
      <a:accent3>
        <a:srgbClr val="DF6E26"/>
      </a:accent3>
      <a:accent4>
        <a:srgbClr val="5EB8B9"/>
      </a:accent4>
      <a:accent5>
        <a:srgbClr val="F8BA40"/>
      </a:accent5>
      <a:accent6>
        <a:srgbClr val="04757F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HASPA Implementation Plan Branding">
  <a:themeElements>
    <a:clrScheme name="HASPA">
      <a:dk1>
        <a:srgbClr val="044851"/>
      </a:dk1>
      <a:lt1>
        <a:srgbClr val="FFFFFF"/>
      </a:lt1>
      <a:dk2>
        <a:srgbClr val="755753"/>
      </a:dk2>
      <a:lt2>
        <a:srgbClr val="FFFAF5"/>
      </a:lt2>
      <a:accent1>
        <a:srgbClr val="F6F085"/>
      </a:accent1>
      <a:accent2>
        <a:srgbClr val="0A5038"/>
      </a:accent2>
      <a:accent3>
        <a:srgbClr val="DF6E26"/>
      </a:accent3>
      <a:accent4>
        <a:srgbClr val="5EB8B9"/>
      </a:accent4>
      <a:accent5>
        <a:srgbClr val="F8BA40"/>
      </a:accent5>
      <a:accent6>
        <a:srgbClr val="04757F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HASPA Implementation Plan Branding">
  <a:themeElements>
    <a:clrScheme name="HASPA">
      <a:dk1>
        <a:srgbClr val="044851"/>
      </a:dk1>
      <a:lt1>
        <a:srgbClr val="FFFFFF"/>
      </a:lt1>
      <a:dk2>
        <a:srgbClr val="755753"/>
      </a:dk2>
      <a:lt2>
        <a:srgbClr val="FFFAF5"/>
      </a:lt2>
      <a:accent1>
        <a:srgbClr val="F6F085"/>
      </a:accent1>
      <a:accent2>
        <a:srgbClr val="0A5038"/>
      </a:accent2>
      <a:accent3>
        <a:srgbClr val="DF6E26"/>
      </a:accent3>
      <a:accent4>
        <a:srgbClr val="5EB8B9"/>
      </a:accent4>
      <a:accent5>
        <a:srgbClr val="F8BA40"/>
      </a:accent5>
      <a:accent6>
        <a:srgbClr val="04757F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HASPA Implementation Plan Branding">
  <a:themeElements>
    <a:clrScheme name="HASPA">
      <a:dk1>
        <a:srgbClr val="044851"/>
      </a:dk1>
      <a:lt1>
        <a:srgbClr val="FFFFFF"/>
      </a:lt1>
      <a:dk2>
        <a:srgbClr val="755753"/>
      </a:dk2>
      <a:lt2>
        <a:srgbClr val="FFFAF5"/>
      </a:lt2>
      <a:accent1>
        <a:srgbClr val="F6F085"/>
      </a:accent1>
      <a:accent2>
        <a:srgbClr val="0A5038"/>
      </a:accent2>
      <a:accent3>
        <a:srgbClr val="DF6E26"/>
      </a:accent3>
      <a:accent4>
        <a:srgbClr val="5EB8B9"/>
      </a:accent4>
      <a:accent5>
        <a:srgbClr val="F8BA40"/>
      </a:accent5>
      <a:accent6>
        <a:srgbClr val="04757F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2025-08-14T17:25:07Z</dcterms:created>
  <dc:creator>Hogan Edelberg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0x010100C6EBC2A732729043B1FB54963A53AE06</vt:lpwstr>
  </property>
  <property fmtid="{D5CDD505-2E9C-101B-9397-08002B2CF9AE}" pid="3" name="MediaServiceImageTags">
    <vt:lpwstr/>
  </property>
</Properties>
</file>