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x="6858000" cy="9144000"/>
  <p:embeddedFontLst>
    <p:embeddedFont>
      <p:font typeface="Libre Franklin"/>
      <p:regular r:id="rId33"/>
      <p:bold r:id="rId34"/>
      <p:italic r:id="rId35"/>
      <p:boldItalic r:id="rId36"/>
    </p:embeddedFont>
    <p:embeddedFont>
      <p:font typeface="Libre Franklin Medium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1" roundtripDataSignature="AMtx7mj33dUb7taJxi9z+bHNtFNNBJxK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079919-C57E-4FB7-945D-BC00E519694B}">
  <a:tblStyle styleId="{76079919-C57E-4FB7-945D-BC00E519694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FranklinMedium-boldItalic.fntdata"/><Relationship Id="rId20" Type="http://schemas.openxmlformats.org/officeDocument/2006/relationships/slide" Target="slides/slide15.xml"/><Relationship Id="rId41" Type="http://customschemas.google.com/relationships/presentationmetadata" Target="meta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ibreFranklin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LibreFranklin-italic.fntdata"/><Relationship Id="rId12" Type="http://schemas.openxmlformats.org/officeDocument/2006/relationships/slide" Target="slides/slide7.xml"/><Relationship Id="rId34" Type="http://schemas.openxmlformats.org/officeDocument/2006/relationships/font" Target="fonts/LibreFranklin-bold.fntdata"/><Relationship Id="rId15" Type="http://schemas.openxmlformats.org/officeDocument/2006/relationships/slide" Target="slides/slide10.xml"/><Relationship Id="rId37" Type="http://schemas.openxmlformats.org/officeDocument/2006/relationships/font" Target="fonts/LibreFranklinMedium-regular.fntdata"/><Relationship Id="rId14" Type="http://schemas.openxmlformats.org/officeDocument/2006/relationships/slide" Target="slides/slide9.xml"/><Relationship Id="rId36" Type="http://schemas.openxmlformats.org/officeDocument/2006/relationships/font" Target="fonts/LibreFranklin-boldItalic.fntdata"/><Relationship Id="rId17" Type="http://schemas.openxmlformats.org/officeDocument/2006/relationships/slide" Target="slides/slide12.xml"/><Relationship Id="rId39" Type="http://schemas.openxmlformats.org/officeDocument/2006/relationships/font" Target="fonts/LibreFranklinMedium-italic.fntdata"/><Relationship Id="rId16" Type="http://schemas.openxmlformats.org/officeDocument/2006/relationships/slide" Target="slides/slide11.xml"/><Relationship Id="rId38" Type="http://schemas.openxmlformats.org/officeDocument/2006/relationships/font" Target="fonts/LibreFranklinMedium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Using science to inform restoration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Answer the question- how does tzone benefit tidal marsh dependent birds? how can we do it better? 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- 20 min presentation and 15 min questions, after all presenters done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 Send presentations 1 week before from Will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 titles asap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3a49f8bd1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43a49f8bd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g243a49f8bd1_0_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43a49f8bd1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243a49f8bd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g243a49f8bd1_0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Criteria for selecting tzone spp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top 10 species </a:t>
            </a:r>
            <a:r>
              <a:rPr i="1" lang="en-US"/>
              <a:t>plus</a:t>
            </a:r>
            <a:r>
              <a:rPr lang="en-US"/>
              <a:t>, by abundance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TIMA species we’ve always had</a:t>
            </a:r>
            <a:endParaRPr/>
          </a:p>
        </p:txBody>
      </p:sp>
      <p:sp>
        <p:nvSpPr>
          <p:cNvPr id="248" name="Google Shape;248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7" name="Google Shape;267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dense veg over 30 cm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Gray shading is error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All individuals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Negative decline with less than 10% dense veg.  trails off beyond about 15% cover of dense veg. 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Controlling for  tidal marsh age and development, effect of dense veg, P &lt; 0.01.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height is important up to a certain point, rail doesn’t care about height over ~90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Controlling for development (neg), amount of mid-marsh (pos) and width (pos).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Tops out at about 90-100 cm.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Trends more positive as width increases.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Controlling for development (neg), amount of mid-marsh (pos) and maximum veg height (pos).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Relationship appears linear 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can’t separate effects of grass cover from width, since they are well-correlated in our study.</a:t>
            </a:r>
            <a:endParaRPr/>
          </a:p>
        </p:txBody>
      </p:sp>
      <p:sp>
        <p:nvSpPr>
          <p:cNvPr id="328" name="Google Shape;328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43f8f2371f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243f8f2371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243f8f2371f_0_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7c8f75acbc_0_2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27c8f75acbc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g27c8f75acbc_0_2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7c8f75acbc_0_2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27c8f75acbc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g27c8f75acbc_0_2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7c8f75acbc_0_8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interns and now apprentices as well as some CCCI folks were involved in spring veg, breeding season area search bird surveys </a:t>
            </a:r>
            <a:endParaRPr/>
          </a:p>
        </p:txBody>
      </p:sp>
      <p:sp>
        <p:nvSpPr>
          <p:cNvPr id="377" name="Google Shape;377;g27c8f75acbc_0_8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43f8f2371f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243f8f2371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g243f8f2371f_0_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3" name="Google Shape;393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7c8f75acbc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g27c8f75ac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350">
                <a:solidFill>
                  <a:srgbClr val="82828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It empowers communities to heal the land, revitalize habitats, generate cleaner water, sequester carbon, empower children, train teachers, and inspire the conservation leaders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7c8f75acbc_0_8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g27c8f75acbc_0_8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g27c8f75acbc_0_8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7c8f75acbc_0_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27c8f75acbc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dk1"/>
                </a:solidFill>
              </a:rPr>
              <a:t>That is the work we do, we work with students, often very young people, and schools across the Bay Area to he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>
                <a:solidFill>
                  <a:schemeClr val="dk1"/>
                </a:solidFill>
              </a:rPr>
              <a:t>Nod to our historical #s/scope/scale (slide) = “big picture” slide</a:t>
            </a:r>
            <a:endParaRPr/>
          </a:p>
        </p:txBody>
      </p:sp>
      <p:sp>
        <p:nvSpPr>
          <p:cNvPr id="163" name="Google Shape;163;g27c8f75acbc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43a49f8bd1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243a49f8bd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243a49f8bd1_0_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43a49f8bd1_0_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243a49f8bd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243a49f8bd1_0_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many have worked in one of these sites? </a:t>
            </a:r>
            <a:endParaRPr/>
          </a:p>
        </p:txBody>
      </p:sp>
      <p:sp>
        <p:nvSpPr>
          <p:cNvPr id="205" name="Google Shape;205;p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: Bright Blue">
  <p:cSld name="Divider Page: Bright Blu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54"/>
          <p:cNvSpPr/>
          <p:nvPr/>
        </p:nvSpPr>
        <p:spPr>
          <a:xfrm>
            <a:off x="0" y="4305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54"/>
          <p:cNvSpPr txBox="1"/>
          <p:nvPr>
            <p:ph idx="1" type="body"/>
          </p:nvPr>
        </p:nvSpPr>
        <p:spPr>
          <a:xfrm>
            <a:off x="815669" y="4173155"/>
            <a:ext cx="5715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4"/>
          <p:cNvSpPr txBox="1"/>
          <p:nvPr>
            <p:ph idx="2" type="body"/>
          </p:nvPr>
        </p:nvSpPr>
        <p:spPr>
          <a:xfrm>
            <a:off x="573768" y="472014"/>
            <a:ext cx="6284233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white.png" id="14" name="Google Shape;14;p54"/>
          <p:cNvPicPr preferRelativeResize="0"/>
          <p:nvPr/>
        </p:nvPicPr>
        <p:blipFill rotWithShape="1">
          <a:blip r:embed="rId2">
            <a:alphaModFix/>
          </a:blip>
          <a:srcRect b="43568" l="0" r="0" t="0"/>
          <a:stretch/>
        </p:blipFill>
        <p:spPr>
          <a:xfrm>
            <a:off x="322695" y="6193181"/>
            <a:ext cx="1882140" cy="45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#2 light photo background">
  <p:cSld name="Cover #2 light photo background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8"/>
          <p:cNvSpPr/>
          <p:nvPr>
            <p:ph idx="2" type="pic"/>
          </p:nvPr>
        </p:nvSpPr>
        <p:spPr>
          <a:xfrm>
            <a:off x="-12096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58"/>
          <p:cNvSpPr txBox="1"/>
          <p:nvPr>
            <p:ph idx="1" type="body"/>
          </p:nvPr>
        </p:nvSpPr>
        <p:spPr>
          <a:xfrm>
            <a:off x="800098" y="355600"/>
            <a:ext cx="6858000" cy="20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58"/>
          <p:cNvSpPr txBox="1"/>
          <p:nvPr>
            <p:ph idx="3" type="body"/>
          </p:nvPr>
        </p:nvSpPr>
        <p:spPr>
          <a:xfrm>
            <a:off x="800100" y="2724151"/>
            <a:ext cx="68580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#3 dark photo background">
  <p:cSld name="Cover #3 dark photo background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9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9"/>
          <p:cNvSpPr txBox="1"/>
          <p:nvPr>
            <p:ph idx="1" type="body"/>
          </p:nvPr>
        </p:nvSpPr>
        <p:spPr>
          <a:xfrm>
            <a:off x="815669" y="355600"/>
            <a:ext cx="6858000" cy="20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59"/>
          <p:cNvSpPr txBox="1"/>
          <p:nvPr>
            <p:ph idx="3" type="body"/>
          </p:nvPr>
        </p:nvSpPr>
        <p:spPr>
          <a:xfrm>
            <a:off x="815669" y="2724151"/>
            <a:ext cx="68580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&amp; bullets">
  <p:cSld name="Title, body &amp; bulle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0"/>
          <p:cNvSpPr txBox="1"/>
          <p:nvPr>
            <p:ph idx="1" type="body"/>
          </p:nvPr>
        </p:nvSpPr>
        <p:spPr>
          <a:xfrm>
            <a:off x="802746" y="1797064"/>
            <a:ext cx="7916334" cy="9673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60"/>
          <p:cNvSpPr txBox="1"/>
          <p:nvPr>
            <p:ph idx="2" type="body"/>
          </p:nvPr>
        </p:nvSpPr>
        <p:spPr>
          <a:xfrm>
            <a:off x="812800" y="449319"/>
            <a:ext cx="6858000" cy="123176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60"/>
          <p:cNvSpPr txBox="1"/>
          <p:nvPr>
            <p:ph idx="3" type="body"/>
          </p:nvPr>
        </p:nvSpPr>
        <p:spPr>
          <a:xfrm>
            <a:off x="803275" y="2911593"/>
            <a:ext cx="4764088" cy="32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full-color.ai" id="75" name="Google Shape;75;p60"/>
          <p:cNvPicPr preferRelativeResize="0"/>
          <p:nvPr/>
        </p:nvPicPr>
        <p:blipFill rotWithShape="1">
          <a:blip r:embed="rId2">
            <a:alphaModFix/>
          </a:blip>
          <a:srcRect b="47407" l="0" r="0" t="0"/>
          <a:stretch/>
        </p:blipFill>
        <p:spPr>
          <a:xfrm>
            <a:off x="181910" y="6113147"/>
            <a:ext cx="2120900" cy="51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: Dark Blue">
  <p:cSld name="Divider Page: Dark Blu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1"/>
          <p:cNvSpPr txBox="1"/>
          <p:nvPr>
            <p:ph idx="1" type="body"/>
          </p:nvPr>
        </p:nvSpPr>
        <p:spPr>
          <a:xfrm>
            <a:off x="573768" y="472014"/>
            <a:ext cx="6284233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61"/>
          <p:cNvSpPr txBox="1"/>
          <p:nvPr>
            <p:ph idx="2" type="body"/>
          </p:nvPr>
        </p:nvSpPr>
        <p:spPr>
          <a:xfrm>
            <a:off x="815669" y="4173155"/>
            <a:ext cx="5715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white.png" id="79" name="Google Shape;79;p61"/>
          <p:cNvPicPr preferRelativeResize="0"/>
          <p:nvPr/>
        </p:nvPicPr>
        <p:blipFill rotWithShape="1">
          <a:blip r:embed="rId2">
            <a:alphaModFix/>
          </a:blip>
          <a:srcRect b="43568" l="0" r="0" t="0"/>
          <a:stretch/>
        </p:blipFill>
        <p:spPr>
          <a:xfrm>
            <a:off x="322695" y="6192007"/>
            <a:ext cx="1882140" cy="45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large image">
  <p:cSld name="Title &amp; large imag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3"/>
          <p:cNvSpPr/>
          <p:nvPr>
            <p:ph idx="2" type="pic"/>
          </p:nvPr>
        </p:nvSpPr>
        <p:spPr>
          <a:xfrm>
            <a:off x="817787" y="1824038"/>
            <a:ext cx="7911876" cy="3677508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63"/>
          <p:cNvSpPr txBox="1"/>
          <p:nvPr>
            <p:ph idx="1" type="body"/>
          </p:nvPr>
        </p:nvSpPr>
        <p:spPr>
          <a:xfrm>
            <a:off x="812800" y="44932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full-color.ai" id="83" name="Google Shape;83;p63"/>
          <p:cNvPicPr preferRelativeResize="0"/>
          <p:nvPr/>
        </p:nvPicPr>
        <p:blipFill rotWithShape="1">
          <a:blip r:embed="rId2">
            <a:alphaModFix/>
          </a:blip>
          <a:srcRect b="47407" l="0" r="0" t="0"/>
          <a:stretch/>
        </p:blipFill>
        <p:spPr>
          <a:xfrm>
            <a:off x="181910" y="6116032"/>
            <a:ext cx="2120900" cy="51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multiple images">
  <p:cSld name="Title, bullets &amp; multiple images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4"/>
          <p:cNvSpPr/>
          <p:nvPr>
            <p:ph idx="2" type="pic"/>
          </p:nvPr>
        </p:nvSpPr>
        <p:spPr>
          <a:xfrm>
            <a:off x="828370" y="3397250"/>
            <a:ext cx="2514600" cy="2104296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64"/>
          <p:cNvSpPr/>
          <p:nvPr>
            <p:ph idx="3" type="pic"/>
          </p:nvPr>
        </p:nvSpPr>
        <p:spPr>
          <a:xfrm>
            <a:off x="3506635" y="3397250"/>
            <a:ext cx="2514600" cy="2104296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64"/>
          <p:cNvSpPr/>
          <p:nvPr>
            <p:ph idx="4" type="pic"/>
          </p:nvPr>
        </p:nvSpPr>
        <p:spPr>
          <a:xfrm>
            <a:off x="6184900" y="3397250"/>
            <a:ext cx="2514600" cy="2104296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64"/>
          <p:cNvSpPr txBox="1"/>
          <p:nvPr>
            <p:ph idx="1" type="body"/>
          </p:nvPr>
        </p:nvSpPr>
        <p:spPr>
          <a:xfrm>
            <a:off x="803274" y="1902356"/>
            <a:ext cx="6867525" cy="141022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64"/>
          <p:cNvSpPr txBox="1"/>
          <p:nvPr>
            <p:ph idx="5" type="body"/>
          </p:nvPr>
        </p:nvSpPr>
        <p:spPr>
          <a:xfrm>
            <a:off x="812800" y="44932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full-color.ai" id="90" name="Google Shape;90;p64"/>
          <p:cNvPicPr preferRelativeResize="0"/>
          <p:nvPr/>
        </p:nvPicPr>
        <p:blipFill rotWithShape="1">
          <a:blip r:embed="rId2">
            <a:alphaModFix/>
          </a:blip>
          <a:srcRect b="47407" l="0" r="0" t="0"/>
          <a:stretch/>
        </p:blipFill>
        <p:spPr>
          <a:xfrm>
            <a:off x="181910" y="6113296"/>
            <a:ext cx="2120900" cy="51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lor Palette not editable">
  <p:cSld name="Color Palette not editabl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5"/>
          <p:cNvSpPr txBox="1"/>
          <p:nvPr/>
        </p:nvSpPr>
        <p:spPr>
          <a:xfrm>
            <a:off x="815215" y="1131669"/>
            <a:ext cx="76043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Please use this page as a visual reference only for choosing colors from your custom color palette. This page is not editable.</a:t>
            </a:r>
            <a:endParaRPr b="0" i="0" sz="1400" u="none" cap="none" strike="noStrike">
              <a:solidFill>
                <a:schemeClr val="lt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93" name="Google Shape;93;p65"/>
          <p:cNvCxnSpPr/>
          <p:nvPr/>
        </p:nvCxnSpPr>
        <p:spPr>
          <a:xfrm flipH="1">
            <a:off x="656392" y="2538414"/>
            <a:ext cx="1588" cy="2357676"/>
          </a:xfrm>
          <a:prstGeom prst="straightConnector1">
            <a:avLst/>
          </a:prstGeom>
          <a:noFill/>
          <a:ln cap="flat" cmpd="sng" w="12700">
            <a:solidFill>
              <a:srgbClr val="B2B2AA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94" name="Google Shape;94;p65"/>
          <p:cNvCxnSpPr/>
          <p:nvPr/>
        </p:nvCxnSpPr>
        <p:spPr>
          <a:xfrm flipH="1">
            <a:off x="4306313" y="2537620"/>
            <a:ext cx="1588" cy="2358470"/>
          </a:xfrm>
          <a:prstGeom prst="straightConnector1">
            <a:avLst/>
          </a:prstGeom>
          <a:noFill/>
          <a:ln cap="flat" cmpd="sng" w="12700">
            <a:solidFill>
              <a:srgbClr val="B2B2A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95" name="Google Shape;95;p65"/>
          <p:cNvSpPr txBox="1"/>
          <p:nvPr/>
        </p:nvSpPr>
        <p:spPr>
          <a:xfrm>
            <a:off x="815215" y="580165"/>
            <a:ext cx="76043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Color Palette Reference Guide</a:t>
            </a:r>
            <a:endParaRPr b="0" i="0" sz="24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6" name="Google Shape;96;p65"/>
          <p:cNvSpPr/>
          <p:nvPr/>
        </p:nvSpPr>
        <p:spPr>
          <a:xfrm>
            <a:off x="8636000" y="6379701"/>
            <a:ext cx="508000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-US" sz="900" u="none" cap="none" strike="noStrike">
                <a:solidFill>
                  <a:schemeClr val="lt2"/>
                </a:solidFill>
                <a:latin typeface="Avenir"/>
                <a:ea typeface="Avenir"/>
                <a:cs typeface="Avenir"/>
                <a:sym typeface="Avenir"/>
              </a:rPr>
              <a:t>‹#›</a:t>
            </a:fld>
            <a:endParaRPr b="0" i="0" sz="900" u="none" cap="none" strike="noStrike">
              <a:solidFill>
                <a:schemeClr val="lt2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7" name="Google Shape;97;p65"/>
          <p:cNvSpPr/>
          <p:nvPr/>
        </p:nvSpPr>
        <p:spPr>
          <a:xfrm>
            <a:off x="3525520" y="6379701"/>
            <a:ext cx="4772342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rPr>
              <a:t>Color Palette Reference Guide, this page is not editable</a:t>
            </a:r>
            <a:endParaRPr b="0" i="0" sz="900" u="none" cap="none" strike="noStrike">
              <a:solidFill>
                <a:schemeClr val="accent3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8" name="Google Shape;98;p65"/>
          <p:cNvSpPr/>
          <p:nvPr/>
        </p:nvSpPr>
        <p:spPr>
          <a:xfrm>
            <a:off x="826492" y="2520944"/>
            <a:ext cx="850900" cy="825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5"/>
          <p:cNvSpPr/>
          <p:nvPr/>
        </p:nvSpPr>
        <p:spPr>
          <a:xfrm>
            <a:off x="1793438" y="2520944"/>
            <a:ext cx="850900" cy="82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5"/>
          <p:cNvSpPr/>
          <p:nvPr/>
        </p:nvSpPr>
        <p:spPr>
          <a:xfrm>
            <a:off x="4470457" y="2520944"/>
            <a:ext cx="850900" cy="825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5"/>
          <p:cNvSpPr/>
          <p:nvPr/>
        </p:nvSpPr>
        <p:spPr>
          <a:xfrm>
            <a:off x="5459787" y="2520944"/>
            <a:ext cx="850900" cy="825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5"/>
          <p:cNvSpPr/>
          <p:nvPr/>
        </p:nvSpPr>
        <p:spPr>
          <a:xfrm>
            <a:off x="6449117" y="2520944"/>
            <a:ext cx="850900" cy="825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5"/>
          <p:cNvSpPr/>
          <p:nvPr/>
        </p:nvSpPr>
        <p:spPr>
          <a:xfrm>
            <a:off x="7438447" y="2520944"/>
            <a:ext cx="850900" cy="825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5"/>
          <p:cNvSpPr txBox="1"/>
          <p:nvPr/>
        </p:nvSpPr>
        <p:spPr>
          <a:xfrm>
            <a:off x="834588" y="3422644"/>
            <a:ext cx="842804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Bright Blue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5" name="Google Shape;105;p65"/>
          <p:cNvSpPr txBox="1"/>
          <p:nvPr/>
        </p:nvSpPr>
        <p:spPr>
          <a:xfrm>
            <a:off x="1801534" y="3422644"/>
            <a:ext cx="842804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Green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65"/>
          <p:cNvSpPr txBox="1"/>
          <p:nvPr/>
        </p:nvSpPr>
        <p:spPr>
          <a:xfrm>
            <a:off x="4478553" y="3422644"/>
            <a:ext cx="842804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Lichen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7" name="Google Shape;107;p65"/>
          <p:cNvSpPr txBox="1"/>
          <p:nvPr/>
        </p:nvSpPr>
        <p:spPr>
          <a:xfrm>
            <a:off x="5459787" y="3422644"/>
            <a:ext cx="842804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Poppy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8" name="Google Shape;108;p65"/>
          <p:cNvSpPr txBox="1"/>
          <p:nvPr/>
        </p:nvSpPr>
        <p:spPr>
          <a:xfrm>
            <a:off x="6457213" y="3422644"/>
            <a:ext cx="842804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Light Grey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9" name="Google Shape;109;p65"/>
          <p:cNvSpPr txBox="1"/>
          <p:nvPr/>
        </p:nvSpPr>
        <p:spPr>
          <a:xfrm>
            <a:off x="7446543" y="3422644"/>
            <a:ext cx="842804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Dark Grey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0" name="Google Shape;110;p65"/>
          <p:cNvSpPr txBox="1"/>
          <p:nvPr/>
        </p:nvSpPr>
        <p:spPr>
          <a:xfrm>
            <a:off x="834588" y="2190744"/>
            <a:ext cx="2774746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Primary Palette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11" name="Google Shape;111;p65"/>
          <p:cNvCxnSpPr/>
          <p:nvPr/>
        </p:nvCxnSpPr>
        <p:spPr>
          <a:xfrm>
            <a:off x="834588" y="2382832"/>
            <a:ext cx="2774746" cy="3176"/>
          </a:xfrm>
          <a:prstGeom prst="straightConnector1">
            <a:avLst/>
          </a:prstGeom>
          <a:noFill/>
          <a:ln cap="flat" cmpd="sng" w="127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65"/>
          <p:cNvSpPr txBox="1"/>
          <p:nvPr/>
        </p:nvSpPr>
        <p:spPr>
          <a:xfrm>
            <a:off x="4488236" y="2190744"/>
            <a:ext cx="3801111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Secondary Palette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13" name="Google Shape;113;p65"/>
          <p:cNvCxnSpPr/>
          <p:nvPr/>
        </p:nvCxnSpPr>
        <p:spPr>
          <a:xfrm flipH="1">
            <a:off x="656392" y="2386008"/>
            <a:ext cx="1588" cy="2357676"/>
          </a:xfrm>
          <a:prstGeom prst="straightConnector1">
            <a:avLst/>
          </a:prstGeom>
          <a:noFill/>
          <a:ln cap="flat" cmpd="sng" w="12700">
            <a:solidFill>
              <a:srgbClr val="B2B2A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14" name="Google Shape;114;p65"/>
          <p:cNvSpPr txBox="1"/>
          <p:nvPr/>
        </p:nvSpPr>
        <p:spPr>
          <a:xfrm>
            <a:off x="824825" y="4058437"/>
            <a:ext cx="2543459" cy="6852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Bright Blue, Green, and Dark Blue are </a:t>
            </a:r>
            <a:b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the primary colors and take priority </a:t>
            </a:r>
            <a:b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over the secondary palette.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15" name="Google Shape;115;p65"/>
          <p:cNvCxnSpPr/>
          <p:nvPr/>
        </p:nvCxnSpPr>
        <p:spPr>
          <a:xfrm flipH="1">
            <a:off x="4306313" y="2385214"/>
            <a:ext cx="1588" cy="2358470"/>
          </a:xfrm>
          <a:prstGeom prst="straightConnector1">
            <a:avLst/>
          </a:prstGeom>
          <a:noFill/>
          <a:ln cap="flat" cmpd="sng" w="12700">
            <a:solidFill>
              <a:srgbClr val="B2B2AA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16" name="Google Shape;116;p65"/>
          <p:cNvSpPr txBox="1"/>
          <p:nvPr/>
        </p:nvSpPr>
        <p:spPr>
          <a:xfrm>
            <a:off x="4456091" y="4058437"/>
            <a:ext cx="1993026" cy="12292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Lichen, Poppy, Light Grey, and Dark Grey are used minimally and when you need more colors than the Blues and Green.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117" name="Google Shape;117;p65"/>
          <p:cNvCxnSpPr/>
          <p:nvPr/>
        </p:nvCxnSpPr>
        <p:spPr>
          <a:xfrm>
            <a:off x="4488237" y="2382832"/>
            <a:ext cx="3801110" cy="0"/>
          </a:xfrm>
          <a:prstGeom prst="straightConnector1">
            <a:avLst/>
          </a:prstGeom>
          <a:noFill/>
          <a:ln cap="flat" cmpd="sng" w="127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" name="Google Shape;118;p65"/>
          <p:cNvSpPr/>
          <p:nvPr/>
        </p:nvSpPr>
        <p:spPr>
          <a:xfrm>
            <a:off x="2758434" y="2520944"/>
            <a:ext cx="850900" cy="82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65"/>
          <p:cNvSpPr txBox="1"/>
          <p:nvPr/>
        </p:nvSpPr>
        <p:spPr>
          <a:xfrm>
            <a:off x="2766530" y="3422644"/>
            <a:ext cx="842804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venir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Dark Blue</a:t>
            </a:r>
            <a:endParaRPr b="0" i="0" sz="1000" u="none" cap="none" strike="noStrik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descr="logo_brand_line_full-color.ai" id="120" name="Google Shape;120;p65"/>
          <p:cNvPicPr preferRelativeResize="0"/>
          <p:nvPr/>
        </p:nvPicPr>
        <p:blipFill rotWithShape="1">
          <a:blip r:embed="rId2">
            <a:alphaModFix/>
          </a:blip>
          <a:srcRect b="47407" l="0" r="0" t="0"/>
          <a:stretch/>
        </p:blipFill>
        <p:spPr>
          <a:xfrm>
            <a:off x="181910" y="6107481"/>
            <a:ext cx="2120900" cy="51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head, large image">
  <p:cSld name="Title, subhead, large image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7"/>
          <p:cNvSpPr/>
          <p:nvPr>
            <p:ph idx="2" type="pic"/>
          </p:nvPr>
        </p:nvSpPr>
        <p:spPr>
          <a:xfrm>
            <a:off x="813329" y="2301876"/>
            <a:ext cx="7916334" cy="319967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67"/>
          <p:cNvSpPr txBox="1"/>
          <p:nvPr>
            <p:ph idx="1" type="body"/>
          </p:nvPr>
        </p:nvSpPr>
        <p:spPr>
          <a:xfrm>
            <a:off x="812800" y="44932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67"/>
          <p:cNvSpPr txBox="1"/>
          <p:nvPr>
            <p:ph idx="3" type="body"/>
          </p:nvPr>
        </p:nvSpPr>
        <p:spPr>
          <a:xfrm>
            <a:off x="813329" y="1819882"/>
            <a:ext cx="7916334" cy="3667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full-color.ai" id="125" name="Google Shape;125;p67"/>
          <p:cNvPicPr preferRelativeResize="0"/>
          <p:nvPr/>
        </p:nvPicPr>
        <p:blipFill rotWithShape="1">
          <a:blip r:embed="rId2">
            <a:alphaModFix/>
          </a:blip>
          <a:srcRect b="47407" l="0" r="0" t="0"/>
          <a:stretch/>
        </p:blipFill>
        <p:spPr>
          <a:xfrm>
            <a:off x="181910" y="6107481"/>
            <a:ext cx="2120900" cy="51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Quote Slide - Bright Blue" showMasterSp="0" type="title">
  <p:cSld name="TITLE">
    <p:bg>
      <p:bgPr>
        <a:solidFill>
          <a:schemeClr val="accent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7c8f75acbc_0_213"/>
          <p:cNvSpPr txBox="1"/>
          <p:nvPr>
            <p:ph type="ctrTitle"/>
          </p:nvPr>
        </p:nvSpPr>
        <p:spPr>
          <a:xfrm>
            <a:off x="1250576" y="668994"/>
            <a:ext cx="7607700" cy="3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ibre Franklin"/>
              <a:buChar char="●"/>
              <a:defRPr b="0" i="0" sz="30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g27c8f75acbc_0_213"/>
          <p:cNvSpPr txBox="1"/>
          <p:nvPr>
            <p:ph idx="1" type="subTitle"/>
          </p:nvPr>
        </p:nvSpPr>
        <p:spPr>
          <a:xfrm>
            <a:off x="1250575" y="4195482"/>
            <a:ext cx="76077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g27c8f75acbc_0_213"/>
          <p:cNvSpPr txBox="1"/>
          <p:nvPr>
            <p:ph idx="10" type="dt"/>
          </p:nvPr>
        </p:nvSpPr>
        <p:spPr>
          <a:xfrm>
            <a:off x="1866069" y="6389481"/>
            <a:ext cx="81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BBD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g27c8f75acbc_0_213"/>
          <p:cNvSpPr txBox="1"/>
          <p:nvPr>
            <p:ph idx="11" type="ftr"/>
          </p:nvPr>
        </p:nvSpPr>
        <p:spPr>
          <a:xfrm>
            <a:off x="3028950" y="6382856"/>
            <a:ext cx="30861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BBD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g27c8f75acbc_0_213"/>
          <p:cNvSpPr txBox="1"/>
          <p:nvPr>
            <p:ph idx="12" type="sldNum"/>
          </p:nvPr>
        </p:nvSpPr>
        <p:spPr>
          <a:xfrm>
            <a:off x="8510381" y="6343100"/>
            <a:ext cx="342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BBDFF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g27c8f75acbc_0_2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506" y="5939687"/>
            <a:ext cx="1834117" cy="68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2"/>
          <p:cNvSpPr txBox="1"/>
          <p:nvPr>
            <p:ph idx="1" type="body"/>
          </p:nvPr>
        </p:nvSpPr>
        <p:spPr>
          <a:xfrm>
            <a:off x="813329" y="1911045"/>
            <a:ext cx="7916334" cy="37616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62"/>
          <p:cNvSpPr txBox="1"/>
          <p:nvPr>
            <p:ph idx="2" type="body"/>
          </p:nvPr>
        </p:nvSpPr>
        <p:spPr>
          <a:xfrm>
            <a:off x="812800" y="44932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full-color.ai" id="25" name="Google Shape;25;p62"/>
          <p:cNvPicPr preferRelativeResize="0"/>
          <p:nvPr/>
        </p:nvPicPr>
        <p:blipFill rotWithShape="1">
          <a:blip r:embed="rId2">
            <a:alphaModFix/>
          </a:blip>
          <a:srcRect b="47407" l="0" r="0" t="0"/>
          <a:stretch/>
        </p:blipFill>
        <p:spPr>
          <a:xfrm>
            <a:off x="181910" y="6107481"/>
            <a:ext cx="2120900" cy="51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Background - Full Bleed Photo">
  <p:cSld name="Title Slide - Background - Full Bleed Photo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7c8f75acbc_0_220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8" name="Google Shape;28;g27c8f75acbc_0_220"/>
          <p:cNvSpPr txBox="1"/>
          <p:nvPr>
            <p:ph type="ctrTitle"/>
          </p:nvPr>
        </p:nvSpPr>
        <p:spPr>
          <a:xfrm>
            <a:off x="628650" y="914400"/>
            <a:ext cx="8229600" cy="1409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Libre Franklin Medium"/>
              <a:buChar char="●"/>
              <a:defRPr b="0" i="0" sz="4500" u="none" cap="none" strike="noStrik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lnSpc>
                <a:spcPct val="100000"/>
              </a:lnSpc>
              <a:spcBef>
                <a:spcPts val="9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g27c8f75acbc_0_220"/>
          <p:cNvSpPr txBox="1"/>
          <p:nvPr>
            <p:ph idx="1" type="subTitle"/>
          </p:nvPr>
        </p:nvSpPr>
        <p:spPr>
          <a:xfrm>
            <a:off x="628650" y="2624159"/>
            <a:ext cx="82296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b="0" i="0" sz="2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g27c8f75acbc_0_220"/>
          <p:cNvSpPr txBox="1"/>
          <p:nvPr>
            <p:ph idx="10" type="dt"/>
          </p:nvPr>
        </p:nvSpPr>
        <p:spPr>
          <a:xfrm>
            <a:off x="1866069" y="6389481"/>
            <a:ext cx="81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g27c8f75acbc_0_220"/>
          <p:cNvSpPr txBox="1"/>
          <p:nvPr>
            <p:ph idx="11" type="ftr"/>
          </p:nvPr>
        </p:nvSpPr>
        <p:spPr>
          <a:xfrm>
            <a:off x="3028950" y="6382856"/>
            <a:ext cx="30861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g27c8f75acbc_0_220"/>
          <p:cNvSpPr txBox="1"/>
          <p:nvPr>
            <p:ph idx="12" type="sldNum"/>
          </p:nvPr>
        </p:nvSpPr>
        <p:spPr>
          <a:xfrm>
            <a:off x="8510381" y="6343100"/>
            <a:ext cx="342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g27c8f75acbc_0_220"/>
          <p:cNvSpPr txBox="1"/>
          <p:nvPr>
            <p:ph idx="3" type="body"/>
          </p:nvPr>
        </p:nvSpPr>
        <p:spPr>
          <a:xfrm>
            <a:off x="6520722" y="5645636"/>
            <a:ext cx="23376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1" sz="8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column">
  <p:cSld name="2-colum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_brand_line_full-color.ai" id="35" name="Google Shape;35;p55"/>
          <p:cNvPicPr preferRelativeResize="0"/>
          <p:nvPr/>
        </p:nvPicPr>
        <p:blipFill rotWithShape="1">
          <a:blip r:embed="rId2">
            <a:alphaModFix/>
          </a:blip>
          <a:srcRect b="47407" l="0" r="0" t="0"/>
          <a:stretch/>
        </p:blipFill>
        <p:spPr>
          <a:xfrm>
            <a:off x="181910" y="6107630"/>
            <a:ext cx="2120900" cy="51774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5"/>
          <p:cNvSpPr txBox="1"/>
          <p:nvPr>
            <p:ph idx="1" type="body"/>
          </p:nvPr>
        </p:nvSpPr>
        <p:spPr>
          <a:xfrm>
            <a:off x="812800" y="1901825"/>
            <a:ext cx="7916863" cy="3749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55"/>
          <p:cNvSpPr txBox="1"/>
          <p:nvPr>
            <p:ph idx="2" type="body"/>
          </p:nvPr>
        </p:nvSpPr>
        <p:spPr>
          <a:xfrm>
            <a:off x="812800" y="44932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der Page: Green">
  <p:cSld name="1_Divider Page: Gree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6"/>
          <p:cNvSpPr txBox="1"/>
          <p:nvPr>
            <p:ph idx="1" type="body"/>
          </p:nvPr>
        </p:nvSpPr>
        <p:spPr>
          <a:xfrm>
            <a:off x="812800" y="44932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66"/>
          <p:cNvSpPr txBox="1"/>
          <p:nvPr>
            <p:ph idx="2" type="body"/>
          </p:nvPr>
        </p:nvSpPr>
        <p:spPr>
          <a:xfrm>
            <a:off x="802746" y="1818166"/>
            <a:ext cx="7916334" cy="338560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2900" lvl="1" marL="9144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2900" lvl="2" marL="13716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228600" lvl="4" marL="2286000" marR="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accent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white.png" id="41" name="Google Shape;41;p66"/>
          <p:cNvPicPr preferRelativeResize="0"/>
          <p:nvPr/>
        </p:nvPicPr>
        <p:blipFill rotWithShape="1">
          <a:blip r:embed="rId2">
            <a:alphaModFix/>
          </a:blip>
          <a:srcRect b="43568" l="0" r="0" t="0"/>
          <a:stretch/>
        </p:blipFill>
        <p:spPr>
          <a:xfrm>
            <a:off x="322695" y="6090407"/>
            <a:ext cx="1882140" cy="457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brand_line_full-color.ai" id="42" name="Google Shape;42;p66"/>
          <p:cNvPicPr preferRelativeResize="0"/>
          <p:nvPr/>
        </p:nvPicPr>
        <p:blipFill rotWithShape="1">
          <a:blip r:embed="rId3">
            <a:alphaModFix/>
          </a:blip>
          <a:srcRect b="47407" l="0" r="0" t="0"/>
          <a:stretch/>
        </p:blipFill>
        <p:spPr>
          <a:xfrm>
            <a:off x="181910" y="6113147"/>
            <a:ext cx="2120900" cy="517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3 Section Headers">
  <p:cSld name="Headline, 3 Section Headers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7c8f75acbc_0_443"/>
          <p:cNvSpPr txBox="1"/>
          <p:nvPr>
            <p:ph type="title"/>
          </p:nvPr>
        </p:nvSpPr>
        <p:spPr>
          <a:xfrm>
            <a:off x="628650" y="520447"/>
            <a:ext cx="8229600" cy="6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g27c8f75acbc_0_443"/>
          <p:cNvSpPr txBox="1"/>
          <p:nvPr>
            <p:ph idx="10" type="dt"/>
          </p:nvPr>
        </p:nvSpPr>
        <p:spPr>
          <a:xfrm>
            <a:off x="1866069" y="6389481"/>
            <a:ext cx="812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g27c8f75acbc_0_443"/>
          <p:cNvSpPr txBox="1"/>
          <p:nvPr>
            <p:ph idx="11" type="ftr"/>
          </p:nvPr>
        </p:nvSpPr>
        <p:spPr>
          <a:xfrm>
            <a:off x="3028950" y="6382856"/>
            <a:ext cx="30861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g27c8f75acbc_0_443"/>
          <p:cNvSpPr txBox="1"/>
          <p:nvPr>
            <p:ph idx="12" type="sldNum"/>
          </p:nvPr>
        </p:nvSpPr>
        <p:spPr>
          <a:xfrm>
            <a:off x="8510381" y="6343100"/>
            <a:ext cx="342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g27c8f75acbc_0_443"/>
          <p:cNvSpPr txBox="1"/>
          <p:nvPr>
            <p:ph idx="1" type="body"/>
          </p:nvPr>
        </p:nvSpPr>
        <p:spPr>
          <a:xfrm>
            <a:off x="628650" y="2495947"/>
            <a:ext cx="2400300" cy="27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3655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g27c8f75acbc_0_443"/>
          <p:cNvSpPr txBox="1"/>
          <p:nvPr>
            <p:ph idx="2" type="body"/>
          </p:nvPr>
        </p:nvSpPr>
        <p:spPr>
          <a:xfrm>
            <a:off x="3371850" y="2487431"/>
            <a:ext cx="2400300" cy="27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3655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g27c8f75acbc_0_443"/>
          <p:cNvSpPr txBox="1"/>
          <p:nvPr>
            <p:ph idx="3" type="body"/>
          </p:nvPr>
        </p:nvSpPr>
        <p:spPr>
          <a:xfrm>
            <a:off x="6115050" y="2487140"/>
            <a:ext cx="2400300" cy="29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accen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-33655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: Green">
  <p:cSld name="Divider Page: Gree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56"/>
          <p:cNvSpPr txBox="1"/>
          <p:nvPr>
            <p:ph idx="1" type="body"/>
          </p:nvPr>
        </p:nvSpPr>
        <p:spPr>
          <a:xfrm>
            <a:off x="815669" y="4173155"/>
            <a:ext cx="5715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56"/>
          <p:cNvSpPr txBox="1"/>
          <p:nvPr>
            <p:ph idx="2" type="body"/>
          </p:nvPr>
        </p:nvSpPr>
        <p:spPr>
          <a:xfrm>
            <a:off x="573768" y="472014"/>
            <a:ext cx="6284233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white.png" id="55" name="Google Shape;55;p56"/>
          <p:cNvPicPr preferRelativeResize="0"/>
          <p:nvPr/>
        </p:nvPicPr>
        <p:blipFill rotWithShape="1">
          <a:blip r:embed="rId2">
            <a:alphaModFix/>
          </a:blip>
          <a:srcRect b="43568" l="0" r="0" t="0"/>
          <a:stretch/>
        </p:blipFill>
        <p:spPr>
          <a:xfrm>
            <a:off x="322695" y="6191813"/>
            <a:ext cx="1882140" cy="457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#1 Multiple Images">
  <p:cSld name="Cover #1 Multiple Image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7"/>
          <p:cNvSpPr txBox="1"/>
          <p:nvPr>
            <p:ph idx="1" type="body"/>
          </p:nvPr>
        </p:nvSpPr>
        <p:spPr>
          <a:xfrm>
            <a:off x="815668" y="355600"/>
            <a:ext cx="7765623" cy="20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57"/>
          <p:cNvSpPr txBox="1"/>
          <p:nvPr>
            <p:ph idx="2" type="body"/>
          </p:nvPr>
        </p:nvSpPr>
        <p:spPr>
          <a:xfrm>
            <a:off x="815669" y="2660845"/>
            <a:ext cx="68580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_brand_line_full-color.ai" id="59" name="Google Shape;59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1910" y="5759232"/>
            <a:ext cx="2120900" cy="98446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57"/>
          <p:cNvSpPr/>
          <p:nvPr>
            <p:ph idx="3" type="pic"/>
          </p:nvPr>
        </p:nvSpPr>
        <p:spPr>
          <a:xfrm>
            <a:off x="828370" y="3397250"/>
            <a:ext cx="2514600" cy="2104296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57"/>
          <p:cNvSpPr/>
          <p:nvPr>
            <p:ph idx="4" type="pic"/>
          </p:nvPr>
        </p:nvSpPr>
        <p:spPr>
          <a:xfrm>
            <a:off x="3506635" y="3397250"/>
            <a:ext cx="2514600" cy="2104296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57"/>
          <p:cNvSpPr/>
          <p:nvPr>
            <p:ph idx="5" type="pic"/>
          </p:nvPr>
        </p:nvSpPr>
        <p:spPr>
          <a:xfrm>
            <a:off x="6184900" y="3397250"/>
            <a:ext cx="2514600" cy="210429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56.jpg"/><Relationship Id="rId5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36.png"/><Relationship Id="rId6" Type="http://schemas.openxmlformats.org/officeDocument/2006/relationships/image" Target="../media/image17.png"/><Relationship Id="rId7" Type="http://schemas.openxmlformats.org/officeDocument/2006/relationships/image" Target="../media/image27.png"/><Relationship Id="rId8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jpg"/><Relationship Id="rId4" Type="http://schemas.openxmlformats.org/officeDocument/2006/relationships/image" Target="../media/image41.png"/><Relationship Id="rId5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Relationship Id="rId4" Type="http://schemas.openxmlformats.org/officeDocument/2006/relationships/image" Target="../media/image4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jpg"/><Relationship Id="rId4" Type="http://schemas.openxmlformats.org/officeDocument/2006/relationships/image" Target="../media/image4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png"/><Relationship Id="rId4" Type="http://schemas.openxmlformats.org/officeDocument/2006/relationships/image" Target="../media/image3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5" Type="http://schemas.openxmlformats.org/officeDocument/2006/relationships/image" Target="../media/image53.jpg"/><Relationship Id="rId6" Type="http://schemas.openxmlformats.org/officeDocument/2006/relationships/image" Target="../media/image4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jpg"/><Relationship Id="rId4" Type="http://schemas.openxmlformats.org/officeDocument/2006/relationships/image" Target="../media/image54.jpg"/><Relationship Id="rId5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jpg"/><Relationship Id="rId4" Type="http://schemas.openxmlformats.org/officeDocument/2006/relationships/image" Target="../media/image6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9.jp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825" y="0"/>
            <a:ext cx="9289075" cy="696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"/>
          <p:cNvSpPr/>
          <p:nvPr/>
        </p:nvSpPr>
        <p:spPr>
          <a:xfrm>
            <a:off x="627650" y="4663475"/>
            <a:ext cx="8277300" cy="1110000"/>
          </a:xfrm>
          <a:prstGeom prst="roundRect">
            <a:avLst>
              <a:gd fmla="val 16667" name="adj"/>
            </a:avLst>
          </a:prstGeom>
          <a:solidFill>
            <a:srgbClr val="2988FE">
              <a:alpha val="4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"/>
          <p:cNvSpPr txBox="1"/>
          <p:nvPr>
            <p:ph idx="2" type="body"/>
          </p:nvPr>
        </p:nvSpPr>
        <p:spPr>
          <a:xfrm>
            <a:off x="196763" y="102625"/>
            <a:ext cx="8793900" cy="14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4800">
                <a:solidFill>
                  <a:srgbClr val="FFFFFF"/>
                </a:solidFill>
              </a:rPr>
              <a:t>Communities Restoring </a:t>
            </a:r>
            <a:endParaRPr sz="4800">
              <a:solidFill>
                <a:srgbClr val="FFFFFF"/>
              </a:solidFill>
            </a:endParaRPr>
          </a:p>
          <a:p>
            <a:pPr indent="-228600" lvl="0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4800">
                <a:solidFill>
                  <a:srgbClr val="FFFFFF"/>
                </a:solidFill>
              </a:rPr>
              <a:t>the Wetland Edge</a:t>
            </a:r>
            <a:endParaRPr b="0" i="0" sz="4800" cap="none" strike="noStrik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3" name="Google Shape;133;p1"/>
          <p:cNvSpPr txBox="1"/>
          <p:nvPr>
            <p:ph idx="1" type="body"/>
          </p:nvPr>
        </p:nvSpPr>
        <p:spPr>
          <a:xfrm>
            <a:off x="768050" y="4544700"/>
            <a:ext cx="6346200" cy="12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en-US" sz="2200"/>
              <a:t>Julian Wood and Josh Nuzzo</a:t>
            </a:r>
            <a:endParaRPr b="1" sz="1800"/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b="1" lang="en-US" sz="1600"/>
              <a:t>Presentation to the Wetland Migration Workshop - Sept 18-19, 2023</a:t>
            </a:r>
            <a:endParaRPr b="1" sz="1600"/>
          </a:p>
        </p:txBody>
      </p:sp>
      <p:pic>
        <p:nvPicPr>
          <p:cNvPr id="134" name="Google Shape;13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8426" y="6013634"/>
            <a:ext cx="2382250" cy="8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"/>
          <p:cNvSpPr txBox="1"/>
          <p:nvPr>
            <p:ph idx="1" type="body"/>
          </p:nvPr>
        </p:nvSpPr>
        <p:spPr>
          <a:xfrm>
            <a:off x="815669" y="4173155"/>
            <a:ext cx="5715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9"/>
          <p:cNvSpPr txBox="1"/>
          <p:nvPr>
            <p:ph idx="2" type="body"/>
          </p:nvPr>
        </p:nvSpPr>
        <p:spPr>
          <a:xfrm>
            <a:off x="573768" y="472014"/>
            <a:ext cx="62841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17" name="Google Shape;2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7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946980"/>
            <a:ext cx="3212544" cy="180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0396" y="4946980"/>
            <a:ext cx="3212544" cy="18085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4" name="Google Shape;224;p45"/>
          <p:cNvGraphicFramePr/>
          <p:nvPr/>
        </p:nvGraphicFramePr>
        <p:xfrm>
          <a:off x="397438" y="72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{76079919-C57E-4FB7-945D-BC00E519694B}</a:tableStyleId>
              </a:tblPr>
              <a:tblGrid>
                <a:gridCol w="1349475"/>
                <a:gridCol w="583325"/>
                <a:gridCol w="583325"/>
                <a:gridCol w="583325"/>
                <a:gridCol w="583325"/>
                <a:gridCol w="583325"/>
                <a:gridCol w="583325"/>
                <a:gridCol w="583325"/>
                <a:gridCol w="583325"/>
                <a:gridCol w="583325"/>
                <a:gridCol w="583325"/>
                <a:gridCol w="583325"/>
                <a:gridCol w="583325"/>
              </a:tblGrid>
              <a:tr h="292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Protocol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Jan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Feb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April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June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July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Aug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Sept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Nov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</a:t>
                      </a:r>
                      <a:endParaRPr sz="17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70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Winter</a:t>
                      </a: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Vegetation</a:t>
                      </a: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Marsh Bird Surveys</a:t>
                      </a:r>
                      <a:endParaRPr b="1" sz="12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Tzone Bird Survey</a:t>
                      </a:r>
                      <a:endParaRPr b="1" sz="14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Spring Vegetation</a:t>
                      </a:r>
                      <a:r>
                        <a:rPr lang="en-US" sz="1200" u="none" cap="none" strike="noStrik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2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25" name="Google Shape;22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55775" y="4946975"/>
            <a:ext cx="2411394" cy="18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5"/>
          <p:cNvSpPr txBox="1"/>
          <p:nvPr>
            <p:ph idx="2" type="body"/>
          </p:nvPr>
        </p:nvSpPr>
        <p:spPr>
          <a:xfrm>
            <a:off x="181650" y="146450"/>
            <a:ext cx="87807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/>
              <a:t>Seasonal Field Data Collection</a:t>
            </a:r>
            <a:endParaRPr sz="2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3a49f8bd1_0_27"/>
          <p:cNvSpPr txBox="1"/>
          <p:nvPr/>
        </p:nvSpPr>
        <p:spPr>
          <a:xfrm>
            <a:off x="2046875" y="6244675"/>
            <a:ext cx="16764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.org/tbirds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243a49f8bd1_0_27"/>
          <p:cNvSpPr txBox="1"/>
          <p:nvPr>
            <p:ph idx="2" type="body"/>
          </p:nvPr>
        </p:nvSpPr>
        <p:spPr>
          <a:xfrm>
            <a:off x="517350" y="119591"/>
            <a:ext cx="62841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Tzone bird area search surveys</a:t>
            </a:r>
            <a:endParaRPr/>
          </a:p>
        </p:txBody>
      </p:sp>
      <p:sp>
        <p:nvSpPr>
          <p:cNvPr id="234" name="Google Shape;234;g243a49f8bd1_0_27"/>
          <p:cNvSpPr txBox="1"/>
          <p:nvPr>
            <p:ph idx="1" type="body"/>
          </p:nvPr>
        </p:nvSpPr>
        <p:spPr>
          <a:xfrm>
            <a:off x="517350" y="762000"/>
            <a:ext cx="8109300" cy="4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20 minute walking survey 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Number of individuals by species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Breeding observations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Predators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35" name="Google Shape;235;g243a49f8bd1_0_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9450" y="3162550"/>
            <a:ext cx="5544550" cy="3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43a49f8bd1_0_34"/>
          <p:cNvSpPr txBox="1"/>
          <p:nvPr>
            <p:ph idx="2" type="body"/>
          </p:nvPr>
        </p:nvSpPr>
        <p:spPr>
          <a:xfrm>
            <a:off x="517350" y="119591"/>
            <a:ext cx="62841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Spring vegetation surveys</a:t>
            </a:r>
            <a:endParaRPr/>
          </a:p>
        </p:txBody>
      </p:sp>
      <p:sp>
        <p:nvSpPr>
          <p:cNvPr id="242" name="Google Shape;242;g243a49f8bd1_0_34"/>
          <p:cNvSpPr txBox="1"/>
          <p:nvPr>
            <p:ph idx="1" type="body"/>
          </p:nvPr>
        </p:nvSpPr>
        <p:spPr>
          <a:xfrm>
            <a:off x="517350" y="1219200"/>
            <a:ext cx="8109300" cy="4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Photo points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Percent cover (veg, bare, wrack, other)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Percent cover of dense veg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width and slope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Percent cover by species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Plant height</a:t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43" name="Google Shape;243;g243a49f8bd1_0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9700" y="2892250"/>
            <a:ext cx="2974303" cy="396575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243a49f8bd1_0_34"/>
          <p:cNvSpPr txBox="1"/>
          <p:nvPr/>
        </p:nvSpPr>
        <p:spPr>
          <a:xfrm>
            <a:off x="2046875" y="6244675"/>
            <a:ext cx="16764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.org/tbirds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 txBox="1"/>
          <p:nvPr>
            <p:ph idx="2" type="body"/>
          </p:nvPr>
        </p:nvSpPr>
        <p:spPr>
          <a:xfrm>
            <a:off x="535250" y="167075"/>
            <a:ext cx="83277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chemeClr val="lt1"/>
                </a:solidFill>
              </a:rPr>
              <a:t>Common Tzone Bird Species</a:t>
            </a:r>
            <a:endParaRPr/>
          </a:p>
        </p:txBody>
      </p:sp>
      <p:grpSp>
        <p:nvGrpSpPr>
          <p:cNvPr id="251" name="Google Shape;251;p12"/>
          <p:cNvGrpSpPr/>
          <p:nvPr/>
        </p:nvGrpSpPr>
        <p:grpSpPr>
          <a:xfrm>
            <a:off x="587275" y="1064500"/>
            <a:ext cx="8032903" cy="4901376"/>
            <a:chOff x="587275" y="1064500"/>
            <a:chExt cx="8032903" cy="4901376"/>
          </a:xfrm>
        </p:grpSpPr>
        <p:pic>
          <p:nvPicPr>
            <p:cNvPr id="252" name="Google Shape;252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87300" y="1064500"/>
              <a:ext cx="1671449" cy="20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479650" y="1064501"/>
              <a:ext cx="2783016" cy="20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87292" y="3443043"/>
              <a:ext cx="1824875" cy="2522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2735900" y="3443050"/>
              <a:ext cx="2140276" cy="252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1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83575" y="1064500"/>
              <a:ext cx="3136603" cy="2087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199900" y="3443051"/>
              <a:ext cx="3363788" cy="2522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12"/>
            <p:cNvSpPr txBox="1"/>
            <p:nvPr/>
          </p:nvSpPr>
          <p:spPr>
            <a:xfrm>
              <a:off x="587275" y="2572225"/>
              <a:ext cx="1591800" cy="27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Red-winged Blackbird</a:t>
              </a:r>
              <a:endParaRPr b="1" i="0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2"/>
            <p:cNvSpPr txBox="1"/>
            <p:nvPr/>
          </p:nvSpPr>
          <p:spPr>
            <a:xfrm>
              <a:off x="2479650" y="2800825"/>
              <a:ext cx="1671600" cy="27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House Finch</a:t>
              </a:r>
              <a:endParaRPr b="1" i="0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2"/>
            <p:cNvSpPr txBox="1"/>
            <p:nvPr/>
          </p:nvSpPr>
          <p:spPr>
            <a:xfrm>
              <a:off x="6948575" y="2800825"/>
              <a:ext cx="1671600" cy="27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Lesser Goldfinch</a:t>
              </a:r>
              <a:endParaRPr b="1" i="0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2"/>
            <p:cNvSpPr txBox="1"/>
            <p:nvPr/>
          </p:nvSpPr>
          <p:spPr>
            <a:xfrm>
              <a:off x="587275" y="5386275"/>
              <a:ext cx="1824900" cy="27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Western Meadowlark</a:t>
              </a:r>
              <a:endParaRPr b="1" i="0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2"/>
            <p:cNvSpPr txBox="1"/>
            <p:nvPr/>
          </p:nvSpPr>
          <p:spPr>
            <a:xfrm>
              <a:off x="2735900" y="5386275"/>
              <a:ext cx="1671600" cy="27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Anna’s Hummingbird</a:t>
              </a:r>
              <a:endParaRPr b="1" i="0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2"/>
            <p:cNvSpPr txBox="1"/>
            <p:nvPr/>
          </p:nvSpPr>
          <p:spPr>
            <a:xfrm>
              <a:off x="5199900" y="5614875"/>
              <a:ext cx="1671600" cy="27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5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Savannah Sparrow</a:t>
              </a:r>
              <a:endParaRPr b="1" i="0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833675"/>
            <a:ext cx="3392225" cy="25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3"/>
          <p:cNvSpPr txBox="1"/>
          <p:nvPr>
            <p:ph idx="2" type="body"/>
          </p:nvPr>
        </p:nvSpPr>
        <p:spPr>
          <a:xfrm>
            <a:off x="535250" y="167075"/>
            <a:ext cx="83277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>
                <a:solidFill>
                  <a:schemeClr val="lt1"/>
                </a:solidFill>
              </a:rPr>
              <a:t>Common Marsh Bird Species in Tzone</a:t>
            </a:r>
            <a:endParaRPr/>
          </a:p>
        </p:txBody>
      </p:sp>
      <p:sp>
        <p:nvSpPr>
          <p:cNvPr id="271" name="Google Shape;271;p13"/>
          <p:cNvSpPr txBox="1"/>
          <p:nvPr/>
        </p:nvSpPr>
        <p:spPr>
          <a:xfrm>
            <a:off x="228600" y="3059350"/>
            <a:ext cx="28512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Tidal Marsh Song Sparrow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2900" y="833675"/>
            <a:ext cx="3628834" cy="25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3"/>
          <p:cNvSpPr txBox="1"/>
          <p:nvPr/>
        </p:nvSpPr>
        <p:spPr>
          <a:xfrm>
            <a:off x="4032900" y="3059350"/>
            <a:ext cx="35022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Saltmarsh Common Yellowthroat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8600" y="3574875"/>
            <a:ext cx="3392225" cy="226259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3"/>
          <p:cNvSpPr txBox="1"/>
          <p:nvPr/>
        </p:nvSpPr>
        <p:spPr>
          <a:xfrm>
            <a:off x="228600" y="5352375"/>
            <a:ext cx="28512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Marsh Wren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/>
          <p:cNvSpPr txBox="1"/>
          <p:nvPr>
            <p:ph idx="2" type="body"/>
          </p:nvPr>
        </p:nvSpPr>
        <p:spPr>
          <a:xfrm>
            <a:off x="286950" y="0"/>
            <a:ext cx="8570100" cy="12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/>
              <a:t>Tzone Birds Like Dense Veg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2400"/>
              <a:t>(Megan Elrod, Nadav Nur, Annie Schmidt)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</p:txBody>
      </p:sp>
      <p:pic>
        <p:nvPicPr>
          <p:cNvPr id="282" name="Google Shape;28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363" y="1345018"/>
            <a:ext cx="6468675" cy="430960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6"/>
          <p:cNvSpPr txBox="1"/>
          <p:nvPr/>
        </p:nvSpPr>
        <p:spPr>
          <a:xfrm rot="-5400000">
            <a:off x="-1681050" y="3320125"/>
            <a:ext cx="4295400" cy="35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individuals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6"/>
          <p:cNvSpPr txBox="1"/>
          <p:nvPr/>
        </p:nvSpPr>
        <p:spPr>
          <a:xfrm>
            <a:off x="286950" y="5458475"/>
            <a:ext cx="6547200" cy="35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Percent Dense Veg Over 30 cm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0250" y="4237650"/>
            <a:ext cx="2081576" cy="15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0250" y="1373600"/>
            <a:ext cx="2081574" cy="259943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6"/>
          <p:cNvSpPr txBox="1"/>
          <p:nvPr/>
        </p:nvSpPr>
        <p:spPr>
          <a:xfrm>
            <a:off x="6994825" y="3157550"/>
            <a:ext cx="19503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Red-winged Blackbird</a:t>
            </a:r>
            <a:endParaRPr b="0" i="0" sz="1200" u="none" cap="none" strike="noStrik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8" name="Google Shape;288;p16"/>
          <p:cNvSpPr txBox="1"/>
          <p:nvPr/>
        </p:nvSpPr>
        <p:spPr>
          <a:xfrm>
            <a:off x="2046875" y="6244675"/>
            <a:ext cx="16764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.org/tbirds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"/>
          <p:cNvSpPr txBox="1"/>
          <p:nvPr>
            <p:ph idx="2" type="body"/>
          </p:nvPr>
        </p:nvSpPr>
        <p:spPr>
          <a:xfrm>
            <a:off x="302401" y="81500"/>
            <a:ext cx="5612700" cy="9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/>
              <a:t>Tidal Marsh Song Sparrows: 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/>
              <a:t>Respond to Dense Vegetation in Tzone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</p:txBody>
      </p:sp>
      <p:sp>
        <p:nvSpPr>
          <p:cNvPr id="295" name="Google Shape;295;p21"/>
          <p:cNvSpPr txBox="1"/>
          <p:nvPr>
            <p:ph idx="1" type="body"/>
          </p:nvPr>
        </p:nvSpPr>
        <p:spPr>
          <a:xfrm>
            <a:off x="815675" y="1461300"/>
            <a:ext cx="57150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</p:txBody>
      </p:sp>
      <p:grpSp>
        <p:nvGrpSpPr>
          <p:cNvPr id="296" name="Google Shape;296;p21"/>
          <p:cNvGrpSpPr/>
          <p:nvPr/>
        </p:nvGrpSpPr>
        <p:grpSpPr>
          <a:xfrm>
            <a:off x="6175630" y="131899"/>
            <a:ext cx="2836909" cy="2027498"/>
            <a:chOff x="5106164" y="1441500"/>
            <a:chExt cx="3905436" cy="2841225"/>
          </a:xfrm>
        </p:grpSpPr>
        <p:pic>
          <p:nvPicPr>
            <p:cNvPr id="297" name="Google Shape;297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06164" y="1441500"/>
              <a:ext cx="3905436" cy="2841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21"/>
            <p:cNvSpPr txBox="1"/>
            <p:nvPr/>
          </p:nvSpPr>
          <p:spPr>
            <a:xfrm>
              <a:off x="5326425" y="3888875"/>
              <a:ext cx="2499300" cy="31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Photo: Glen Tepke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9" name="Google Shape;29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650" y="1600200"/>
            <a:ext cx="5472449" cy="397995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1"/>
          <p:cNvSpPr txBox="1"/>
          <p:nvPr/>
        </p:nvSpPr>
        <p:spPr>
          <a:xfrm>
            <a:off x="2046875" y="6244675"/>
            <a:ext cx="16764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.org/tbirds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"/>
          <p:cNvSpPr txBox="1"/>
          <p:nvPr>
            <p:ph idx="2" type="body"/>
          </p:nvPr>
        </p:nvSpPr>
        <p:spPr>
          <a:xfrm>
            <a:off x="266700" y="100550"/>
            <a:ext cx="7841400" cy="10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/>
              <a:t>Ridgway’s Rail: 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/>
              <a:t>Respond to Maximum Veg Height</a:t>
            </a:r>
            <a:endParaRPr sz="2400"/>
          </a:p>
        </p:txBody>
      </p:sp>
      <p:sp>
        <p:nvSpPr>
          <p:cNvPr id="307" name="Google Shape;307;p22"/>
          <p:cNvSpPr txBox="1"/>
          <p:nvPr>
            <p:ph idx="1" type="body"/>
          </p:nvPr>
        </p:nvSpPr>
        <p:spPr>
          <a:xfrm>
            <a:off x="815675" y="1461300"/>
            <a:ext cx="57150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</p:txBody>
      </p:sp>
      <p:pic>
        <p:nvPicPr>
          <p:cNvPr id="308" name="Google Shape;30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950" y="1609725"/>
            <a:ext cx="5467350" cy="3976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p22"/>
          <p:cNvGrpSpPr/>
          <p:nvPr/>
        </p:nvGrpSpPr>
        <p:grpSpPr>
          <a:xfrm>
            <a:off x="5995200" y="1609725"/>
            <a:ext cx="3538701" cy="2359126"/>
            <a:chOff x="1185475" y="1441500"/>
            <a:chExt cx="3538701" cy="2359126"/>
          </a:xfrm>
        </p:grpSpPr>
        <p:pic>
          <p:nvPicPr>
            <p:cNvPr id="310" name="Google Shape;310;p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85475" y="1441500"/>
              <a:ext cx="3538701" cy="235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22"/>
            <p:cNvSpPr txBox="1"/>
            <p:nvPr/>
          </p:nvSpPr>
          <p:spPr>
            <a:xfrm>
              <a:off x="1425125" y="3368800"/>
              <a:ext cx="2499300" cy="31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Photo: Rick Lewis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22"/>
          <p:cNvSpPr txBox="1"/>
          <p:nvPr/>
        </p:nvSpPr>
        <p:spPr>
          <a:xfrm>
            <a:off x="2046875" y="6244675"/>
            <a:ext cx="16764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.org/tbirds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"/>
          <p:cNvSpPr txBox="1"/>
          <p:nvPr>
            <p:ph idx="2" type="body"/>
          </p:nvPr>
        </p:nvSpPr>
        <p:spPr>
          <a:xfrm>
            <a:off x="276225" y="81600"/>
            <a:ext cx="87939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/>
              <a:t>Ridgway’s Rail: 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/>
              <a:t>Respond to Tzone Width</a:t>
            </a:r>
            <a:endParaRPr sz="2400">
              <a:solidFill>
                <a:srgbClr val="FFFF00"/>
              </a:solidFill>
            </a:endParaRPr>
          </a:p>
        </p:txBody>
      </p:sp>
      <p:sp>
        <p:nvSpPr>
          <p:cNvPr id="319" name="Google Shape;319;p23"/>
          <p:cNvSpPr txBox="1"/>
          <p:nvPr>
            <p:ph idx="1" type="body"/>
          </p:nvPr>
        </p:nvSpPr>
        <p:spPr>
          <a:xfrm>
            <a:off x="815675" y="1461300"/>
            <a:ext cx="57150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</p:txBody>
      </p:sp>
      <p:pic>
        <p:nvPicPr>
          <p:cNvPr id="320" name="Google Shape;32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225" y="1514475"/>
            <a:ext cx="5615375" cy="4083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3"/>
          <p:cNvGrpSpPr/>
          <p:nvPr/>
        </p:nvGrpSpPr>
        <p:grpSpPr>
          <a:xfrm>
            <a:off x="5995200" y="1609725"/>
            <a:ext cx="3538701" cy="2359126"/>
            <a:chOff x="1185475" y="1441500"/>
            <a:chExt cx="3538701" cy="2359126"/>
          </a:xfrm>
        </p:grpSpPr>
        <p:pic>
          <p:nvPicPr>
            <p:cNvPr id="322" name="Google Shape;322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85475" y="1441500"/>
              <a:ext cx="3538701" cy="23591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3"/>
            <p:cNvSpPr txBox="1"/>
            <p:nvPr/>
          </p:nvSpPr>
          <p:spPr>
            <a:xfrm>
              <a:off x="1425125" y="3368800"/>
              <a:ext cx="2499300" cy="31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B7B7B7"/>
                  </a:solidFill>
                  <a:latin typeface="Arial"/>
                  <a:ea typeface="Arial"/>
                  <a:cs typeface="Arial"/>
                  <a:sym typeface="Arial"/>
                </a:rPr>
                <a:t>Photo: Rick Lewis</a:t>
              </a:r>
              <a:endParaRPr b="0" i="0" sz="1400" u="none" cap="none" strike="noStrike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3"/>
          <p:cNvSpPr txBox="1"/>
          <p:nvPr/>
        </p:nvSpPr>
        <p:spPr>
          <a:xfrm>
            <a:off x="2046875" y="6244675"/>
            <a:ext cx="16764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.org/tbirds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5" y="7825"/>
            <a:ext cx="9235149" cy="69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"/>
          <p:cNvSpPr txBox="1"/>
          <p:nvPr>
            <p:ph idx="1" type="body"/>
          </p:nvPr>
        </p:nvSpPr>
        <p:spPr>
          <a:xfrm>
            <a:off x="562600" y="1864300"/>
            <a:ext cx="7887600" cy="46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Story of STRAW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Question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Tzone monitoring methods</a:t>
            </a:r>
            <a:endParaRPr sz="2400">
              <a:solidFill>
                <a:srgbClr val="FFFFFF"/>
              </a:solidFill>
            </a:endParaRPr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Results</a:t>
            </a:r>
            <a:endParaRPr sz="2400">
              <a:solidFill>
                <a:srgbClr val="FFFFFF"/>
              </a:solidFill>
            </a:endParaRPr>
          </a:p>
          <a:p>
            <a:pPr indent="-381000" lvl="1" marL="9144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Recommendations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Looking forward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1" marL="9144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-"/>
            </a:pPr>
            <a:r>
              <a:rPr lang="en-US" sz="2400">
                <a:solidFill>
                  <a:srgbClr val="FFFFFF"/>
                </a:solidFill>
              </a:rPr>
              <a:t>Restoration and study design</a:t>
            </a:r>
            <a:endParaRPr sz="2400">
              <a:solidFill>
                <a:srgbClr val="FFFFFF"/>
              </a:solidFill>
            </a:endParaRPr>
          </a:p>
          <a:p>
            <a:pPr indent="-381000" lvl="1" marL="9144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-US" sz="2400">
                <a:solidFill>
                  <a:srgbClr val="FFFFFF"/>
                </a:solidFill>
              </a:rPr>
              <a:t>Community science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 txBox="1"/>
          <p:nvPr>
            <p:ph idx="2" type="body"/>
          </p:nvPr>
        </p:nvSpPr>
        <p:spPr>
          <a:xfrm>
            <a:off x="562600" y="1114018"/>
            <a:ext cx="6284100" cy="8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Menu du Jour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4129625"/>
            <a:ext cx="4096652" cy="272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2549" y="4129625"/>
            <a:ext cx="4152778" cy="27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 txBox="1"/>
          <p:nvPr/>
        </p:nvSpPr>
        <p:spPr>
          <a:xfrm>
            <a:off x="426550" y="6462375"/>
            <a:ext cx="24993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Photo: Rick Lewis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5"/>
          <p:cNvSpPr txBox="1"/>
          <p:nvPr/>
        </p:nvSpPr>
        <p:spPr>
          <a:xfrm>
            <a:off x="4767725" y="6462000"/>
            <a:ext cx="24993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Photo: Rick Lewis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5"/>
          <p:cNvSpPr txBox="1"/>
          <p:nvPr>
            <p:ph idx="2" type="body"/>
          </p:nvPr>
        </p:nvSpPr>
        <p:spPr>
          <a:xfrm>
            <a:off x="517350" y="119591"/>
            <a:ext cx="62841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Restoration Recommendations</a:t>
            </a:r>
            <a:endParaRPr/>
          </a:p>
        </p:txBody>
      </p:sp>
      <p:sp>
        <p:nvSpPr>
          <p:cNvPr id="335" name="Google Shape;335;p25"/>
          <p:cNvSpPr txBox="1"/>
          <p:nvPr>
            <p:ph idx="1" type="body"/>
          </p:nvPr>
        </p:nvSpPr>
        <p:spPr>
          <a:xfrm>
            <a:off x="517350" y="1066800"/>
            <a:ext cx="8109300" cy="47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Restore for dense vegetation &gt;30 cm, &gt;30 % cover</a:t>
            </a:r>
            <a:endParaRPr sz="2400"/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Plant tall plants 50-100 cm</a:t>
            </a:r>
            <a:endParaRPr sz="2400"/>
          </a:p>
          <a:p>
            <a:pPr indent="-3810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Design wider Tzones </a:t>
            </a:r>
            <a:endParaRPr sz="2400"/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Don’t focus on single plant species</a:t>
            </a:r>
            <a:endParaRPr sz="2400"/>
          </a:p>
          <a:p>
            <a:pPr indent="-381000" lvl="0" marL="45720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Don’t remove grasses</a:t>
            </a:r>
            <a:endParaRPr sz="2400"/>
          </a:p>
          <a:p>
            <a:pPr indent="0" lvl="0" marL="0" marR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6"/>
          <p:cNvSpPr txBox="1"/>
          <p:nvPr>
            <p:ph idx="1" type="body"/>
          </p:nvPr>
        </p:nvSpPr>
        <p:spPr>
          <a:xfrm>
            <a:off x="815675" y="1321725"/>
            <a:ext cx="8250300" cy="45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much grass should we plant?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do we improve restoration to better benefit wildlife? 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can we restore tzone more efficiently? 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-"/>
            </a:pPr>
            <a:r>
              <a:rPr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Are native plant species more beneficial?</a:t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6"/>
          <p:cNvSpPr txBox="1"/>
          <p:nvPr>
            <p:ph idx="2" type="body"/>
          </p:nvPr>
        </p:nvSpPr>
        <p:spPr>
          <a:xfrm>
            <a:off x="573775" y="472025"/>
            <a:ext cx="79722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Questions for Tzone Restoration</a:t>
            </a:r>
            <a:endParaRPr/>
          </a:p>
        </p:txBody>
      </p:sp>
      <p:pic>
        <p:nvPicPr>
          <p:cNvPr id="343" name="Google Shape;34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675" y="3943800"/>
            <a:ext cx="4249650" cy="27782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G2fNdrJHOS_5VYdTYusXOdscf9_1zx1okUNhb6cu8hgZnK0zXllC1fsY3YMZexyO1ku-9IZNsrH9ANiGSUDbX3PvgW6E0RohBaSqTpupMOX8UXjbqhp8gJFousZcleuI7FuIy3XyqMk" id="344" name="Google Shape;34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225975" y="3943800"/>
            <a:ext cx="3704350" cy="277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243f8f2371f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800" y="0"/>
            <a:ext cx="9266800" cy="69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243f8f2371f_0_13"/>
          <p:cNvSpPr txBox="1"/>
          <p:nvPr>
            <p:ph idx="1" type="body"/>
          </p:nvPr>
        </p:nvSpPr>
        <p:spPr>
          <a:xfrm>
            <a:off x="870250" y="5304125"/>
            <a:ext cx="7424700" cy="1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/>
              <a:t>Improving restoration with tzone monitoring </a:t>
            </a:r>
            <a:endParaRPr sz="2800"/>
          </a:p>
        </p:txBody>
      </p:sp>
      <p:sp>
        <p:nvSpPr>
          <p:cNvPr id="352" name="Google Shape;352;g243f8f2371f_0_13"/>
          <p:cNvSpPr txBox="1"/>
          <p:nvPr>
            <p:ph idx="2" type="body"/>
          </p:nvPr>
        </p:nvSpPr>
        <p:spPr>
          <a:xfrm>
            <a:off x="613568" y="700939"/>
            <a:ext cx="62841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Looking Forward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27c8f75acbc_0_228"/>
          <p:cNvPicPr preferRelativeResize="0"/>
          <p:nvPr/>
        </p:nvPicPr>
        <p:blipFill rotWithShape="1">
          <a:blip r:embed="rId4">
            <a:alphaModFix/>
          </a:blip>
          <a:srcRect b="28050" l="0" r="0" t="28050"/>
          <a:stretch/>
        </p:blipFill>
        <p:spPr>
          <a:xfrm>
            <a:off x="771461" y="4596277"/>
            <a:ext cx="3617775" cy="211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27c8f75acbc_0_2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33350" y="732005"/>
            <a:ext cx="3708950" cy="27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7c8f75acbc_0_2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26700" y="1370150"/>
            <a:ext cx="3617776" cy="271332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27c8f75acbc_0_228"/>
          <p:cNvSpPr txBox="1"/>
          <p:nvPr/>
        </p:nvSpPr>
        <p:spPr>
          <a:xfrm>
            <a:off x="169325" y="1293275"/>
            <a:ext cx="3799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Shollenberger Park </a:t>
            </a:r>
            <a:endParaRPr b="1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27c8f75acbc_0_228"/>
          <p:cNvSpPr txBox="1"/>
          <p:nvPr/>
        </p:nvSpPr>
        <p:spPr>
          <a:xfrm>
            <a:off x="5789075" y="3418425"/>
            <a:ext cx="2550600" cy="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SPBNWR: Dickson Unit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27c8f75acbc_0_228"/>
          <p:cNvSpPr txBox="1"/>
          <p:nvPr/>
        </p:nvSpPr>
        <p:spPr>
          <a:xfrm>
            <a:off x="2861725" y="4561425"/>
            <a:ext cx="17673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Bahia Wetlands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7c8f75acbc_0_249"/>
          <p:cNvSpPr txBox="1"/>
          <p:nvPr>
            <p:ph idx="2" type="body"/>
          </p:nvPr>
        </p:nvSpPr>
        <p:spPr>
          <a:xfrm>
            <a:off x="199575" y="114225"/>
            <a:ext cx="5174400" cy="14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Study Design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70" name="Google Shape;370;g27c8f75acbc_0_2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475" y="2514250"/>
            <a:ext cx="8923701" cy="257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27c8f75acbc_0_2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8116" y="188377"/>
            <a:ext cx="3463684" cy="224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27c8f75acbc_0_2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516025"/>
            <a:ext cx="9126926" cy="124375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27c8f75acbc_0_249"/>
          <p:cNvSpPr txBox="1"/>
          <p:nvPr/>
        </p:nvSpPr>
        <p:spPr>
          <a:xfrm>
            <a:off x="446900" y="1946925"/>
            <a:ext cx="45387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Shrub and grass plot</a:t>
            </a:r>
            <a:endParaRPr b="0" i="0" sz="23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4" name="Google Shape;374;g27c8f75acbc_0_249"/>
          <p:cNvSpPr txBox="1"/>
          <p:nvPr/>
        </p:nvSpPr>
        <p:spPr>
          <a:xfrm>
            <a:off x="446900" y="5103350"/>
            <a:ext cx="45387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Grass only plot</a:t>
            </a:r>
            <a:endParaRPr b="0" i="0" sz="23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7c8f75acbc_0_816"/>
          <p:cNvSpPr txBox="1"/>
          <p:nvPr>
            <p:ph type="title"/>
          </p:nvPr>
        </p:nvSpPr>
        <p:spPr>
          <a:xfrm>
            <a:off x="228975" y="623100"/>
            <a:ext cx="4428300" cy="43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 Medium"/>
              <a:buNone/>
            </a:pPr>
            <a:r>
              <a:rPr b="1" lang="en-US" sz="4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Community Science and Monitoring </a:t>
            </a:r>
            <a:endParaRPr b="1" sz="4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 Medium"/>
              <a:buNone/>
            </a:pPr>
            <a:r>
              <a:t/>
            </a:r>
            <a:endParaRPr b="1" sz="4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318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-"/>
            </a:pPr>
            <a:r>
              <a:rPr b="1" lang="en-US" sz="3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Community College Conservation Internship (CCCI) </a:t>
            </a:r>
            <a:endParaRPr b="1" sz="3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 Medium"/>
              <a:buNone/>
            </a:pPr>
            <a:r>
              <a:t/>
            </a:r>
            <a:endParaRPr b="1" sz="32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4318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-"/>
            </a:pPr>
            <a:r>
              <a:rPr b="1" lang="en-US" sz="32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Apprenticeship programs</a:t>
            </a:r>
            <a:endParaRPr b="1" sz="1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0" name="Google Shape;380;g27c8f75acbc_0_816"/>
          <p:cNvSpPr txBox="1"/>
          <p:nvPr/>
        </p:nvSpPr>
        <p:spPr>
          <a:xfrm>
            <a:off x="2155975" y="5374500"/>
            <a:ext cx="3000000" cy="39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g27c8f75acbc_0_8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1150" y="3452474"/>
            <a:ext cx="4212424" cy="315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7c8f75acbc_0_8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0450" y="141551"/>
            <a:ext cx="4212426" cy="3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43f8f2371f_0_27"/>
          <p:cNvSpPr txBox="1"/>
          <p:nvPr>
            <p:ph idx="12" type="sldNum"/>
          </p:nvPr>
        </p:nvSpPr>
        <p:spPr>
          <a:xfrm>
            <a:off x="8510381" y="6343100"/>
            <a:ext cx="342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9" name="Google Shape;389;g243f8f2371f_0_27"/>
          <p:cNvSpPr txBox="1"/>
          <p:nvPr>
            <p:ph type="title"/>
          </p:nvPr>
        </p:nvSpPr>
        <p:spPr>
          <a:xfrm>
            <a:off x="228975" y="623100"/>
            <a:ext cx="8624400" cy="43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 Medium"/>
              <a:buNone/>
            </a:pPr>
            <a:r>
              <a:rPr b="1" lang="en-US" sz="4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Take home messages</a:t>
            </a:r>
            <a:endParaRPr b="1" sz="4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Libre Franklin Medium"/>
              <a:buNone/>
            </a:pPr>
            <a:r>
              <a:t/>
            </a:r>
            <a:endParaRPr b="1" sz="50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73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venir"/>
              <a:buChar char="-"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Healthy tzones benefit tidal marsh birds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73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venir"/>
              <a:buChar char="-"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Restoration using study design improves understanding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8735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venir"/>
              <a:buChar char="-"/>
            </a:pPr>
            <a:r>
              <a:rPr b="1" lang="en-US" sz="25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Community-based restoration has lasting benefits</a:t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25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71800" y="0"/>
            <a:ext cx="1067031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8"/>
          <p:cNvSpPr txBox="1"/>
          <p:nvPr>
            <p:ph idx="2" type="body"/>
          </p:nvPr>
        </p:nvSpPr>
        <p:spPr>
          <a:xfrm>
            <a:off x="2217750" y="3727425"/>
            <a:ext cx="8409000" cy="1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397" name="Google Shape;397;p28"/>
          <p:cNvSpPr txBox="1"/>
          <p:nvPr/>
        </p:nvSpPr>
        <p:spPr>
          <a:xfrm>
            <a:off x="3583875" y="5346475"/>
            <a:ext cx="4662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www.pointblue.org/tbirds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101" y="5855509"/>
            <a:ext cx="2382250" cy="84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c8f75acbc_0_0"/>
          <p:cNvSpPr txBox="1"/>
          <p:nvPr>
            <p:ph type="ctrTitle"/>
          </p:nvPr>
        </p:nvSpPr>
        <p:spPr>
          <a:xfrm>
            <a:off x="1250576" y="668994"/>
            <a:ext cx="7607700" cy="33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450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8" name="Google Shape;148;g27c8f75acbc_0_0"/>
          <p:cNvSpPr txBox="1"/>
          <p:nvPr>
            <p:ph idx="1" type="subTitle"/>
          </p:nvPr>
        </p:nvSpPr>
        <p:spPr>
          <a:xfrm>
            <a:off x="1250575" y="4195482"/>
            <a:ext cx="76077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9" name="Google Shape;149;g27c8f75acbc_0_0"/>
          <p:cNvPicPr preferRelativeResize="0"/>
          <p:nvPr/>
        </p:nvPicPr>
        <p:blipFill rotWithShape="1">
          <a:blip r:embed="rId3">
            <a:alphaModFix/>
          </a:blip>
          <a:srcRect b="10926" l="0" r="3080" t="6414"/>
          <a:stretch/>
        </p:blipFill>
        <p:spPr>
          <a:xfrm>
            <a:off x="0" y="0"/>
            <a:ext cx="924007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7c8f75acbc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1455" y="5851053"/>
            <a:ext cx="2011680" cy="75438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7c8f75acbc_0_0"/>
          <p:cNvSpPr txBox="1"/>
          <p:nvPr/>
        </p:nvSpPr>
        <p:spPr>
          <a:xfrm>
            <a:off x="5319175" y="518575"/>
            <a:ext cx="3429000" cy="17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1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 Years Ago... </a:t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27c8f75acbc_0_8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27c8f75acbc_0_823"/>
          <p:cNvSpPr txBox="1"/>
          <p:nvPr>
            <p:ph idx="1" type="body"/>
          </p:nvPr>
        </p:nvSpPr>
        <p:spPr>
          <a:xfrm>
            <a:off x="812804" y="1681795"/>
            <a:ext cx="7916400" cy="3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Engaging local schools</a:t>
            </a:r>
            <a:endParaRPr/>
          </a:p>
        </p:txBody>
      </p:sp>
      <p:sp>
        <p:nvSpPr>
          <p:cNvPr id="159" name="Google Shape;159;g27c8f75acbc_0_823"/>
          <p:cNvSpPr txBox="1"/>
          <p:nvPr>
            <p:ph idx="2" type="body"/>
          </p:nvPr>
        </p:nvSpPr>
        <p:spPr>
          <a:xfrm>
            <a:off x="812800" y="449320"/>
            <a:ext cx="6858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/>
              <a:t>Students &amp; Teachers Restoring A Watershed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27c8f75acbc_0_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905" l="0" r="0" t="7904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66" name="Google Shape;166;g27c8f75acbc_0_26"/>
          <p:cNvSpPr/>
          <p:nvPr/>
        </p:nvSpPr>
        <p:spPr>
          <a:xfrm>
            <a:off x="0" y="-5323"/>
            <a:ext cx="9144000" cy="6863100"/>
          </a:xfrm>
          <a:prstGeom prst="rect">
            <a:avLst/>
          </a:prstGeom>
          <a:solidFill>
            <a:srgbClr val="4495D1">
              <a:alpha val="71372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g27c8f75acbc_0_26"/>
          <p:cNvSpPr txBox="1"/>
          <p:nvPr>
            <p:ph type="ctrTitle"/>
          </p:nvPr>
        </p:nvSpPr>
        <p:spPr>
          <a:xfrm>
            <a:off x="114300" y="76193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Libre Franklin Medium"/>
              <a:buNone/>
            </a:pPr>
            <a:r>
              <a:rPr lang="en-US"/>
              <a:t>STRAW Today</a:t>
            </a:r>
            <a:endParaRPr/>
          </a:p>
        </p:txBody>
      </p:sp>
      <p:sp>
        <p:nvSpPr>
          <p:cNvPr id="168" name="Google Shape;168;g27c8f75acbc_0_26"/>
          <p:cNvSpPr txBox="1"/>
          <p:nvPr>
            <p:ph idx="1" type="subTitle"/>
          </p:nvPr>
        </p:nvSpPr>
        <p:spPr>
          <a:xfrm>
            <a:off x="3497575" y="1366033"/>
            <a:ext cx="28575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None/>
            </a:pPr>
            <a:r>
              <a:rPr lang="en-US"/>
              <a:t>Over 60,000 Students</a:t>
            </a:r>
            <a:endParaRPr/>
          </a:p>
        </p:txBody>
      </p:sp>
      <p:sp>
        <p:nvSpPr>
          <p:cNvPr id="169" name="Google Shape;169;g27c8f75acbc_0_26"/>
          <p:cNvSpPr txBox="1"/>
          <p:nvPr>
            <p:ph idx="3" type="body"/>
          </p:nvPr>
        </p:nvSpPr>
        <p:spPr>
          <a:xfrm>
            <a:off x="4892030" y="-182910"/>
            <a:ext cx="4149000" cy="548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</a:pPr>
            <a:r>
              <a:rPr lang="en-US"/>
              <a:t>Photo: Riparian habitat. Point Blue photo. Icons: the Noun Project.</a:t>
            </a:r>
            <a:endParaRPr/>
          </a:p>
        </p:txBody>
      </p:sp>
      <p:sp>
        <p:nvSpPr>
          <p:cNvPr id="170" name="Google Shape;170;g27c8f75acbc_0_26"/>
          <p:cNvSpPr txBox="1"/>
          <p:nvPr/>
        </p:nvSpPr>
        <p:spPr>
          <a:xfrm>
            <a:off x="3497575" y="2489969"/>
            <a:ext cx="36576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More than 10,000 volunteers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7c8f75acbc_0_26"/>
          <p:cNvSpPr txBox="1"/>
          <p:nvPr/>
        </p:nvSpPr>
        <p:spPr>
          <a:xfrm>
            <a:off x="3497575" y="3613901"/>
            <a:ext cx="36576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Over 750 restorations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27c8f75acbc_0_26"/>
          <p:cNvSpPr txBox="1"/>
          <p:nvPr/>
        </p:nvSpPr>
        <p:spPr>
          <a:xfrm>
            <a:off x="3497575" y="4408805"/>
            <a:ext cx="36576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Over 40,000 native plants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27c8f75acbc_0_26"/>
          <p:cNvSpPr txBox="1"/>
          <p:nvPr/>
        </p:nvSpPr>
        <p:spPr>
          <a:xfrm>
            <a:off x="3497575" y="5037509"/>
            <a:ext cx="41376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Over 42 miles of riparian habitat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7c8f75acbc_0_26"/>
          <p:cNvSpPr txBox="1"/>
          <p:nvPr/>
        </p:nvSpPr>
        <p:spPr>
          <a:xfrm>
            <a:off x="3497572" y="5977941"/>
            <a:ext cx="49035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Over 12 acres of marsh/upland transition zone habitat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g27c8f75acbc_0_26"/>
          <p:cNvPicPr preferRelativeResize="0"/>
          <p:nvPr/>
        </p:nvPicPr>
        <p:blipFill rotWithShape="1">
          <a:blip r:embed="rId4">
            <a:alphaModFix/>
          </a:blip>
          <a:srcRect b="16212" l="0" r="0" t="0"/>
          <a:stretch/>
        </p:blipFill>
        <p:spPr>
          <a:xfrm>
            <a:off x="1591628" y="1219407"/>
            <a:ext cx="1331596" cy="148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27c8f75acbc_0_26"/>
          <p:cNvPicPr preferRelativeResize="0"/>
          <p:nvPr/>
        </p:nvPicPr>
        <p:blipFill rotWithShape="1">
          <a:blip r:embed="rId5">
            <a:alphaModFix/>
          </a:blip>
          <a:srcRect b="21326" l="0" r="0" t="0"/>
          <a:stretch/>
        </p:blipFill>
        <p:spPr>
          <a:xfrm>
            <a:off x="1481613" y="2853022"/>
            <a:ext cx="1551624" cy="162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7c8f75acbc_0_26"/>
          <p:cNvPicPr preferRelativeResize="0"/>
          <p:nvPr/>
        </p:nvPicPr>
        <p:blipFill rotWithShape="1">
          <a:blip r:embed="rId6">
            <a:alphaModFix/>
          </a:blip>
          <a:srcRect b="18903" l="0" r="0" t="0"/>
          <a:stretch/>
        </p:blipFill>
        <p:spPr>
          <a:xfrm flipH="1">
            <a:off x="1393964" y="4919190"/>
            <a:ext cx="1726923" cy="186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7c8f75acbc_0_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80050" y="6114200"/>
            <a:ext cx="1671675" cy="6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"/>
          <p:cNvSpPr txBox="1"/>
          <p:nvPr>
            <p:ph idx="2" type="body"/>
          </p:nvPr>
        </p:nvSpPr>
        <p:spPr>
          <a:xfrm>
            <a:off x="573775" y="472023"/>
            <a:ext cx="62841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Josh asks me…THE QUESTION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243a49f8bd1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243a49f8bd1_0_9"/>
          <p:cNvSpPr/>
          <p:nvPr/>
        </p:nvSpPr>
        <p:spPr>
          <a:xfrm>
            <a:off x="215105" y="1194485"/>
            <a:ext cx="6770700" cy="2380800"/>
          </a:xfrm>
          <a:prstGeom prst="roundRect">
            <a:avLst>
              <a:gd fmla="val 16667" name="adj"/>
            </a:avLst>
          </a:prstGeom>
          <a:solidFill>
            <a:srgbClr val="2988FE">
              <a:alpha val="4666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243a49f8bd1_0_9"/>
          <p:cNvSpPr txBox="1"/>
          <p:nvPr>
            <p:ph idx="1" type="body"/>
          </p:nvPr>
        </p:nvSpPr>
        <p:spPr>
          <a:xfrm>
            <a:off x="338675" y="1191350"/>
            <a:ext cx="8754600" cy="20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venir"/>
              <a:buChar char="-"/>
            </a:pPr>
            <a:r>
              <a:rPr lang="en-US" sz="2400"/>
              <a:t>Marsh birds benefit from transition zones?</a:t>
            </a:r>
            <a:endParaRPr sz="24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venir"/>
              <a:buChar char="-"/>
            </a:pPr>
            <a:r>
              <a:rPr lang="en-US" sz="2400"/>
              <a:t>What features are beneficial? </a:t>
            </a:r>
            <a:endParaRPr sz="2400">
              <a:solidFill>
                <a:schemeClr val="lt1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Avenir"/>
              <a:buChar char="-"/>
            </a:pPr>
            <a:r>
              <a:rPr lang="en-US" sz="2400"/>
              <a:t>What birds in the transition zone? </a:t>
            </a:r>
            <a:endParaRPr sz="24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Font typeface="Avenir"/>
              <a:buChar char="-"/>
            </a:pPr>
            <a:r>
              <a:rPr lang="en-US" sz="2400"/>
              <a:t>Restoration recommendations?</a:t>
            </a:r>
            <a:endParaRPr sz="2400"/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800"/>
          </a:p>
        </p:txBody>
      </p:sp>
      <p:sp>
        <p:nvSpPr>
          <p:cNvPr id="194" name="Google Shape;194;g243a49f8bd1_0_9"/>
          <p:cNvSpPr txBox="1"/>
          <p:nvPr>
            <p:ph idx="2" type="body"/>
          </p:nvPr>
        </p:nvSpPr>
        <p:spPr>
          <a:xfrm>
            <a:off x="573775" y="472023"/>
            <a:ext cx="62841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Key Restoration Questions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g243a49f8bd1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49312" y="11"/>
            <a:ext cx="108426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243a49f8bd1_0_49"/>
          <p:cNvSpPr txBox="1"/>
          <p:nvPr>
            <p:ph idx="2" type="body"/>
          </p:nvPr>
        </p:nvSpPr>
        <p:spPr>
          <a:xfrm>
            <a:off x="573777" y="472025"/>
            <a:ext cx="84741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>
                <a:solidFill>
                  <a:srgbClr val="0000FF"/>
                </a:solidFill>
              </a:rPr>
              <a:t>STRAW and the TBirds Project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 txBox="1"/>
          <p:nvPr>
            <p:ph idx="1" type="body"/>
          </p:nvPr>
        </p:nvSpPr>
        <p:spPr>
          <a:xfrm>
            <a:off x="815669" y="4173155"/>
            <a:ext cx="57150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8"/>
          <p:cNvSpPr txBox="1"/>
          <p:nvPr>
            <p:ph idx="2" type="body"/>
          </p:nvPr>
        </p:nvSpPr>
        <p:spPr>
          <a:xfrm>
            <a:off x="573768" y="472014"/>
            <a:ext cx="62841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531" y="0"/>
            <a:ext cx="86296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int Blue Powerpoint Template 11_19_13 MF">
  <a:themeElements>
    <a:clrScheme name="Point Blue 1">
      <a:dk1>
        <a:srgbClr val="00459A"/>
      </a:dk1>
      <a:lt1>
        <a:srgbClr val="FFFFFF"/>
      </a:lt1>
      <a:dk2>
        <a:srgbClr val="000000"/>
      </a:dk2>
      <a:lt2>
        <a:srgbClr val="3682C7"/>
      </a:lt2>
      <a:accent1>
        <a:srgbClr val="64AD34"/>
      </a:accent1>
      <a:accent2>
        <a:srgbClr val="073676"/>
      </a:accent2>
      <a:accent3>
        <a:srgbClr val="5A5B5E"/>
      </a:accent3>
      <a:accent4>
        <a:srgbClr val="96999C"/>
      </a:accent4>
      <a:accent5>
        <a:srgbClr val="B3D225"/>
      </a:accent5>
      <a:accent6>
        <a:srgbClr val="F38118"/>
      </a:accent6>
      <a:hlink>
        <a:srgbClr val="75BEE9"/>
      </a:hlink>
      <a:folHlink>
        <a:srgbClr val="C7E5F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Julian Wood</dc:creator>
</cp:coreProperties>
</file>