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6283ec4232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6283ec4232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6283ec4232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6283ec4232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6283ec4232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6283ec423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6283ec423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6283ec423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6283ec423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6283ec423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698730c2a3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698730c2a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698730c2a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698730c2a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698730c2a3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698730c2a3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2e3592d4a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2e3592d4a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698730c2a3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698730c2a3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698730c2a3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698730c2a3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80cb3b103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80cb3b103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6283ec4232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6283ec4232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6283ec4232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6283ec4232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6283ec4232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6283ec4232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6283ec4232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6283ec4232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698730c2a3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698730c2a3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6.jpg"/><Relationship Id="rId4" Type="http://schemas.openxmlformats.org/officeDocument/2006/relationships/image" Target="../media/image9.png"/><Relationship Id="rId5" Type="http://schemas.openxmlformats.org/officeDocument/2006/relationships/image" Target="../media/image2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jpg"/><Relationship Id="rId4" Type="http://schemas.openxmlformats.org/officeDocument/2006/relationships/image" Target="../media/image8.png"/><Relationship Id="rId5" Type="http://schemas.openxmlformats.org/officeDocument/2006/relationships/image" Target="../media/image2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Relationship Id="rId4" Type="http://schemas.openxmlformats.org/officeDocument/2006/relationships/image" Target="../media/image2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g"/><Relationship Id="rId4" Type="http://schemas.openxmlformats.org/officeDocument/2006/relationships/image" Target="../media/image2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Relationship Id="rId4" Type="http://schemas.openxmlformats.org/officeDocument/2006/relationships/image" Target="../media/image1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jpg"/><Relationship Id="rId4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png"/><Relationship Id="rId4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jpg"/><Relationship Id="rId4" Type="http://schemas.openxmlformats.org/officeDocument/2006/relationships/hyperlink" Target="mailto:nina.omomo@lejyouth.org" TargetMode="External"/><Relationship Id="rId5" Type="http://schemas.openxmlformats.org/officeDocument/2006/relationships/hyperlink" Target="http://www.lejyouth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6D7A8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700" y="369963"/>
            <a:ext cx="2270201" cy="33827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409500" y="326913"/>
            <a:ext cx="6786900" cy="29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Building a Living Shoreline in Bayview’s Heron’s Head Park </a:t>
            </a:r>
            <a:endParaRPr b="1" sz="3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Through Community Stewardship, Youth Education, and Workforce Development</a:t>
            </a:r>
            <a:endParaRPr b="1"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359750" y="3293925"/>
            <a:ext cx="4886400" cy="1200600"/>
          </a:xfrm>
          <a:prstGeom prst="rect">
            <a:avLst/>
          </a:prstGeom>
          <a:noFill/>
          <a:ln cap="flat" cmpd="dbl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2200">
                <a:latin typeface="Times New Roman"/>
                <a:ea typeface="Times New Roman"/>
                <a:cs typeface="Times New Roman"/>
                <a:sym typeface="Times New Roman"/>
              </a:rPr>
              <a:t>Nina Omomo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Times New Roman"/>
                <a:ea typeface="Times New Roman"/>
                <a:cs typeface="Times New Roman"/>
                <a:sym typeface="Times New Roman"/>
              </a:rPr>
              <a:t>Community Stewardship Manager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Times New Roman"/>
                <a:ea typeface="Times New Roman"/>
                <a:cs typeface="Times New Roman"/>
                <a:sym typeface="Times New Roman"/>
              </a:rPr>
              <a:t>Literacy for Environmental Justice </a:t>
            </a:r>
            <a:endParaRPr b="1"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6200" y="3154"/>
            <a:ext cx="9144000" cy="5137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6150" y="0"/>
            <a:ext cx="9027448" cy="5072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776" y="-352150"/>
            <a:ext cx="8949825" cy="590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475" y="136413"/>
            <a:ext cx="8703824" cy="487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400" y="35401"/>
            <a:ext cx="9144001" cy="5108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/>
        </p:nvSpPr>
        <p:spPr>
          <a:xfrm>
            <a:off x="77800" y="0"/>
            <a:ext cx="37875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000D3B"/>
                </a:solidFill>
              </a:rPr>
              <a:t> </a:t>
            </a:r>
            <a:r>
              <a:rPr b="1" lang="en" sz="3200" u="sng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Heron’s Head Park </a:t>
            </a:r>
            <a:endParaRPr b="1" sz="3200" u="sng">
              <a:solidFill>
                <a:srgbClr val="0000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 u="sng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Shoreline Resilience </a:t>
            </a:r>
            <a:endParaRPr b="1" sz="3200" u="sng">
              <a:solidFill>
                <a:srgbClr val="0000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D3B"/>
              </a:buClr>
              <a:buSzPts val="3600"/>
              <a:buFont typeface="Arial"/>
              <a:buNone/>
            </a:pPr>
            <a:r>
              <a:rPr b="1" lang="en" sz="3200" u="sng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Project</a:t>
            </a:r>
            <a:br>
              <a:rPr b="1" lang="en" sz="3300">
                <a:solidFill>
                  <a:srgbClr val="000066"/>
                </a:solidFill>
              </a:rPr>
            </a:br>
            <a:endParaRPr sz="1500"/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0150" y="92025"/>
            <a:ext cx="4316599" cy="2130826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/>
          <p:nvPr/>
        </p:nvSpPr>
        <p:spPr>
          <a:xfrm>
            <a:off x="345100" y="1785150"/>
            <a:ext cx="352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What is a living shoreline? 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9" name="Google Shape;9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5175" y="2393775"/>
            <a:ext cx="5234625" cy="2686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60653" y="2762599"/>
            <a:ext cx="3375475" cy="1861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/>
        </p:nvSpPr>
        <p:spPr>
          <a:xfrm>
            <a:off x="687150" y="227175"/>
            <a:ext cx="77697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Times New Roman"/>
                <a:ea typeface="Times New Roman"/>
                <a:cs typeface="Times New Roman"/>
                <a:sym typeface="Times New Roman"/>
              </a:rPr>
              <a:t>First Year Focus: </a:t>
            </a:r>
            <a:r>
              <a:rPr lang="en" sz="2100">
                <a:latin typeface="Times New Roman"/>
                <a:ea typeface="Times New Roman"/>
                <a:cs typeface="Times New Roman"/>
                <a:sym typeface="Times New Roman"/>
              </a:rPr>
              <a:t>Algerian</a:t>
            </a:r>
            <a:r>
              <a:rPr lang="en" sz="2100">
                <a:latin typeface="Times New Roman"/>
                <a:ea typeface="Times New Roman"/>
                <a:cs typeface="Times New Roman"/>
                <a:sym typeface="Times New Roman"/>
              </a:rPr>
              <a:t> Sea Lavender Removal and Techniques…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800" y="887475"/>
            <a:ext cx="3077718" cy="4103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9925" y="3267875"/>
            <a:ext cx="2297625" cy="1723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55325" y="887475"/>
            <a:ext cx="3077725" cy="4103644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0"/>
          <p:cNvSpPr txBox="1"/>
          <p:nvPr/>
        </p:nvSpPr>
        <p:spPr>
          <a:xfrm>
            <a:off x="6589925" y="1370425"/>
            <a:ext cx="22083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Limonium ramosissimum, </a:t>
            </a:r>
            <a:r>
              <a:rPr lang="en"/>
              <a:t>referred</a:t>
            </a:r>
            <a:r>
              <a:rPr lang="en"/>
              <a:t> to as LIRA, being hand-pulled by Eco-Apprentices at its </a:t>
            </a:r>
            <a:r>
              <a:rPr lang="en"/>
              <a:t>densest cover (Spring 2020)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/>
        </p:nvSpPr>
        <p:spPr>
          <a:xfrm>
            <a:off x="0" y="181750"/>
            <a:ext cx="9144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Times New Roman"/>
                <a:ea typeface="Times New Roman"/>
                <a:cs typeface="Times New Roman"/>
                <a:sym typeface="Times New Roman"/>
              </a:rPr>
              <a:t>Second Year Focus: </a:t>
            </a:r>
            <a:r>
              <a:rPr lang="en" sz="2100">
                <a:latin typeface="Times New Roman"/>
                <a:ea typeface="Times New Roman"/>
                <a:cs typeface="Times New Roman"/>
                <a:sym typeface="Times New Roman"/>
              </a:rPr>
              <a:t>Algerian</a:t>
            </a:r>
            <a:r>
              <a:rPr lang="en" sz="2100">
                <a:latin typeface="Times New Roman"/>
                <a:ea typeface="Times New Roman"/>
                <a:cs typeface="Times New Roman"/>
                <a:sym typeface="Times New Roman"/>
              </a:rPr>
              <a:t> Sea Lavender Removal Cont. and Native Plantings…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42050"/>
            <a:ext cx="3111786" cy="4149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94750" y="3275150"/>
            <a:ext cx="2446100" cy="171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73574" y="842063"/>
            <a:ext cx="3111775" cy="4149023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6788325" y="1390400"/>
            <a:ext cx="17811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LIRA in flower, below, being hand-pulled by Eco-Apprentices in July 2022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6D7A8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/>
        </p:nvSpPr>
        <p:spPr>
          <a:xfrm>
            <a:off x="618150" y="0"/>
            <a:ext cx="79077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Times New Roman"/>
                <a:ea typeface="Times New Roman"/>
                <a:cs typeface="Times New Roman"/>
                <a:sym typeface="Times New Roman"/>
              </a:rPr>
              <a:t>Third Year Focus: Outplanting of 8,500 natives this 2022-2023 Winter 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4" name="Google Shape;12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4262911" y="1082763"/>
            <a:ext cx="4638326" cy="3478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750" y="502975"/>
            <a:ext cx="3478748" cy="4638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6D7A8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3377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3"/>
          <p:cNvSpPr txBox="1"/>
          <p:nvPr/>
        </p:nvSpPr>
        <p:spPr>
          <a:xfrm>
            <a:off x="4000500" y="347375"/>
            <a:ext cx="1123500" cy="44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Outplaning Alkali Heath into the newly constructed berm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&lt;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Alkali Heath planting near tidal pools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&gt;</a:t>
            </a:r>
            <a:endParaRPr/>
          </a:p>
        </p:txBody>
      </p:sp>
      <p:pic>
        <p:nvPicPr>
          <p:cNvPr id="132" name="Google Shape;13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6D7A8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/>
          <p:nvPr/>
        </p:nvSpPr>
        <p:spPr>
          <a:xfrm>
            <a:off x="237300" y="181750"/>
            <a:ext cx="8669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Endangered </a:t>
            </a:r>
            <a:r>
              <a:rPr i="1" lang="en" sz="2000">
                <a:latin typeface="Times New Roman"/>
                <a:ea typeface="Times New Roman"/>
                <a:cs typeface="Times New Roman"/>
                <a:sym typeface="Times New Roman"/>
              </a:rPr>
              <a:t>Suaeda californica 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(Sea Blite) Propagation and Establishment in Collaboration with San Francisco State University’s Estuary and Ocean Science (EOS) Center  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025" y="1081400"/>
            <a:ext cx="2898651" cy="3864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9900" y="1289950"/>
            <a:ext cx="5215073" cy="2933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4"/>
          <p:cNvSpPr txBox="1"/>
          <p:nvPr/>
        </p:nvSpPr>
        <p:spPr>
          <a:xfrm>
            <a:off x="3367388" y="4330675"/>
            <a:ext cx="48801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Kathy Boyer - </a:t>
            </a:r>
            <a:r>
              <a:rPr lang="en" sz="16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katboyer@sfsu.edu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Margot Buchbinder -  </a:t>
            </a:r>
            <a:r>
              <a:rPr lang="en" sz="16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mbuchbin@sfsu.edu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6D7A8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/>
          <p:nvPr>
            <p:ph type="title"/>
          </p:nvPr>
        </p:nvSpPr>
        <p:spPr>
          <a:xfrm>
            <a:off x="311700" y="229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/>
              <a:t>Community Engagement and Programing </a:t>
            </a:r>
            <a:endParaRPr sz="30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146" name="Google Shape;146;p25"/>
          <p:cNvSpPr txBox="1"/>
          <p:nvPr>
            <p:ph idx="1" type="body"/>
          </p:nvPr>
        </p:nvSpPr>
        <p:spPr>
          <a:xfrm>
            <a:off x="311700" y="1474175"/>
            <a:ext cx="5165400" cy="33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-339429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493">
                <a:solidFill>
                  <a:schemeClr val="dk1"/>
                </a:solidFill>
              </a:rPr>
              <a:t>Youth programing through </a:t>
            </a:r>
            <a:r>
              <a:rPr lang="en" sz="2493">
                <a:solidFill>
                  <a:schemeClr val="dk1"/>
                </a:solidFill>
              </a:rPr>
              <a:t>District</a:t>
            </a:r>
            <a:r>
              <a:rPr lang="en" sz="2493">
                <a:solidFill>
                  <a:schemeClr val="dk1"/>
                </a:solidFill>
              </a:rPr>
              <a:t> 10 schools and BVHP organizations </a:t>
            </a:r>
            <a:endParaRPr sz="2493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93">
              <a:solidFill>
                <a:schemeClr val="dk1"/>
              </a:solidFill>
            </a:endParaRPr>
          </a:p>
          <a:p>
            <a:pPr indent="-339429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493">
                <a:solidFill>
                  <a:schemeClr val="dk1"/>
                </a:solidFill>
              </a:rPr>
              <a:t>Workforce development (Eco-Apprenticeship) with </a:t>
            </a:r>
            <a:r>
              <a:rPr lang="en" sz="2493">
                <a:solidFill>
                  <a:schemeClr val="dk1"/>
                </a:solidFill>
              </a:rPr>
              <a:t>outreach to </a:t>
            </a:r>
            <a:r>
              <a:rPr lang="en" sz="2493">
                <a:solidFill>
                  <a:schemeClr val="dk1"/>
                </a:solidFill>
              </a:rPr>
              <a:t>transitional aged youth (18-24) in BVHP </a:t>
            </a:r>
            <a:endParaRPr sz="2493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93">
              <a:solidFill>
                <a:schemeClr val="dk1"/>
              </a:solidFill>
            </a:endParaRPr>
          </a:p>
          <a:p>
            <a:pPr indent="-339429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493">
                <a:solidFill>
                  <a:schemeClr val="dk1"/>
                </a:solidFill>
              </a:rPr>
              <a:t>Community Stewardship and outreach </a:t>
            </a:r>
            <a:endParaRPr sz="2493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4200" y="1077138"/>
            <a:ext cx="2865731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1600"/>
            <a:ext cx="10020449" cy="5220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1" name="Google Shape;16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3644" y="0"/>
            <a:ext cx="342816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9525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7"/>
          <p:cNvSpPr txBox="1"/>
          <p:nvPr/>
        </p:nvSpPr>
        <p:spPr>
          <a:xfrm>
            <a:off x="3591825" y="4225725"/>
            <a:ext cx="4519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Eco-Apprentices</a:t>
            </a:r>
            <a:endParaRPr sz="36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0" name="Google Shape;17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25" y="0"/>
            <a:ext cx="9069326" cy="6801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2775" y="2858368"/>
            <a:ext cx="9143999" cy="764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8" name="Google Shape;17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750" y="81225"/>
            <a:ext cx="8784899" cy="5370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6D7A8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0"/>
          <p:cNvSpPr txBox="1"/>
          <p:nvPr/>
        </p:nvSpPr>
        <p:spPr>
          <a:xfrm>
            <a:off x="3781425" y="170550"/>
            <a:ext cx="5109900" cy="4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latin typeface="Times New Roman"/>
                <a:ea typeface="Times New Roman"/>
                <a:cs typeface="Times New Roman"/>
                <a:sym typeface="Times New Roman"/>
              </a:rPr>
              <a:t>How to keep in touch and follow our work!</a:t>
            </a:r>
            <a:endParaRPr b="1" sz="2000" u="sng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Nina Omomo 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u="sng">
                <a:solidFill>
                  <a:schemeClr val="hlink"/>
                </a:solidFill>
                <a:hlinkClick r:id="rId4"/>
              </a:rPr>
              <a:t>nina.omomo@lejyouth.org</a:t>
            </a:r>
            <a:r>
              <a:rPr lang="en" sz="1900"/>
              <a:t> 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Website: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u="sng">
                <a:solidFill>
                  <a:schemeClr val="hlink"/>
                </a:solidFill>
                <a:hlinkClick r:id="rId5"/>
              </a:rPr>
              <a:t>www.lejyouth.org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Instagram: 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@lej_ecostewards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