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6283ec423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6283ec423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e3592d4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e3592d4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698730c2a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698730c2a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98730c2a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698730c2a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0cb3b103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80cb3b103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6283ec423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6283ec423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6283ec423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6283ec423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6283ec423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6283ec423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6283ec423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6283ec423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698730c2a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698730c2a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6283ec423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6283ec423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6283ec423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6283ec423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6283ec423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6283ec423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83ec423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6283ec423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698730c2a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698730c2a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698730c2a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698730c2a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98730c2a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98730c2a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hyperlink" Target="mailto:nina.omomo@lejyouth.org" TargetMode="External"/><Relationship Id="rId5" Type="http://schemas.openxmlformats.org/officeDocument/2006/relationships/hyperlink" Target="http://www.lejyouth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9.png"/><Relationship Id="rId5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8.png"/><Relationship Id="rId5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00" y="369963"/>
            <a:ext cx="2270201" cy="33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409500" y="326913"/>
            <a:ext cx="67869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Building a Living Shoreline in Bayview’s Heron’s Head Park </a:t>
            </a:r>
            <a:endParaRPr b="1"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Through Community Stewardship, Youth Education, and Workforce Development</a:t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359750" y="3293925"/>
            <a:ext cx="4886400" cy="1200600"/>
          </a:xfrm>
          <a:prstGeom prst="rect">
            <a:avLst/>
          </a:prstGeom>
          <a:noFill/>
          <a:ln cap="flat" cmpd="dbl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Nina Omomo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Community Stewardship Manager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Times New Roman"/>
                <a:ea typeface="Times New Roman"/>
                <a:cs typeface="Times New Roman"/>
                <a:sym typeface="Times New Roman"/>
              </a:rPr>
              <a:t>Literacy for Environmental Justice 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618150" y="0"/>
            <a:ext cx="790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Third Year Focus: Outplanting of 8,500 natives this 2022-2023 Winter 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62911" y="1082763"/>
            <a:ext cx="4638326" cy="347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750" y="502975"/>
            <a:ext cx="3478748" cy="4638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37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4000500" y="347375"/>
            <a:ext cx="11235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Outplaning Alkali Heath into the newly constructed berm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Alkali Heath planting near tidal pools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</a:t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/>
        </p:nvSpPr>
        <p:spPr>
          <a:xfrm>
            <a:off x="237300" y="181750"/>
            <a:ext cx="866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Endangered </a:t>
            </a:r>
            <a:r>
              <a:rPr i="1" lang="en" sz="2000">
                <a:latin typeface="Times New Roman"/>
                <a:ea typeface="Times New Roman"/>
                <a:cs typeface="Times New Roman"/>
                <a:sym typeface="Times New Roman"/>
              </a:rPr>
              <a:t>Suaeda californica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(Sea Blite) Propagation and Establishment in Collaboration with San Francisco State University’s Estuary and Ocean Science (EOS) Center 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25" y="1081400"/>
            <a:ext cx="2898651" cy="386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9900" y="1289950"/>
            <a:ext cx="5215073" cy="2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3367388" y="4330675"/>
            <a:ext cx="488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Kathy Boyer -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katboyer@sfsu.edu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Margot Buchbinder - 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mbuchbin@sfsu.edu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22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Community Engagement and Programing </a:t>
            </a:r>
            <a:endParaRPr sz="3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474175"/>
            <a:ext cx="51654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39429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93">
                <a:solidFill>
                  <a:schemeClr val="dk1"/>
                </a:solidFill>
              </a:rPr>
              <a:t>Youth programing through </a:t>
            </a:r>
            <a:r>
              <a:rPr lang="en" sz="2493">
                <a:solidFill>
                  <a:schemeClr val="dk1"/>
                </a:solidFill>
              </a:rPr>
              <a:t>District</a:t>
            </a:r>
            <a:r>
              <a:rPr lang="en" sz="2493">
                <a:solidFill>
                  <a:schemeClr val="dk1"/>
                </a:solidFill>
              </a:rPr>
              <a:t> 10 schools and BVHP organizations </a:t>
            </a:r>
            <a:endParaRPr sz="2493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93">
              <a:solidFill>
                <a:schemeClr val="dk1"/>
              </a:solidFill>
            </a:endParaRPr>
          </a:p>
          <a:p>
            <a:pPr indent="-339429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93">
                <a:solidFill>
                  <a:schemeClr val="dk1"/>
                </a:solidFill>
              </a:rPr>
              <a:t>Workforce development (Eco-Apprenticeship) with </a:t>
            </a:r>
            <a:r>
              <a:rPr lang="en" sz="2493">
                <a:solidFill>
                  <a:schemeClr val="dk1"/>
                </a:solidFill>
              </a:rPr>
              <a:t>outreach to </a:t>
            </a:r>
            <a:r>
              <a:rPr lang="en" sz="2493">
                <a:solidFill>
                  <a:schemeClr val="dk1"/>
                </a:solidFill>
              </a:rPr>
              <a:t>transitional aged youth (18-24) in BVHP </a:t>
            </a:r>
            <a:endParaRPr sz="2493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93">
              <a:solidFill>
                <a:schemeClr val="dk1"/>
              </a:solidFill>
            </a:endParaRPr>
          </a:p>
          <a:p>
            <a:pPr indent="-339429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93">
                <a:solidFill>
                  <a:schemeClr val="dk1"/>
                </a:solidFill>
              </a:rPr>
              <a:t>Community Stewardship and outreach </a:t>
            </a:r>
            <a:endParaRPr sz="2493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200" y="1077138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600"/>
            <a:ext cx="10020449" cy="522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3644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25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3591825" y="4225725"/>
            <a:ext cx="451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Eco-Apprentices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5" y="0"/>
            <a:ext cx="9069326" cy="680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775" y="2858368"/>
            <a:ext cx="9143999" cy="764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50" y="81225"/>
            <a:ext cx="8784899" cy="537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781425" y="170550"/>
            <a:ext cx="51099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latin typeface="Times New Roman"/>
                <a:ea typeface="Times New Roman"/>
                <a:cs typeface="Times New Roman"/>
                <a:sym typeface="Times New Roman"/>
              </a:rPr>
              <a:t>How to keep in touch and follow our work!</a:t>
            </a:r>
            <a:endParaRPr b="1" sz="20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Nina Omomo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hlinkClick r:id="rId4"/>
              </a:rPr>
              <a:t>nina.omomo@lejyouth.org</a:t>
            </a:r>
            <a:r>
              <a:rPr lang="en" sz="1900"/>
              <a:t>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Website: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hlinkClick r:id="rId5"/>
              </a:rPr>
              <a:t>www.lejyouth.org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Instagram: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@lej_ecostewards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3154"/>
            <a:ext cx="9144000" cy="513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150" y="0"/>
            <a:ext cx="9027448" cy="507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76" y="-352150"/>
            <a:ext cx="8949825" cy="59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75" y="136413"/>
            <a:ext cx="8703824" cy="48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00" y="35401"/>
            <a:ext cx="9144001" cy="510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77800" y="0"/>
            <a:ext cx="37875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000D3B"/>
                </a:solidFill>
              </a:rPr>
              <a:t> </a:t>
            </a:r>
            <a:r>
              <a:rPr b="1" lang="en" sz="3200" u="sng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Heron’s Head Park </a:t>
            </a:r>
            <a:endParaRPr b="1" sz="3200" u="sng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 u="sng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Shoreline Resilience </a:t>
            </a:r>
            <a:endParaRPr b="1" sz="3200" u="sng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D3B"/>
              </a:buClr>
              <a:buSzPts val="3600"/>
              <a:buFont typeface="Arial"/>
              <a:buNone/>
            </a:pPr>
            <a:r>
              <a:rPr b="1" lang="en" sz="3200" u="sng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</a:t>
            </a:r>
            <a:br>
              <a:rPr b="1" lang="en" sz="3300">
                <a:solidFill>
                  <a:srgbClr val="000066"/>
                </a:solidFill>
              </a:rPr>
            </a:br>
            <a:endParaRPr sz="150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150" y="92025"/>
            <a:ext cx="4316599" cy="21308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345100" y="1785150"/>
            <a:ext cx="352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What is a living shoreline?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175" y="2393775"/>
            <a:ext cx="5234625" cy="26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0653" y="2762599"/>
            <a:ext cx="3375475" cy="18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/>
        </p:nvSpPr>
        <p:spPr>
          <a:xfrm>
            <a:off x="687150" y="227175"/>
            <a:ext cx="7769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First Year Focus: </a:t>
            </a: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Algerian</a:t>
            </a: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 Sea Lavender Removal and Techniques…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00" y="887475"/>
            <a:ext cx="3077718" cy="410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925" y="3267875"/>
            <a:ext cx="2297625" cy="172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325" y="887475"/>
            <a:ext cx="3077725" cy="410364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589925" y="1370425"/>
            <a:ext cx="2208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Limonium ramosissimum, </a:t>
            </a:r>
            <a:r>
              <a:rPr lang="en"/>
              <a:t>referred</a:t>
            </a:r>
            <a:r>
              <a:rPr lang="en"/>
              <a:t> to as LIRA, being hand-pulled by Eco-Apprentices at its </a:t>
            </a:r>
            <a:r>
              <a:rPr lang="en"/>
              <a:t>densest cover (Spring 2020)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0" y="18175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Second Year Focus: </a:t>
            </a: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Algerian</a:t>
            </a: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 Sea Lavender Removal Cont. and Native Plantings…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2050"/>
            <a:ext cx="3111786" cy="414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4750" y="3275150"/>
            <a:ext cx="2446100" cy="17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3574" y="842063"/>
            <a:ext cx="3111775" cy="414902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6788325" y="1390400"/>
            <a:ext cx="178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LIRA in flower, below, being hand-pulled by Eco-Apprentices in July 2022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