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5"/>
  </p:notesMasterIdLst>
  <p:sldIdLst>
    <p:sldId id="306" r:id="rId5"/>
    <p:sldId id="296" r:id="rId6"/>
    <p:sldId id="297" r:id="rId7"/>
    <p:sldId id="291" r:id="rId8"/>
    <p:sldId id="305" r:id="rId9"/>
    <p:sldId id="304" r:id="rId10"/>
    <p:sldId id="281" r:id="rId11"/>
    <p:sldId id="303" r:id="rId12"/>
    <p:sldId id="302" r:id="rId13"/>
    <p:sldId id="298" r:id="rId1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84"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4E9"/>
    <a:srgbClr val="F5CDCE"/>
    <a:srgbClr val="D0CECE"/>
    <a:srgbClr val="CDBE8A"/>
    <a:srgbClr val="202C8F"/>
    <a:srgbClr val="FDFBF6"/>
    <a:srgbClr val="DF8C8C"/>
    <a:srgbClr val="D4D593"/>
    <a:srgbClr val="E6F0FE"/>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36C2D-ADF1-BB65-0E35-98CBFB14A2F2}" v="433" dt="2023-09-08T22:06:31.312"/>
    <p1510:client id="{0A702566-78AD-424B-9705-F1E5ABCEB0C5}" v="36" dt="2023-09-08T23:40:02.05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8"/>
    <p:restoredTop sz="69773" autoAdjust="0"/>
  </p:normalViewPr>
  <p:slideViewPr>
    <p:cSldViewPr snapToGrid="0" snapToObjects="1">
      <p:cViewPr>
        <p:scale>
          <a:sx n="90" d="100"/>
          <a:sy n="90" d="100"/>
        </p:scale>
        <p:origin x="544" y="44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84"/>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The Estuary Youth Council (or EYC) was very much a pie-in-the-sky idea grounded in the strong conviction that our communities’ young people will inherit the Estuary from us, and thus have an inherent right to participate in discussions for the way it is managed and how it will benefit their future. At its core, it is a youth leadership and professional development program dedicated to empowering young people to engage with environmental and climate challenges facing the San Francisco Estuary Region.  </a:t>
            </a:r>
            <a:endParaRPr lang="en-US" dirty="0">
              <a:cs typeface="Calibri"/>
            </a:endParaRPr>
          </a:p>
        </p:txBody>
      </p:sp>
    </p:spTree>
    <p:extLst>
      <p:ext uri="{BB962C8B-B14F-4D97-AF65-F5344CB8AC3E}">
        <p14:creationId xmlns:p14="http://schemas.microsoft.com/office/powerpoint/2010/main" val="48333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In my eyes, the Estuary Youth Council  program has two main goals that can be seen as mutually inclusive: </a:t>
            </a:r>
            <a:endParaRPr lang="en-US" dirty="0">
              <a:cs typeface="Calibri"/>
            </a:endParaRPr>
          </a:p>
          <a:p>
            <a:pPr marL="285750" indent="-285750">
              <a:buFont typeface="Arial"/>
              <a:buChar char="•"/>
            </a:pPr>
            <a:r>
              <a:rPr lang="en-US" dirty="0"/>
              <a:t>Provide professional development opportunities to emerging environmental leaders from underrepresented and underserved communities in the San Francisco Estuary watershed; and </a:t>
            </a:r>
            <a:endParaRPr lang="en-US" dirty="0">
              <a:cs typeface="Calibri"/>
            </a:endParaRPr>
          </a:p>
          <a:p>
            <a:pPr marL="285750" indent="-285750">
              <a:buFont typeface="Arial"/>
              <a:buChar char="•"/>
            </a:pPr>
            <a:r>
              <a:rPr lang="en-US" dirty="0"/>
              <a:t>Advise environmental managers, planners, and decision-makers by filling existing knowledge gaps of youth-centered perspectives, concerns, and priorities in the restoration and adaptation of the San Francisco Estuary. </a:t>
            </a:r>
            <a:endParaRPr lang="en-US" dirty="0">
              <a:cs typeface="Calibri"/>
            </a:endParaRPr>
          </a:p>
          <a:p>
            <a:endParaRPr lang="en-US" dirty="0"/>
          </a:p>
        </p:txBody>
      </p:sp>
    </p:spTree>
    <p:extLst>
      <p:ext uri="{BB962C8B-B14F-4D97-AF65-F5344CB8AC3E}">
        <p14:creationId xmlns:p14="http://schemas.microsoft.com/office/powerpoint/2010/main" val="239145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For those of you who are familiar with SFEP and the work of other similar government agencies, you know that community engagement is not one of our strengths. We are getting better at it, but we still have a long way to go. Coming from a background of working in environmental justice communities in New York City, I knew that the expertise of community engagement, visioning the Estuary Youth Council, and designing the program could not be done alone. With the support of funding secured from private donors, I started approaching community-based organizations around the Bay-Delta region with the idea of the Estuary Youth Council and having very transparent conversations about what amount of funding we had to support their participation. </a:t>
            </a:r>
          </a:p>
          <a:p>
            <a:endParaRPr lang="en-US" dirty="0"/>
          </a:p>
          <a:p>
            <a:r>
              <a:rPr lang="en-US" dirty="0"/>
              <a:t>The three organizations we ended up partnering with this pilot year brought different strengths to the table, but all were dedicated to serving frontline communities and had prior experience working with youth. These organizations were: Nuestra Casa serving the East Palo Alto/mid-peninsula region, Mycelium Youth Network serving the San Francisco/Oakland area, and Restore the Delta, which serves Stockton and its surrounding areas.</a:t>
            </a:r>
          </a:p>
          <a:p>
            <a:endParaRPr lang="en-US" dirty="0"/>
          </a:p>
        </p:txBody>
      </p:sp>
    </p:spTree>
    <p:extLst>
      <p:ext uri="{BB962C8B-B14F-4D97-AF65-F5344CB8AC3E}">
        <p14:creationId xmlns:p14="http://schemas.microsoft.com/office/powerpoint/2010/main" val="314075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After funding agreements were completed, we had a formal program kickoff with SFEP staff and all of the community-based organizations that we invited as partners to the EYC program. We spent time co-visioning the Estuary Youth Council program, identifying short-term goals and long-term missions that would ground the work of the group and eventually the EYC so that we could come to a uniform vision of what success looks like, and almost just importantly, providing an anchor for the integrity of the program in a funding landscape that will often pull small organizations, projects, and programs in different directions. While it has only been part-way into our first year, I can already share that we’ve been approached with many opportunities. Instead of rushing forward to meet these opportunities, it was important as a group to prioritize relationship and community-building. In a world of endless deadlines and bureaucracy, we have tried our best to move at the pace of trust – and that’s slow! </a:t>
            </a:r>
          </a:p>
          <a:p>
            <a:endParaRPr lang="en-US" dirty="0"/>
          </a:p>
        </p:txBody>
      </p:sp>
    </p:spTree>
    <p:extLst>
      <p:ext uri="{BB962C8B-B14F-4D97-AF65-F5344CB8AC3E}">
        <p14:creationId xmlns:p14="http://schemas.microsoft.com/office/powerpoint/2010/main" val="243739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dirty="0"/>
              <a:t>After about 3 months of visioning, each CBO began recruitment from their communities either through existing programs that their organizations offered (ex: in-school programs, internships, etc.) or tabling at community events. Each CBO had a highly individualized recruitment process that identified the best candidates out of each of their respective communities. I really had no hand in the recruitment process, and at this point, I’d like to point this out as an example of placing trust and faith in each of the CBOs that they knew their communities best, and given our unified vision of success, they knew which candidates would be most competitive for the EYC program.</a:t>
            </a:r>
          </a:p>
          <a:p>
            <a:endParaRPr lang="en-US" dirty="0"/>
          </a:p>
          <a:p>
            <a:r>
              <a:rPr lang="en-US" dirty="0"/>
              <a:t>Once we recruited 3 youth from each community for a total of 9 youth in the EYC program, we took a step back and reflected as a group about what it meant to invite youth into what had been primarily an adult space. One of our project partners coined the term “adultism”, which is really just a term used to describe a culture that prioritizes the needs and concerns of adults, who exercise their power in a way that systematically discriminates against young people . Adultism can be especially jarring when adults communicate to youth that they are important but then go on to dismiss their opinions and take away their agency.</a:t>
            </a:r>
          </a:p>
          <a:p>
            <a:endParaRPr lang="en-US" dirty="0"/>
          </a:p>
          <a:p>
            <a:r>
              <a:rPr lang="en-US" dirty="0"/>
              <a:t>As a group of adults who have designed this program, we are constantly navigating a balance between creating a safe space for young people to engage, while also empowering them and challenging them to meet difficult moments and conversations, such as holding us and other </a:t>
            </a:r>
            <a:r>
              <a:rPr lang="en-US" dirty="0" err="1"/>
              <a:t>adultist</a:t>
            </a:r>
            <a:r>
              <a:rPr lang="en-US" dirty="0"/>
              <a:t> systems accountable.  </a:t>
            </a:r>
          </a:p>
          <a:p>
            <a:endParaRPr lang="en-US" dirty="0"/>
          </a:p>
        </p:txBody>
      </p:sp>
    </p:spTree>
    <p:extLst>
      <p:ext uri="{BB962C8B-B14F-4D97-AF65-F5344CB8AC3E}">
        <p14:creationId xmlns:p14="http://schemas.microsoft.com/office/powerpoint/2010/main" val="249902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95865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dirty="0"/>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dirty="0"/>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dirty="0"/>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dirty="0"/>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dirty="0"/>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dirty="0"/>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dirty="0"/>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dirty="0"/>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dirty="0"/>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s://www.sfestuary.org/estuary-youth-council/" TargetMode="External"/><Relationship Id="rId7" Type="http://schemas.openxmlformats.org/officeDocument/2006/relationships/hyperlink" Target="https://movementstrategy.org/resources/the-spectrum-of-community-engagement-to-ownershi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restorethedelta.org/" TargetMode="External"/><Relationship Id="rId5" Type="http://schemas.openxmlformats.org/officeDocument/2006/relationships/hyperlink" Target="https://www.myceliumyouthnetwork.org/" TargetMode="External"/><Relationship Id="rId4" Type="http://schemas.openxmlformats.org/officeDocument/2006/relationships/hyperlink" Target="https://nuestracasa.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BBFB09-1303-1BBB-2A3D-A55DFB37FC0F}"/>
              </a:ext>
            </a:extLst>
          </p:cNvPr>
          <p:cNvSpPr>
            <a:spLocks noGrp="1"/>
          </p:cNvSpPr>
          <p:nvPr>
            <p:ph type="sldNum" sz="quarter" idx="12"/>
          </p:nvPr>
        </p:nvSpPr>
        <p:spPr/>
        <p:txBody>
          <a:bodyPr/>
          <a:lstStyle/>
          <a:p>
            <a:fld id="{48F63A3B-78C7-47BE-AE5E-E10140E04643}" type="slidenum">
              <a:rPr lang="en-US" smtClean="0"/>
              <a:t>1</a:t>
            </a:fld>
            <a:endParaRPr lang="en-US" dirty="0"/>
          </a:p>
        </p:txBody>
      </p:sp>
      <p:pic>
        <p:nvPicPr>
          <p:cNvPr id="4" name="Picture 3" descr="A group of logos on a black background&#10;&#10;Description automatically generated">
            <a:extLst>
              <a:ext uri="{FF2B5EF4-FFF2-40B4-BE49-F238E27FC236}">
                <a16:creationId xmlns:a16="http://schemas.microsoft.com/office/drawing/2014/main" id="{BF0D1125-D8B3-8083-08AC-74B9F462180E}"/>
              </a:ext>
            </a:extLst>
          </p:cNvPr>
          <p:cNvPicPr>
            <a:picLocks noChangeAspect="1"/>
          </p:cNvPicPr>
          <p:nvPr/>
        </p:nvPicPr>
        <p:blipFill>
          <a:blip r:embed="rId2"/>
          <a:stretch>
            <a:fillRect/>
          </a:stretch>
        </p:blipFill>
        <p:spPr>
          <a:xfrm>
            <a:off x="624761" y="594360"/>
            <a:ext cx="10713877" cy="4491655"/>
          </a:xfrm>
          <a:prstGeom prst="rect">
            <a:avLst/>
          </a:prstGeom>
        </p:spPr>
      </p:pic>
      <p:sp>
        <p:nvSpPr>
          <p:cNvPr id="5" name="Subtitle 2">
            <a:extLst>
              <a:ext uri="{FF2B5EF4-FFF2-40B4-BE49-F238E27FC236}">
                <a16:creationId xmlns:a16="http://schemas.microsoft.com/office/drawing/2014/main" id="{B0044307-EA4B-6582-D519-4D41E0F8DA0A}"/>
              </a:ext>
            </a:extLst>
          </p:cNvPr>
          <p:cNvSpPr txBox="1">
            <a:spLocks/>
          </p:cNvSpPr>
          <p:nvPr/>
        </p:nvSpPr>
        <p:spPr>
          <a:xfrm>
            <a:off x="4025131" y="5438167"/>
            <a:ext cx="4141737" cy="505097"/>
          </a:xfrm>
          <a:prstGeom prst="rect">
            <a:avLst/>
          </a:prstGeom>
        </p:spPr>
        <p:txBody>
          <a:bodyPr vert="horz" lIns="0" tIns="0" rIns="0" bIns="0" rtlCol="0" anchor="t">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Source Sans Pro" panose="020F0502020204030204" pitchFamily="34" charset="0"/>
                <a:cs typeface="Arial" panose="020B0604020202020204" pitchFamily="34" charset="0"/>
              </a:rPr>
              <a:t>Diana Fu</a:t>
            </a:r>
          </a:p>
          <a:p>
            <a:pPr marL="0" indent="0" algn="ctr">
              <a:buNone/>
            </a:pPr>
            <a:r>
              <a:rPr lang="en-US" sz="1800" dirty="0">
                <a:latin typeface="Arial" panose="020B0604020202020204" pitchFamily="34" charset="0"/>
                <a:ea typeface="Source Sans Pro" panose="020F0502020204030204" pitchFamily="34" charset="0"/>
                <a:cs typeface="Arial" panose="020B0604020202020204" pitchFamily="34" charset="0"/>
              </a:rPr>
              <a:t>Wetland Migration Workshop</a:t>
            </a:r>
          </a:p>
          <a:p>
            <a:pPr marL="0" indent="0" algn="ctr">
              <a:buNone/>
            </a:pPr>
            <a:r>
              <a:rPr lang="en-US" sz="1800" dirty="0">
                <a:latin typeface="Arial" panose="020B0604020202020204" pitchFamily="34" charset="0"/>
                <a:ea typeface="Source Sans Pro" panose="020B0503030403020204" pitchFamily="34" charset="0"/>
                <a:cs typeface="Arial" panose="020B0604020202020204" pitchFamily="34" charset="0"/>
              </a:rPr>
              <a:t>September 19, 2023</a:t>
            </a:r>
          </a:p>
        </p:txBody>
      </p:sp>
    </p:spTree>
    <p:extLst>
      <p:ext uri="{BB962C8B-B14F-4D97-AF65-F5344CB8AC3E}">
        <p14:creationId xmlns:p14="http://schemas.microsoft.com/office/powerpoint/2010/main" val="64805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958432" y="2328868"/>
            <a:ext cx="7280182" cy="1943101"/>
          </a:xfrm>
        </p:spPr>
        <p:txBody>
          <a:bodyPr vert="horz" lIns="91440" tIns="45720" rIns="91440" bIns="45720" rtlCol="0" anchor="t">
            <a:noAutofit/>
          </a:bodyPr>
          <a:lstStyle/>
          <a:p>
            <a:pPr marL="285750" indent="-285750">
              <a:buChar char="•"/>
            </a:pPr>
            <a:r>
              <a:rPr lang="en-US" sz="2400" dirty="0">
                <a:cs typeface="Sabon Next LT"/>
                <a:hlinkClick r:id="rId3"/>
              </a:rPr>
              <a:t>Estuary Youth Council Webpage</a:t>
            </a:r>
            <a:endParaRPr lang="en-US" sz="2400" dirty="0">
              <a:cs typeface="Sabon Next LT"/>
            </a:endParaRPr>
          </a:p>
          <a:p>
            <a:pPr marL="285750" indent="-285750">
              <a:buChar char="•"/>
            </a:pPr>
            <a:r>
              <a:rPr lang="en-US" sz="2400" dirty="0">
                <a:cs typeface="Sabon Next LT"/>
                <a:hlinkClick r:id="rId4"/>
              </a:rPr>
              <a:t>Nuestra Casa</a:t>
            </a:r>
            <a:endParaRPr lang="en-US" sz="2400" dirty="0">
              <a:cs typeface="Sabon Next LT"/>
            </a:endParaRPr>
          </a:p>
          <a:p>
            <a:pPr marL="285750" indent="-285750">
              <a:buChar char="•"/>
            </a:pPr>
            <a:r>
              <a:rPr lang="en-US" sz="2400" dirty="0">
                <a:cs typeface="Sabon Next LT"/>
                <a:hlinkClick r:id="rId5"/>
              </a:rPr>
              <a:t>Mycelium Youth Network</a:t>
            </a:r>
            <a:endParaRPr lang="en-US" sz="2400" dirty="0">
              <a:cs typeface="Sabon Next LT"/>
            </a:endParaRPr>
          </a:p>
          <a:p>
            <a:pPr marL="285750" indent="-285750">
              <a:buChar char="•"/>
            </a:pPr>
            <a:r>
              <a:rPr lang="en-US" sz="2400" dirty="0">
                <a:cs typeface="Sabon Next LT"/>
                <a:hlinkClick r:id="rId6"/>
              </a:rPr>
              <a:t>Restore the Delta</a:t>
            </a:r>
            <a:endParaRPr lang="en-US" sz="2400" dirty="0">
              <a:cs typeface="Sabon Next LT"/>
            </a:endParaRPr>
          </a:p>
          <a:p>
            <a:endParaRPr lang="en-US" sz="2400" dirty="0">
              <a:cs typeface="Sabon Next LT"/>
              <a:hlinkClick r:id="rId7"/>
            </a:endParaRPr>
          </a:p>
          <a:p>
            <a:endParaRPr lang="en-US" sz="2400" dirty="0">
              <a:cs typeface="Sabon Next LT"/>
              <a:hlinkClick r:id="rId7"/>
            </a:endParaRPr>
          </a:p>
          <a:p>
            <a:pPr marL="285750" indent="-285750">
              <a:buChar char="•"/>
            </a:pPr>
            <a:endParaRPr lang="en-US" sz="2400" dirty="0">
              <a:cs typeface="Sabon Next LT"/>
            </a:endParaRPr>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Title 1">
            <a:extLst>
              <a:ext uri="{FF2B5EF4-FFF2-40B4-BE49-F238E27FC236}">
                <a16:creationId xmlns:a16="http://schemas.microsoft.com/office/drawing/2014/main" id="{78587F01-5B37-9384-3207-0DB129858BA2}"/>
              </a:ext>
            </a:extLst>
          </p:cNvPr>
          <p:cNvSpPr>
            <a:spLocks noGrp="1"/>
          </p:cNvSpPr>
          <p:nvPr>
            <p:ph type="title"/>
          </p:nvPr>
        </p:nvSpPr>
        <p:spPr>
          <a:xfrm>
            <a:off x="3958432" y="1248572"/>
            <a:ext cx="9203897" cy="768096"/>
          </a:xfrm>
        </p:spPr>
        <p:txBody>
          <a:bodyPr/>
          <a:lstStyle/>
          <a:p>
            <a:r>
              <a:rPr lang="en-US" sz="2800" b="1" dirty="0">
                <a:solidFill>
                  <a:schemeClr val="accent6"/>
                </a:solidFill>
                <a:latin typeface="Arial Black" panose="020B0604020202020204" pitchFamily="34" charset="0"/>
                <a:cs typeface="Arial Black" panose="020B0604020202020204" pitchFamily="34" charset="0"/>
              </a:rPr>
              <a:t>More info about the EYC</a:t>
            </a:r>
            <a:br>
              <a:rPr lang="en-US" sz="2800" b="1" dirty="0">
                <a:solidFill>
                  <a:schemeClr val="accent6"/>
                </a:solidFill>
                <a:latin typeface="Arial Black" panose="020B0604020202020204" pitchFamily="34" charset="0"/>
                <a:cs typeface="Arial Black" panose="020B0604020202020204" pitchFamily="34" charset="0"/>
              </a:rPr>
            </a:br>
            <a:r>
              <a:rPr lang="en-US" sz="2800" b="1" dirty="0">
                <a:solidFill>
                  <a:schemeClr val="accent6"/>
                </a:solidFill>
                <a:latin typeface="Arial Black" panose="020B0604020202020204" pitchFamily="34" charset="0"/>
                <a:cs typeface="Arial Black" panose="020B0604020202020204" pitchFamily="34" charset="0"/>
              </a:rPr>
              <a:t>&amp; Partners</a:t>
            </a:r>
          </a:p>
        </p:txBody>
      </p:sp>
      <p:sp>
        <p:nvSpPr>
          <p:cNvPr id="8" name="Title 1">
            <a:extLst>
              <a:ext uri="{FF2B5EF4-FFF2-40B4-BE49-F238E27FC236}">
                <a16:creationId xmlns:a16="http://schemas.microsoft.com/office/drawing/2014/main" id="{68B3E800-4B68-768D-23D3-A87141DA5358}"/>
              </a:ext>
            </a:extLst>
          </p:cNvPr>
          <p:cNvSpPr txBox="1">
            <a:spLocks/>
          </p:cNvSpPr>
          <p:nvPr/>
        </p:nvSpPr>
        <p:spPr>
          <a:xfrm>
            <a:off x="3958432" y="4401347"/>
            <a:ext cx="9203897" cy="76809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2800" dirty="0">
                <a:latin typeface="Arial Black" panose="020B0604020202020204" pitchFamily="34" charset="0"/>
                <a:cs typeface="Arial Black" panose="020B0604020202020204" pitchFamily="34" charset="0"/>
              </a:rPr>
              <a:t>Additional resources</a:t>
            </a:r>
          </a:p>
        </p:txBody>
      </p:sp>
      <p:sp>
        <p:nvSpPr>
          <p:cNvPr id="9" name="TextBox 8">
            <a:extLst>
              <a:ext uri="{FF2B5EF4-FFF2-40B4-BE49-F238E27FC236}">
                <a16:creationId xmlns:a16="http://schemas.microsoft.com/office/drawing/2014/main" id="{C417B1AB-6FF2-8C2F-D9BE-E401E128142B}"/>
              </a:ext>
            </a:extLst>
          </p:cNvPr>
          <p:cNvSpPr txBox="1"/>
          <p:nvPr/>
        </p:nvSpPr>
        <p:spPr>
          <a:xfrm>
            <a:off x="3958432" y="4938610"/>
            <a:ext cx="7579319" cy="461665"/>
          </a:xfrm>
          <a:prstGeom prst="rect">
            <a:avLst/>
          </a:prstGeom>
          <a:noFill/>
        </p:spPr>
        <p:txBody>
          <a:bodyPr wrap="none" rtlCol="0">
            <a:spAutoFit/>
          </a:bodyPr>
          <a:lstStyle/>
          <a:p>
            <a:r>
              <a:rPr lang="en-US" sz="2400" dirty="0">
                <a:cs typeface="Sabon Next LT"/>
                <a:hlinkClick r:id="rId7"/>
              </a:rPr>
              <a:t>The Spectrum of Community Engagement to Ownership</a:t>
            </a:r>
            <a:endParaRPr lang="en-US" sz="2400" dirty="0"/>
          </a:p>
        </p:txBody>
      </p:sp>
    </p:spTree>
    <p:extLst>
      <p:ext uri="{BB962C8B-B14F-4D97-AF65-F5344CB8AC3E}">
        <p14:creationId xmlns:p14="http://schemas.microsoft.com/office/powerpoint/2010/main" val="245818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68D-6791-B5A7-6CB0-0D8099E46E41}"/>
              </a:ext>
            </a:extLst>
          </p:cNvPr>
          <p:cNvSpPr>
            <a:spLocks noGrp="1"/>
          </p:cNvSpPr>
          <p:nvPr>
            <p:ph type="title"/>
          </p:nvPr>
        </p:nvSpPr>
        <p:spPr>
          <a:xfrm>
            <a:off x="4224528" y="1069158"/>
            <a:ext cx="6737806" cy="1975794"/>
          </a:xfrm>
        </p:spPr>
        <p:txBody>
          <a:bodyPr/>
          <a:lstStyle/>
          <a:p>
            <a:r>
              <a:rPr lang="en-US" dirty="0"/>
              <a:t>What is the Estuary Youth Council (EYC)?</a:t>
            </a:r>
          </a:p>
        </p:txBody>
      </p:sp>
      <p:sp>
        <p:nvSpPr>
          <p:cNvPr id="3" name="Content Placeholder 2">
            <a:extLst>
              <a:ext uri="{FF2B5EF4-FFF2-40B4-BE49-F238E27FC236}">
                <a16:creationId xmlns:a16="http://schemas.microsoft.com/office/drawing/2014/main" id="{4D2EC5B6-8CD3-7C4E-E689-B54FB5606E91}"/>
              </a:ext>
            </a:extLst>
          </p:cNvPr>
          <p:cNvSpPr>
            <a:spLocks noGrp="1"/>
          </p:cNvSpPr>
          <p:nvPr>
            <p:ph idx="1"/>
          </p:nvPr>
        </p:nvSpPr>
        <p:spPr>
          <a:xfrm>
            <a:off x="4224528" y="3517900"/>
            <a:ext cx="7844861" cy="2405380"/>
          </a:xfrm>
        </p:spPr>
        <p:txBody>
          <a:bodyPr vert="horz" lIns="91440" tIns="45720" rIns="91440" bIns="45720" rtlCol="0" anchor="t">
            <a:noAutofit/>
          </a:bodyPr>
          <a:lstStyle/>
          <a:p>
            <a:pPr marL="285750" indent="-285750">
              <a:buChar char="•"/>
            </a:pPr>
            <a:r>
              <a:rPr lang="en-US" sz="2400" dirty="0">
                <a:cs typeface="Sabon Next LT"/>
              </a:rPr>
              <a:t>Youth leadership and professional development program dedicated to empowering young people to engage with environmental and climate challenges facing the San Francisco Estuary Region</a:t>
            </a:r>
          </a:p>
          <a:p>
            <a:pPr marL="285750" indent="-285750">
              <a:buChar char="•"/>
            </a:pPr>
            <a:endParaRPr lang="en-US" sz="2400" dirty="0">
              <a:cs typeface="Sabon Next LT"/>
            </a:endParaRPr>
          </a:p>
        </p:txBody>
      </p:sp>
      <p:sp>
        <p:nvSpPr>
          <p:cNvPr id="5" name="Slide Number Placeholder 4">
            <a:extLst>
              <a:ext uri="{FF2B5EF4-FFF2-40B4-BE49-F238E27FC236}">
                <a16:creationId xmlns:a16="http://schemas.microsoft.com/office/drawing/2014/main" id="{98149041-007A-E3CC-0000-D9E385452BC0}"/>
              </a:ext>
            </a:extLst>
          </p:cNvPr>
          <p:cNvSpPr>
            <a:spLocks noGrp="1"/>
          </p:cNvSpPr>
          <p:nvPr>
            <p:ph type="sldNum" sz="quarter" idx="12"/>
          </p:nvPr>
        </p:nvSpPr>
        <p:spPr/>
        <p:txBody>
          <a:bodyPr/>
          <a:lstStyle/>
          <a:p>
            <a:fld id="{48F63A3B-78C7-47BE-AE5E-E10140E04643}" type="slidenum">
              <a:rPr lang="en-US" dirty="0"/>
              <a:t>2</a:t>
            </a:fld>
            <a:endParaRPr lang="en-US" dirty="0"/>
          </a:p>
        </p:txBody>
      </p:sp>
    </p:spTree>
    <p:extLst>
      <p:ext uri="{BB962C8B-B14F-4D97-AF65-F5344CB8AC3E}">
        <p14:creationId xmlns:p14="http://schemas.microsoft.com/office/powerpoint/2010/main" val="163247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862837" y="530860"/>
            <a:ext cx="10671048" cy="768096"/>
          </a:xfrm>
        </p:spPr>
        <p:txBody>
          <a:bodyPr/>
          <a:lstStyle/>
          <a:p>
            <a:r>
              <a:rPr lang="en-US" dirty="0"/>
              <a:t>Goals of the EYC</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smtClean="0"/>
              <a:pPr/>
              <a:t>3</a:t>
            </a:fld>
            <a:endParaRPr lang="en-US" dirty="0"/>
          </a:p>
        </p:txBody>
      </p:sp>
      <p:grpSp>
        <p:nvGrpSpPr>
          <p:cNvPr id="24" name="Group 23">
            <a:extLst>
              <a:ext uri="{FF2B5EF4-FFF2-40B4-BE49-F238E27FC236}">
                <a16:creationId xmlns:a16="http://schemas.microsoft.com/office/drawing/2014/main" id="{3A5EED98-A392-B4B6-7C10-48F316A02C56}"/>
              </a:ext>
            </a:extLst>
          </p:cNvPr>
          <p:cNvGrpSpPr/>
          <p:nvPr/>
        </p:nvGrpSpPr>
        <p:grpSpPr>
          <a:xfrm>
            <a:off x="5662823" y="1527938"/>
            <a:ext cx="4404159" cy="4432300"/>
            <a:chOff x="5128208" y="2051304"/>
            <a:chExt cx="4404159" cy="4432300"/>
          </a:xfrm>
        </p:grpSpPr>
        <p:sp>
          <p:nvSpPr>
            <p:cNvPr id="12" name="Oval 11">
              <a:extLst>
                <a:ext uri="{FF2B5EF4-FFF2-40B4-BE49-F238E27FC236}">
                  <a16:creationId xmlns:a16="http://schemas.microsoft.com/office/drawing/2014/main" id="{F4826B75-A60B-7149-74B1-D7C1CE58DFBD}"/>
                </a:ext>
              </a:extLst>
            </p:cNvPr>
            <p:cNvSpPr/>
            <p:nvPr/>
          </p:nvSpPr>
          <p:spPr>
            <a:xfrm>
              <a:off x="5128208" y="2051304"/>
              <a:ext cx="4404159" cy="4432300"/>
            </a:xfrm>
            <a:prstGeom prst="ellipse">
              <a:avLst/>
            </a:prstGeom>
            <a:solidFill>
              <a:srgbClr val="AAC4E9">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2">
              <a:extLst>
                <a:ext uri="{FF2B5EF4-FFF2-40B4-BE49-F238E27FC236}">
                  <a16:creationId xmlns:a16="http://schemas.microsoft.com/office/drawing/2014/main" id="{3BAD2E2F-DCD3-DB62-18B6-3B205556B988}"/>
                </a:ext>
              </a:extLst>
            </p:cNvPr>
            <p:cNvSpPr txBox="1">
              <a:spLocks/>
            </p:cNvSpPr>
            <p:nvPr/>
          </p:nvSpPr>
          <p:spPr>
            <a:xfrm>
              <a:off x="5419191" y="2650744"/>
              <a:ext cx="3822192" cy="41148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cap="all" dirty="0">
                  <a:latin typeface="Arial" panose="020B0604020202020204" pitchFamily="34" charset="0"/>
                  <a:cs typeface="Arial" panose="020B0604020202020204" pitchFamily="34" charset="0"/>
                </a:rPr>
                <a:t>Address knowledge</a:t>
              </a:r>
            </a:p>
            <a:p>
              <a:pPr marL="0" indent="0" algn="ctr">
                <a:spcBef>
                  <a:spcPts val="0"/>
                </a:spcBef>
                <a:buNone/>
              </a:pPr>
              <a:r>
                <a:rPr lang="en-US" sz="1800" b="1" cap="all" dirty="0">
                  <a:latin typeface="Arial" panose="020B0604020202020204" pitchFamily="34" charset="0"/>
                  <a:cs typeface="Arial" panose="020B0604020202020204" pitchFamily="34" charset="0"/>
                </a:rPr>
                <a:t>gaps</a:t>
              </a:r>
            </a:p>
          </p:txBody>
        </p:sp>
        <p:sp>
          <p:nvSpPr>
            <p:cNvPr id="16" name="Content Placeholder 13">
              <a:extLst>
                <a:ext uri="{FF2B5EF4-FFF2-40B4-BE49-F238E27FC236}">
                  <a16:creationId xmlns:a16="http://schemas.microsoft.com/office/drawing/2014/main" id="{E6378A87-86F1-5AE8-14DA-13931FD9C8FA}"/>
                </a:ext>
              </a:extLst>
            </p:cNvPr>
            <p:cNvSpPr txBox="1">
              <a:spLocks/>
            </p:cNvSpPr>
            <p:nvPr/>
          </p:nvSpPr>
          <p:spPr>
            <a:xfrm>
              <a:off x="6259268" y="3429000"/>
              <a:ext cx="2783134" cy="231140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sz="1600" dirty="0"/>
                <a:t>Advise environmental managers, planners, and decision-makers by filling existing knowledge gaps of youth-centered perspectives, concerns, and priorities in the restoration and adaptation of the San Francisco Estuary.</a:t>
              </a:r>
            </a:p>
            <a:p>
              <a:endParaRPr lang="en-US" dirty="0"/>
            </a:p>
          </p:txBody>
        </p:sp>
      </p:grpSp>
      <p:grpSp>
        <p:nvGrpSpPr>
          <p:cNvPr id="23" name="Group 22">
            <a:extLst>
              <a:ext uri="{FF2B5EF4-FFF2-40B4-BE49-F238E27FC236}">
                <a16:creationId xmlns:a16="http://schemas.microsoft.com/office/drawing/2014/main" id="{416A781D-5A64-F4E9-8F15-54AD96B15405}"/>
              </a:ext>
            </a:extLst>
          </p:cNvPr>
          <p:cNvGrpSpPr/>
          <p:nvPr/>
        </p:nvGrpSpPr>
        <p:grpSpPr>
          <a:xfrm>
            <a:off x="2098740" y="1527938"/>
            <a:ext cx="4404159" cy="4481068"/>
            <a:chOff x="1528574" y="2051304"/>
            <a:chExt cx="4404159" cy="4481068"/>
          </a:xfrm>
        </p:grpSpPr>
        <p:sp>
          <p:nvSpPr>
            <p:cNvPr id="13" name="Oval 12">
              <a:extLst>
                <a:ext uri="{FF2B5EF4-FFF2-40B4-BE49-F238E27FC236}">
                  <a16:creationId xmlns:a16="http://schemas.microsoft.com/office/drawing/2014/main" id="{3BFF15DB-D1E7-89E0-AB1E-506F331BC4AE}"/>
                </a:ext>
              </a:extLst>
            </p:cNvPr>
            <p:cNvSpPr/>
            <p:nvPr/>
          </p:nvSpPr>
          <p:spPr>
            <a:xfrm>
              <a:off x="1528574" y="2051304"/>
              <a:ext cx="4404159" cy="4481068"/>
            </a:xfrm>
            <a:prstGeom prst="ellipse">
              <a:avLst/>
            </a:prstGeom>
            <a:solidFill>
              <a:srgbClr val="F5CDCE">
                <a:alpha val="5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1">
              <a:extLst>
                <a:ext uri="{FF2B5EF4-FFF2-40B4-BE49-F238E27FC236}">
                  <a16:creationId xmlns:a16="http://schemas.microsoft.com/office/drawing/2014/main" id="{32E55C37-4369-01CB-52E6-D8EC682C75D1}"/>
                </a:ext>
              </a:extLst>
            </p:cNvPr>
            <p:cNvSpPr txBox="1">
              <a:spLocks/>
            </p:cNvSpPr>
            <p:nvPr/>
          </p:nvSpPr>
          <p:spPr>
            <a:xfrm>
              <a:off x="1846835" y="3591560"/>
              <a:ext cx="3097785" cy="196850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Provide leadership &amp; professional development opportunities to emerging environmental leaders from underrepresented and underserved communities in the San Francisco Estuary watershed</a:t>
              </a:r>
            </a:p>
          </p:txBody>
        </p:sp>
        <p:sp>
          <p:nvSpPr>
            <p:cNvPr id="22" name="Text Placeholder 12">
              <a:extLst>
                <a:ext uri="{FF2B5EF4-FFF2-40B4-BE49-F238E27FC236}">
                  <a16:creationId xmlns:a16="http://schemas.microsoft.com/office/drawing/2014/main" id="{68912E20-53F0-A5FC-BBC9-680769A40C0A}"/>
                </a:ext>
              </a:extLst>
            </p:cNvPr>
            <p:cNvSpPr txBox="1">
              <a:spLocks/>
            </p:cNvSpPr>
            <p:nvPr/>
          </p:nvSpPr>
          <p:spPr>
            <a:xfrm>
              <a:off x="1846835" y="2520188"/>
              <a:ext cx="3692243" cy="411480"/>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cap="all" dirty="0">
                  <a:latin typeface="Arial" panose="020B0604020202020204" pitchFamily="34" charset="0"/>
                  <a:cs typeface="Arial" panose="020B0604020202020204" pitchFamily="34" charset="0"/>
                </a:rPr>
                <a:t>Leadership &amp; Professional</a:t>
              </a:r>
            </a:p>
            <a:p>
              <a:pPr marL="0" indent="0" algn="ctr">
                <a:spcBef>
                  <a:spcPts val="0"/>
                </a:spcBef>
                <a:buNone/>
              </a:pPr>
              <a:r>
                <a:rPr lang="en-US" sz="1800" b="1" cap="all" dirty="0">
                  <a:latin typeface="Arial" panose="020B0604020202020204" pitchFamily="34" charset="0"/>
                  <a:cs typeface="Arial" panose="020B0604020202020204" pitchFamily="34" charset="0"/>
                </a:rPr>
                <a:t>Development</a:t>
              </a:r>
            </a:p>
          </p:txBody>
        </p:sp>
      </p:grpSp>
    </p:spTree>
    <p:extLst>
      <p:ext uri="{BB962C8B-B14F-4D97-AF65-F5344CB8AC3E}">
        <p14:creationId xmlns:p14="http://schemas.microsoft.com/office/powerpoint/2010/main" val="1565411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71CEB5-0F43-BA22-C4E7-3A84E631DA11}"/>
              </a:ext>
            </a:extLst>
          </p:cNvPr>
          <p:cNvSpPr>
            <a:spLocks noGrp="1"/>
          </p:cNvSpPr>
          <p:nvPr>
            <p:ph type="title"/>
          </p:nvPr>
        </p:nvSpPr>
        <p:spPr>
          <a:xfrm>
            <a:off x="758952" y="329609"/>
            <a:ext cx="10671048" cy="1672927"/>
          </a:xfrm>
        </p:spPr>
        <p:txBody>
          <a:bodyPr/>
          <a:lstStyle/>
          <a:p>
            <a:r>
              <a:rPr lang="en-US" sz="3200" dirty="0"/>
              <a:t>Building the right</a:t>
            </a:r>
            <a:br>
              <a:rPr lang="en-US" sz="3200" dirty="0"/>
            </a:br>
            <a:r>
              <a:rPr lang="en-US" sz="3200" dirty="0"/>
              <a:t>community-based organization (CBO) advisory committee</a:t>
            </a:r>
          </a:p>
        </p:txBody>
      </p:sp>
      <p:sp>
        <p:nvSpPr>
          <p:cNvPr id="102" name="Slide Number Placeholder 101">
            <a:extLst>
              <a:ext uri="{FF2B5EF4-FFF2-40B4-BE49-F238E27FC236}">
                <a16:creationId xmlns:a16="http://schemas.microsoft.com/office/drawing/2014/main" id="{51BDF1B8-4D26-9C08-3102-6224AA6A4D20}"/>
              </a:ext>
            </a:extLst>
          </p:cNvPr>
          <p:cNvSpPr>
            <a:spLocks noGrp="1"/>
          </p:cNvSpPr>
          <p:nvPr>
            <p:ph type="sldNum" sz="quarter" idx="12"/>
          </p:nvPr>
        </p:nvSpPr>
        <p:spPr/>
        <p:txBody>
          <a:bodyPr/>
          <a:lstStyle/>
          <a:p>
            <a:fld id="{48F63A3B-78C7-47BE-AE5E-E10140E04643}" type="slidenum">
              <a:rPr lang="en-US" dirty="0" smtClean="0"/>
              <a:pPr/>
              <a:t>4</a:t>
            </a:fld>
            <a:endParaRPr lang="en-US" dirty="0"/>
          </a:p>
        </p:txBody>
      </p:sp>
      <p:pic>
        <p:nvPicPr>
          <p:cNvPr id="29" name="Picture 28" descr="A blue text on a black background&#10;&#10;Description automatically generated">
            <a:extLst>
              <a:ext uri="{FF2B5EF4-FFF2-40B4-BE49-F238E27FC236}">
                <a16:creationId xmlns:a16="http://schemas.microsoft.com/office/drawing/2014/main" id="{C0858C2F-75C0-4050-920F-0D20579501DB}"/>
              </a:ext>
            </a:extLst>
          </p:cNvPr>
          <p:cNvPicPr>
            <a:picLocks noChangeAspect="1"/>
          </p:cNvPicPr>
          <p:nvPr/>
        </p:nvPicPr>
        <p:blipFill>
          <a:blip r:embed="rId3"/>
          <a:stretch>
            <a:fillRect/>
          </a:stretch>
        </p:blipFill>
        <p:spPr>
          <a:xfrm>
            <a:off x="3775290" y="3429000"/>
            <a:ext cx="4641420" cy="1014844"/>
          </a:xfrm>
          <a:prstGeom prst="rect">
            <a:avLst/>
          </a:prstGeom>
        </p:spPr>
      </p:pic>
      <p:pic>
        <p:nvPicPr>
          <p:cNvPr id="31" name="Picture 30" descr="A logo with a hand and roots&#10;&#10;Description automatically generated">
            <a:extLst>
              <a:ext uri="{FF2B5EF4-FFF2-40B4-BE49-F238E27FC236}">
                <a16:creationId xmlns:a16="http://schemas.microsoft.com/office/drawing/2014/main" id="{90D7ACB8-0169-E9DF-5B0D-7DD10A8059E8}"/>
              </a:ext>
            </a:extLst>
          </p:cNvPr>
          <p:cNvPicPr>
            <a:picLocks noChangeAspect="1"/>
          </p:cNvPicPr>
          <p:nvPr/>
        </p:nvPicPr>
        <p:blipFill>
          <a:blip r:embed="rId4"/>
          <a:stretch>
            <a:fillRect/>
          </a:stretch>
        </p:blipFill>
        <p:spPr>
          <a:xfrm>
            <a:off x="8928372" y="2325696"/>
            <a:ext cx="3009014" cy="3009014"/>
          </a:xfrm>
          <a:prstGeom prst="rect">
            <a:avLst/>
          </a:prstGeom>
        </p:spPr>
      </p:pic>
      <p:pic>
        <p:nvPicPr>
          <p:cNvPr id="33" name="Picture 32" descr="A logo with different symbols&#10;&#10;Description automatically generated">
            <a:extLst>
              <a:ext uri="{FF2B5EF4-FFF2-40B4-BE49-F238E27FC236}">
                <a16:creationId xmlns:a16="http://schemas.microsoft.com/office/drawing/2014/main" id="{C4419A91-9F91-56EF-555A-AB8AE6BD3AFD}"/>
              </a:ext>
            </a:extLst>
          </p:cNvPr>
          <p:cNvPicPr>
            <a:picLocks noChangeAspect="1"/>
          </p:cNvPicPr>
          <p:nvPr/>
        </p:nvPicPr>
        <p:blipFill>
          <a:blip r:embed="rId5"/>
          <a:stretch>
            <a:fillRect/>
          </a:stretch>
        </p:blipFill>
        <p:spPr>
          <a:xfrm>
            <a:off x="272311" y="2325695"/>
            <a:ext cx="3009015" cy="3009015"/>
          </a:xfrm>
          <a:prstGeom prst="rect">
            <a:avLst/>
          </a:prstGeom>
        </p:spPr>
      </p:pic>
    </p:spTree>
    <p:extLst>
      <p:ext uri="{BB962C8B-B14F-4D97-AF65-F5344CB8AC3E}">
        <p14:creationId xmlns:p14="http://schemas.microsoft.com/office/powerpoint/2010/main" val="24990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215F-FEE9-352D-A3FD-672CCC2366B7}"/>
              </a:ext>
            </a:extLst>
          </p:cNvPr>
          <p:cNvSpPr>
            <a:spLocks noGrp="1"/>
          </p:cNvSpPr>
          <p:nvPr>
            <p:ph type="title"/>
          </p:nvPr>
        </p:nvSpPr>
        <p:spPr>
          <a:xfrm>
            <a:off x="839788" y="457200"/>
            <a:ext cx="10361612" cy="1600200"/>
          </a:xfrm>
        </p:spPr>
        <p:txBody>
          <a:bodyPr>
            <a:normAutofit/>
          </a:bodyPr>
          <a:lstStyle/>
          <a:p>
            <a:r>
              <a:rPr lang="en-US" sz="4000" dirty="0"/>
              <a:t>Collaborative vision &amp; Design</a:t>
            </a:r>
          </a:p>
        </p:txBody>
      </p:sp>
      <p:sp>
        <p:nvSpPr>
          <p:cNvPr id="3" name="Content Placeholder 2">
            <a:extLst>
              <a:ext uri="{FF2B5EF4-FFF2-40B4-BE49-F238E27FC236}">
                <a16:creationId xmlns:a16="http://schemas.microsoft.com/office/drawing/2014/main" id="{A07D87AF-FCA0-122E-E512-1EC2291A0348}"/>
              </a:ext>
            </a:extLst>
          </p:cNvPr>
          <p:cNvSpPr>
            <a:spLocks noGrp="1"/>
          </p:cNvSpPr>
          <p:nvPr>
            <p:ph idx="1"/>
          </p:nvPr>
        </p:nvSpPr>
        <p:spPr>
          <a:xfrm>
            <a:off x="5743574" y="2700338"/>
            <a:ext cx="5611813" cy="3160712"/>
          </a:xfrm>
        </p:spPr>
        <p:txBody>
          <a:bodyPr/>
          <a:lstStyle/>
          <a:p>
            <a:pPr marL="285750" indent="-285750">
              <a:buChar char="•"/>
            </a:pPr>
            <a:r>
              <a:rPr lang="en-US" sz="2800" dirty="0">
                <a:cs typeface="Sabon Next LT"/>
              </a:rPr>
              <a:t>Program kickoff with the CBO Advisory Committee</a:t>
            </a:r>
          </a:p>
          <a:p>
            <a:pPr marL="285750" indent="-285750">
              <a:buChar char="•"/>
            </a:pPr>
            <a:r>
              <a:rPr lang="en-US" sz="2800" dirty="0">
                <a:cs typeface="Sabon Next LT"/>
              </a:rPr>
              <a:t>Developed a uniform vision of success</a:t>
            </a:r>
          </a:p>
          <a:p>
            <a:pPr marL="285750" indent="-285750">
              <a:buChar char="•"/>
            </a:pPr>
            <a:r>
              <a:rPr lang="en-US" sz="2800" dirty="0">
                <a:cs typeface="Sabon Next LT"/>
              </a:rPr>
              <a:t>Protecting program integrity – moving at the pace of trust</a:t>
            </a:r>
          </a:p>
        </p:txBody>
      </p:sp>
      <p:sp>
        <p:nvSpPr>
          <p:cNvPr id="6" name="Slide Number Placeholder 5">
            <a:extLst>
              <a:ext uri="{FF2B5EF4-FFF2-40B4-BE49-F238E27FC236}">
                <a16:creationId xmlns:a16="http://schemas.microsoft.com/office/drawing/2014/main" id="{64104065-7C10-BEDD-90E6-64F3F565CD5C}"/>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7" name="Picture 6" descr="A group of people posing for a photo&#10;&#10;Description automatically generated">
            <a:extLst>
              <a:ext uri="{FF2B5EF4-FFF2-40B4-BE49-F238E27FC236}">
                <a16:creationId xmlns:a16="http://schemas.microsoft.com/office/drawing/2014/main" id="{E46FBE65-D451-6CE0-DDE2-11C0AEADB874}"/>
              </a:ext>
            </a:extLst>
          </p:cNvPr>
          <p:cNvPicPr>
            <a:picLocks noChangeAspect="1"/>
          </p:cNvPicPr>
          <p:nvPr/>
        </p:nvPicPr>
        <p:blipFill>
          <a:blip r:embed="rId3"/>
          <a:stretch>
            <a:fillRect/>
          </a:stretch>
        </p:blipFill>
        <p:spPr>
          <a:xfrm>
            <a:off x="836612" y="2601117"/>
            <a:ext cx="4346576" cy="3259933"/>
          </a:xfrm>
          <a:prstGeom prst="rect">
            <a:avLst/>
          </a:prstGeom>
        </p:spPr>
      </p:pic>
    </p:spTree>
    <p:extLst>
      <p:ext uri="{BB962C8B-B14F-4D97-AF65-F5344CB8AC3E}">
        <p14:creationId xmlns:p14="http://schemas.microsoft.com/office/powerpoint/2010/main" val="392872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64C73D-E12F-69AB-6CCD-F3A15936684E}"/>
              </a:ext>
            </a:extLst>
          </p:cNvPr>
          <p:cNvSpPr>
            <a:spLocks noGrp="1"/>
          </p:cNvSpPr>
          <p:nvPr>
            <p:ph type="sldNum" sz="quarter" idx="12"/>
          </p:nvPr>
        </p:nvSpPr>
        <p:spPr/>
        <p:txBody>
          <a:bodyPr/>
          <a:lstStyle/>
          <a:p>
            <a:fld id="{48F63A3B-78C7-47BE-AE5E-E10140E04643}" type="slidenum">
              <a:rPr lang="en-US" smtClean="0"/>
              <a:t>6</a:t>
            </a:fld>
            <a:endParaRPr lang="en-US" dirty="0"/>
          </a:p>
        </p:txBody>
      </p:sp>
      <p:sp>
        <p:nvSpPr>
          <p:cNvPr id="4" name="Title 3">
            <a:extLst>
              <a:ext uri="{FF2B5EF4-FFF2-40B4-BE49-F238E27FC236}">
                <a16:creationId xmlns:a16="http://schemas.microsoft.com/office/drawing/2014/main" id="{AAB7A548-2EBF-C680-26C6-564D6EC9581E}"/>
              </a:ext>
            </a:extLst>
          </p:cNvPr>
          <p:cNvSpPr>
            <a:spLocks noGrp="1"/>
          </p:cNvSpPr>
          <p:nvPr>
            <p:ph type="title"/>
          </p:nvPr>
        </p:nvSpPr>
        <p:spPr/>
        <p:txBody>
          <a:bodyPr/>
          <a:lstStyle/>
          <a:p>
            <a:r>
              <a:rPr lang="en-US" dirty="0"/>
              <a:t>Onboarding youth</a:t>
            </a:r>
          </a:p>
        </p:txBody>
      </p:sp>
      <p:pic>
        <p:nvPicPr>
          <p:cNvPr id="8" name="Content Placeholder 7" descr="A bridge over a river&#10;&#10;Description automatically generated">
            <a:extLst>
              <a:ext uri="{FF2B5EF4-FFF2-40B4-BE49-F238E27FC236}">
                <a16:creationId xmlns:a16="http://schemas.microsoft.com/office/drawing/2014/main" id="{B9CFB2E4-755D-C145-C5D2-A0D612C776B8}"/>
              </a:ext>
            </a:extLst>
          </p:cNvPr>
          <p:cNvPicPr>
            <a:picLocks noGrp="1" noChangeAspect="1"/>
          </p:cNvPicPr>
          <p:nvPr>
            <p:ph sz="half" idx="2"/>
          </p:nvPr>
        </p:nvPicPr>
        <p:blipFill>
          <a:blip r:embed="rId3"/>
          <a:stretch>
            <a:fillRect/>
          </a:stretch>
        </p:blipFill>
        <p:spPr>
          <a:xfrm rot="5400000">
            <a:off x="-701519" y="2727484"/>
            <a:ext cx="4846319" cy="3443289"/>
          </a:xfrm>
        </p:spPr>
      </p:pic>
      <p:sp>
        <p:nvSpPr>
          <p:cNvPr id="6" name="Content Placeholder 5">
            <a:extLst>
              <a:ext uri="{FF2B5EF4-FFF2-40B4-BE49-F238E27FC236}">
                <a16:creationId xmlns:a16="http://schemas.microsoft.com/office/drawing/2014/main" id="{09ED15A8-E359-D526-396E-281823629A53}"/>
              </a:ext>
            </a:extLst>
          </p:cNvPr>
          <p:cNvSpPr>
            <a:spLocks noGrp="1"/>
          </p:cNvSpPr>
          <p:nvPr>
            <p:ph sz="quarter" idx="4"/>
          </p:nvPr>
        </p:nvSpPr>
        <p:spPr>
          <a:xfrm>
            <a:off x="3986784" y="2255520"/>
            <a:ext cx="7509256" cy="4306380"/>
          </a:xfrm>
        </p:spPr>
        <p:txBody>
          <a:bodyPr/>
          <a:lstStyle/>
          <a:p>
            <a:pPr marL="285750" indent="-285750">
              <a:buFont typeface="Arial" panose="020B0604020202020204" pitchFamily="34" charset="0"/>
              <a:buChar char="•"/>
            </a:pPr>
            <a:r>
              <a:rPr lang="en-US" sz="2800" dirty="0"/>
              <a:t>Recruiting youth</a:t>
            </a:r>
          </a:p>
          <a:p>
            <a:pPr marL="285750" indent="-285750">
              <a:buFont typeface="Arial" panose="020B0604020202020204" pitchFamily="34" charset="0"/>
              <a:buChar char="•"/>
            </a:pPr>
            <a:r>
              <a:rPr lang="en-US" sz="2800" dirty="0"/>
              <a:t>Trusting the process</a:t>
            </a:r>
          </a:p>
          <a:p>
            <a:pPr marL="285750" indent="-285750">
              <a:buFont typeface="Arial" panose="020B0604020202020204" pitchFamily="34" charset="0"/>
              <a:buChar char="•"/>
            </a:pPr>
            <a:r>
              <a:rPr lang="en-US" sz="2800" dirty="0"/>
              <a:t>Confronting “adultism”</a:t>
            </a:r>
          </a:p>
          <a:p>
            <a:pPr marL="285750" indent="-285750">
              <a:buFont typeface="Arial" panose="020B0604020202020204" pitchFamily="34" charset="0"/>
              <a:buChar char="•"/>
            </a:pPr>
            <a:r>
              <a:rPr lang="en-US" sz="2800" dirty="0"/>
              <a:t>Empowering &amp; challenging young people</a:t>
            </a:r>
          </a:p>
        </p:txBody>
      </p:sp>
    </p:spTree>
    <p:extLst>
      <p:ext uri="{BB962C8B-B14F-4D97-AF65-F5344CB8AC3E}">
        <p14:creationId xmlns:p14="http://schemas.microsoft.com/office/powerpoint/2010/main" val="196797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cs typeface="Arial Black" panose="020B0604020202020204" pitchFamily="34" charset="0"/>
              </a:rPr>
              <a:t>Lessons Learned &amp; Key takeaways</a:t>
            </a:r>
          </a:p>
        </p:txBody>
      </p:sp>
    </p:spTree>
    <p:extLst>
      <p:ext uri="{BB962C8B-B14F-4D97-AF65-F5344CB8AC3E}">
        <p14:creationId xmlns:p14="http://schemas.microsoft.com/office/powerpoint/2010/main" val="295292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5573-1307-9691-D9D0-2691850E8876}"/>
              </a:ext>
            </a:extLst>
          </p:cNvPr>
          <p:cNvSpPr>
            <a:spLocks noGrp="1"/>
          </p:cNvSpPr>
          <p:nvPr>
            <p:ph type="title"/>
          </p:nvPr>
        </p:nvSpPr>
        <p:spPr>
          <a:xfrm>
            <a:off x="1508760" y="822579"/>
            <a:ext cx="6766560" cy="768096"/>
          </a:xfrm>
        </p:spPr>
        <p:txBody>
          <a:bodyPr/>
          <a:lstStyle/>
          <a:p>
            <a:r>
              <a:rPr lang="en-US" sz="3600" b="1" dirty="0">
                <a:solidFill>
                  <a:schemeClr val="accent6"/>
                </a:solidFill>
                <a:latin typeface="Arial Black" panose="020B0604020202020204" pitchFamily="34" charset="0"/>
                <a:cs typeface="Arial Black" panose="020B0604020202020204" pitchFamily="34" charset="0"/>
              </a:rPr>
              <a:t>Lessons Learned &amp; Key takeaways</a:t>
            </a:r>
            <a:endParaRPr lang="en-US" sz="3600" dirty="0"/>
          </a:p>
        </p:txBody>
      </p:sp>
      <p:sp>
        <p:nvSpPr>
          <p:cNvPr id="3" name="Content Placeholder 2">
            <a:extLst>
              <a:ext uri="{FF2B5EF4-FFF2-40B4-BE49-F238E27FC236}">
                <a16:creationId xmlns:a16="http://schemas.microsoft.com/office/drawing/2014/main" id="{A144F075-E95C-E312-8EB4-A6BC3EE90CFC}"/>
              </a:ext>
            </a:extLst>
          </p:cNvPr>
          <p:cNvSpPr>
            <a:spLocks noGrp="1"/>
          </p:cNvSpPr>
          <p:nvPr>
            <p:ph idx="1"/>
          </p:nvPr>
        </p:nvSpPr>
        <p:spPr>
          <a:xfrm>
            <a:off x="1508760" y="2078736"/>
            <a:ext cx="7306628" cy="2700528"/>
          </a:xfrm>
        </p:spPr>
        <p:txBody>
          <a:bodyPr/>
          <a:lstStyle/>
          <a:p>
            <a:pPr marL="285750" indent="-285750">
              <a:buChar char="•"/>
            </a:pPr>
            <a:r>
              <a:rPr lang="en-US" sz="2400" dirty="0">
                <a:cs typeface="Sabon Next LT"/>
              </a:rPr>
              <a:t>Paradigm shift in “community engagement”</a:t>
            </a:r>
          </a:p>
          <a:p>
            <a:pPr marL="971550" lvl="1" indent="-285750"/>
            <a:r>
              <a:rPr lang="en-US" sz="2000" dirty="0">
                <a:cs typeface="Sabon Next LT"/>
              </a:rPr>
              <a:t>What does it mean to engage deeply and meaningfully with our communities?</a:t>
            </a:r>
          </a:p>
          <a:p>
            <a:pPr marL="971550" lvl="1" indent="-285750"/>
            <a:r>
              <a:rPr lang="en-US" sz="2000" dirty="0">
                <a:cs typeface="Sabon Next LT"/>
              </a:rPr>
              <a:t>Redefining “expertise”</a:t>
            </a:r>
          </a:p>
          <a:p>
            <a:pPr marL="342900" indent="-342900">
              <a:buFont typeface="Arial" panose="020B0604020202020204" pitchFamily="34" charset="0"/>
              <a:buChar char="•"/>
            </a:pPr>
            <a:r>
              <a:rPr lang="en-US" sz="2400" dirty="0">
                <a:cs typeface="Sabon Next LT"/>
              </a:rPr>
              <a:t>Intentional spaciousness for rest &amp; reflection</a:t>
            </a:r>
          </a:p>
          <a:p>
            <a:pPr marL="342900" indent="-342900">
              <a:buFont typeface="Arial" panose="020B0604020202020204" pitchFamily="34" charset="0"/>
              <a:buChar char="•"/>
            </a:pPr>
            <a:r>
              <a:rPr lang="en-US" sz="2400" dirty="0">
                <a:cs typeface="Sabon Next LT"/>
              </a:rPr>
              <a:t>Being O-K with the discomfort of the unknown</a:t>
            </a:r>
          </a:p>
          <a:p>
            <a:pPr marL="342900" indent="-342900">
              <a:buFont typeface="Arial" panose="020B0604020202020204" pitchFamily="34" charset="0"/>
              <a:buChar char="•"/>
            </a:pPr>
            <a:r>
              <a:rPr lang="en-US" sz="2400" dirty="0">
                <a:cs typeface="Sabon Next LT"/>
              </a:rPr>
              <a:t>Leadership can make-or-break cultural shifts</a:t>
            </a:r>
          </a:p>
          <a:p>
            <a:pPr marL="342900" indent="-342900">
              <a:buFont typeface="Arial" panose="020B0604020202020204" pitchFamily="34" charset="0"/>
              <a:buChar char="•"/>
            </a:pPr>
            <a:r>
              <a:rPr lang="en-US" sz="2400" dirty="0">
                <a:cs typeface="Sabon Next LT"/>
              </a:rPr>
              <a:t>Relationships are the most valuable capital we have as an agency, and need to be treated as such</a:t>
            </a:r>
          </a:p>
          <a:p>
            <a:endParaRPr lang="en-US" dirty="0"/>
          </a:p>
        </p:txBody>
      </p:sp>
      <p:sp>
        <p:nvSpPr>
          <p:cNvPr id="4" name="Slide Number Placeholder 3">
            <a:extLst>
              <a:ext uri="{FF2B5EF4-FFF2-40B4-BE49-F238E27FC236}">
                <a16:creationId xmlns:a16="http://schemas.microsoft.com/office/drawing/2014/main" id="{5855F5EA-90E6-AC86-06FE-6DE8C63738C8}"/>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77747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C3C4-268A-41A7-3026-6C595995799C}"/>
              </a:ext>
            </a:extLst>
          </p:cNvPr>
          <p:cNvSpPr>
            <a:spLocks noGrp="1"/>
          </p:cNvSpPr>
          <p:nvPr>
            <p:ph type="ctrTitle"/>
          </p:nvPr>
        </p:nvSpPr>
        <p:spPr/>
        <p:txBody>
          <a:bodyPr/>
          <a:lstStyle/>
          <a:p>
            <a:r>
              <a:rPr lang="en-US" sz="4000" dirty="0"/>
              <a:t>Questions?</a:t>
            </a:r>
          </a:p>
        </p:txBody>
      </p:sp>
      <p:sp>
        <p:nvSpPr>
          <p:cNvPr id="3" name="Subtitle 2">
            <a:extLst>
              <a:ext uri="{FF2B5EF4-FFF2-40B4-BE49-F238E27FC236}">
                <a16:creationId xmlns:a16="http://schemas.microsoft.com/office/drawing/2014/main" id="{22C6F66D-39B5-D9CD-1CF3-D41D124488F9}"/>
              </a:ext>
            </a:extLst>
          </p:cNvPr>
          <p:cNvSpPr>
            <a:spLocks noGrp="1"/>
          </p:cNvSpPr>
          <p:nvPr>
            <p:ph type="subTitle" idx="1"/>
          </p:nvPr>
        </p:nvSpPr>
        <p:spPr/>
        <p:txBody>
          <a:bodyPr/>
          <a:lstStyle/>
          <a:p>
            <a:r>
              <a:rPr lang="en-US" dirty="0"/>
              <a:t>Diana Fu</a:t>
            </a:r>
          </a:p>
          <a:p>
            <a:r>
              <a:rPr lang="en-US" dirty="0"/>
              <a:t>Environmental Planner</a:t>
            </a:r>
          </a:p>
          <a:p>
            <a:r>
              <a:rPr lang="en-US" dirty="0" err="1"/>
              <a:t>diana.fu@sfestuary.org</a:t>
            </a:r>
            <a:endParaRPr lang="en-US" dirty="0"/>
          </a:p>
        </p:txBody>
      </p:sp>
    </p:spTree>
    <p:extLst>
      <p:ext uri="{BB962C8B-B14F-4D97-AF65-F5344CB8AC3E}">
        <p14:creationId xmlns:p14="http://schemas.microsoft.com/office/powerpoint/2010/main" val="2779427564"/>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 id="{18518462-57BD-4B9F-9628-24DEFF39786A}" vid="{86105DA6-E613-46C4-BC07-43C4C2AF6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015F050668A1419BD7A728DC848035" ma:contentTypeVersion="16" ma:contentTypeDescription="Create a new document." ma:contentTypeScope="" ma:versionID="b605f52e71bdd11d786d335f9956a27e">
  <xsd:schema xmlns:xsd="http://www.w3.org/2001/XMLSchema" xmlns:xs="http://www.w3.org/2001/XMLSchema" xmlns:p="http://schemas.microsoft.com/office/2006/metadata/properties" xmlns:ns2="882c39e7-addc-4840-a8a7-9c79d6fed090" xmlns:ns3="ca388915-1702-4bb2-b447-28c0536cecfb" targetNamespace="http://schemas.microsoft.com/office/2006/metadata/properties" ma:root="true" ma:fieldsID="1d973c5db3d29d9d2f255a53c171f9ee" ns2:_="" ns3:_="">
    <xsd:import namespace="882c39e7-addc-4840-a8a7-9c79d6fed090"/>
    <xsd:import namespace="ca388915-1702-4bb2-b447-28c0536cec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AutoKeyPoints" minOccurs="0"/>
                <xsd:element ref="ns3:MediaServiceKeyPoint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c39e7-addc-4840-a8a7-9c79d6fed0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51362da-05c7-4aae-84c2-d39e8352d3ac}" ma:internalName="TaxCatchAll" ma:showField="CatchAllData" ma:web="882c39e7-addc-4840-a8a7-9c79d6fed0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a388915-1702-4bb2-b447-28c0536cec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334e89-0b5a-479c-ac9f-74724dd37f6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388915-1702-4bb2-b447-28c0536cecfb">
      <Terms xmlns="http://schemas.microsoft.com/office/infopath/2007/PartnerControls"/>
    </lcf76f155ced4ddcb4097134ff3c332f>
    <TaxCatchAll xmlns="882c39e7-addc-4840-a8a7-9c79d6fed090" xsi:nil="true"/>
    <SharedWithUsers xmlns="882c39e7-addc-4840-a8a7-9c79d6fed090">
      <UserInfo>
        <DisplayName/>
        <AccountId xsi:nil="true"/>
        <AccountType/>
      </UserInfo>
    </SharedWithUsers>
  </documentManagement>
</p:properties>
</file>

<file path=customXml/itemProps1.xml><?xml version="1.0" encoding="utf-8"?>
<ds:datastoreItem xmlns:ds="http://schemas.openxmlformats.org/officeDocument/2006/customXml" ds:itemID="{3EF0D112-DEB0-4F13-B4C3-C7DFFAF05E97}">
  <ds:schemaRefs>
    <ds:schemaRef ds:uri="http://schemas.microsoft.com/sharepoint/v3/contenttype/forms"/>
  </ds:schemaRefs>
</ds:datastoreItem>
</file>

<file path=customXml/itemProps2.xml><?xml version="1.0" encoding="utf-8"?>
<ds:datastoreItem xmlns:ds="http://schemas.openxmlformats.org/officeDocument/2006/customXml" ds:itemID="{839B24BE-FBEC-439A-8D1F-8ED4D46A8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2c39e7-addc-4840-a8a7-9c79d6fed090"/>
    <ds:schemaRef ds:uri="ca388915-1702-4bb2-b447-28c0536cec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14DE36-EA6F-46A6-863D-8EC5D0BDB786}">
  <ds:schemaRefs>
    <ds:schemaRef ds:uri="http://purl.org/dc/dcmitype/"/>
    <ds:schemaRef ds:uri="http://purl.org/dc/terms/"/>
    <ds:schemaRef ds:uri="ca388915-1702-4bb2-b447-28c0536cecfb"/>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882c39e7-addc-4840-a8a7-9c79d6fed090"/>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2063</TotalTime>
  <Words>1116</Words>
  <Application>Microsoft Macintosh PowerPoint</Application>
  <PresentationFormat>Widescreen</PresentationFormat>
  <Paragraphs>64</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Sabon Next LT</vt:lpstr>
      <vt:lpstr>Office Theme</vt:lpstr>
      <vt:lpstr>PowerPoint Presentation</vt:lpstr>
      <vt:lpstr>What is the Estuary Youth Council (EYC)?</vt:lpstr>
      <vt:lpstr>Goals of the EYC</vt:lpstr>
      <vt:lpstr>Building the right community-based organization (CBO) advisory committee</vt:lpstr>
      <vt:lpstr>Collaborative vision &amp; Design</vt:lpstr>
      <vt:lpstr>Onboarding youth</vt:lpstr>
      <vt:lpstr>Lessons Learned &amp; Key takeaways</vt:lpstr>
      <vt:lpstr>Lessons Learned &amp; Key takeaways</vt:lpstr>
      <vt:lpstr>Questions?</vt:lpstr>
      <vt:lpstr>More info about the EYC &amp;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Estuary Youth Council</dc:title>
  <dc:subject/>
  <dc:creator/>
  <cp:lastModifiedBy>Diana Fu</cp:lastModifiedBy>
  <cp:revision>225</cp:revision>
  <dcterms:created xsi:type="dcterms:W3CDTF">2022-11-28T17:20:52Z</dcterms:created>
  <dcterms:modified xsi:type="dcterms:W3CDTF">2023-09-08T23:43:48Z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0x010100CE015F050668A1419BD7A728DC848035</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