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78d7e13f6c_0_5401: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g278d7e13f6c_0_5401: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rPr lang="en-US">
                <a:solidFill>
                  <a:schemeClr val="dk1"/>
                </a:solidFill>
                <a:latin typeface="Calibri"/>
                <a:ea typeface="Calibri"/>
                <a:cs typeface="Calibri"/>
                <a:sym typeface="Calibri"/>
              </a:rPr>
              <a:t>Big community engagement goals which were stifled a bit due to covid. We couldn’t bring members of the public on site during our first planting season (21-22)</a:t>
            </a:r>
            <a:endParaRPr>
              <a:solidFill>
                <a:schemeClr val="dk1"/>
              </a:solidFill>
              <a:latin typeface="Calibri"/>
              <a:ea typeface="Calibri"/>
              <a:cs typeface="Calibri"/>
              <a:sym typeface="Calibri"/>
            </a:endParaRPr>
          </a:p>
          <a:p>
            <a:pPr indent="0" lvl="0" marL="0" rtl="0" algn="l">
              <a:spcBef>
                <a:spcPts val="0"/>
              </a:spcBef>
              <a:spcAft>
                <a:spcPts val="0"/>
              </a:spcAft>
              <a:buNone/>
            </a:pPr>
            <a:r>
              <a:rPr lang="en-US">
                <a:solidFill>
                  <a:schemeClr val="dk1"/>
                </a:solidFill>
                <a:latin typeface="Calibri"/>
                <a:ea typeface="Calibri"/>
                <a:cs typeface="Calibri"/>
                <a:sym typeface="Calibri"/>
              </a:rPr>
              <a:t>This site is a further walk which makes it harder to engage school students like we do at some of our other sites.</a:t>
            </a:r>
            <a:endParaRPr>
              <a:solidFill>
                <a:schemeClr val="dk1"/>
              </a:solidFill>
              <a:latin typeface="Calibri"/>
              <a:ea typeface="Calibri"/>
              <a:cs typeface="Calibri"/>
              <a:sym typeface="Calibri"/>
            </a:endParaRPr>
          </a:p>
          <a:p>
            <a:pPr indent="0" lvl="0" marL="0" rtl="0" algn="l">
              <a:spcBef>
                <a:spcPts val="0"/>
              </a:spcBef>
              <a:spcAft>
                <a:spcPts val="0"/>
              </a:spcAft>
              <a:buNone/>
            </a:pPr>
            <a:r>
              <a:rPr lang="en-US">
                <a:solidFill>
                  <a:schemeClr val="dk1"/>
                </a:solidFill>
                <a:latin typeface="Calibri"/>
                <a:ea typeface="Calibri"/>
                <a:cs typeface="Calibri"/>
                <a:sym typeface="Calibri"/>
              </a:rPr>
              <a:t>However, it was a fantastic opportunity to educate adults about the transition zone, nature based adaptations and marsh migration. </a:t>
            </a:r>
            <a:endParaRPr>
              <a:solidFill>
                <a:schemeClr val="dk1"/>
              </a:solidFill>
              <a:latin typeface="Calibri"/>
              <a:ea typeface="Calibri"/>
              <a:cs typeface="Calibri"/>
              <a:sym typeface="Calibri"/>
            </a:endParaRPr>
          </a:p>
          <a:p>
            <a:pPr indent="0" lvl="0" marL="0" rtl="0" algn="l">
              <a:spcBef>
                <a:spcPts val="0"/>
              </a:spcBef>
              <a:spcAft>
                <a:spcPts val="0"/>
              </a:spcAft>
              <a:buNone/>
            </a:pPr>
            <a:r>
              <a:rPr lang="en-US">
                <a:solidFill>
                  <a:schemeClr val="dk1"/>
                </a:solidFill>
                <a:latin typeface="Calibri"/>
                <a:ea typeface="Calibri"/>
                <a:cs typeface="Calibri"/>
                <a:sym typeface="Calibri"/>
              </a:rPr>
              <a:t>As covid-restrictions loosened, corporate and community-based programs contributed to weeding efforts, and in our second winter season (22-23) helped us install additional container plants across the slope to increase diversity and overall native plant cover. </a:t>
            </a:r>
            <a:endParaRPr>
              <a:solidFill>
                <a:schemeClr val="dk1"/>
              </a:solidFill>
              <a:latin typeface="Calibri"/>
              <a:ea typeface="Calibri"/>
              <a:cs typeface="Calibri"/>
              <a:sym typeface="Calibri"/>
            </a:endParaRPr>
          </a:p>
        </p:txBody>
      </p:sp>
      <p:sp>
        <p:nvSpPr>
          <p:cNvPr id="152" name="Google Shape;152;g278d7e13f6c_0_5401: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400"/>
              <a:t>‹#›</a:t>
            </a:fld>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78d7e13f6c_0_5685: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g278d7e13f6c_0_5685: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rPr lang="en-US">
                <a:solidFill>
                  <a:schemeClr val="dk1"/>
                </a:solidFill>
              </a:rPr>
              <a:t>Outplanting </a:t>
            </a:r>
            <a:endParaRPr>
              <a:solidFill>
                <a:schemeClr val="dk1"/>
              </a:solidFill>
            </a:endParaRPr>
          </a:p>
          <a:p>
            <a:pPr indent="-285750" lvl="0" marL="444500" rtl="0" algn="l">
              <a:spcBef>
                <a:spcPts val="0"/>
              </a:spcBef>
              <a:spcAft>
                <a:spcPts val="0"/>
              </a:spcAft>
              <a:buClr>
                <a:schemeClr val="dk1"/>
              </a:buClr>
              <a:buSzPts val="1100"/>
              <a:buChar char="●"/>
            </a:pPr>
            <a:r>
              <a:rPr lang="en-US">
                <a:solidFill>
                  <a:schemeClr val="dk1"/>
                </a:solidFill>
              </a:rPr>
              <a:t>We had planned to scale back our education programs through the winter to accomplish these goals, now we will have no in-field programs at all due to covid</a:t>
            </a:r>
            <a:endParaRPr>
              <a:solidFill>
                <a:schemeClr val="dk1"/>
              </a:solidFill>
            </a:endParaRPr>
          </a:p>
          <a:p>
            <a:pPr indent="-285750" lvl="0" marL="444500" rtl="0" algn="l">
              <a:spcBef>
                <a:spcPts val="0"/>
              </a:spcBef>
              <a:spcAft>
                <a:spcPts val="0"/>
              </a:spcAft>
              <a:buClr>
                <a:schemeClr val="dk1"/>
              </a:buClr>
              <a:buSzPts val="1100"/>
              <a:buChar char="●"/>
            </a:pPr>
            <a:r>
              <a:rPr lang="en-US">
                <a:solidFill>
                  <a:schemeClr val="dk1"/>
                </a:solidFill>
              </a:rPr>
              <a:t>Staffing as no volunteers</a:t>
            </a:r>
            <a:endParaRPr>
              <a:solidFill>
                <a:schemeClr val="dk1"/>
              </a:solidFill>
            </a:endParaRPr>
          </a:p>
          <a:p>
            <a:pPr indent="-298450" lvl="1" marL="901700" rtl="0" algn="l">
              <a:spcBef>
                <a:spcPts val="0"/>
              </a:spcBef>
              <a:spcAft>
                <a:spcPts val="0"/>
              </a:spcAft>
              <a:buClr>
                <a:schemeClr val="dk1"/>
              </a:buClr>
              <a:buSzPts val="1100"/>
              <a:buChar char="○"/>
            </a:pPr>
            <a:r>
              <a:rPr lang="en-US">
                <a:solidFill>
                  <a:schemeClr val="dk1"/>
                </a:solidFill>
              </a:rPr>
              <a:t>HRT staff</a:t>
            </a:r>
            <a:endParaRPr>
              <a:solidFill>
                <a:schemeClr val="dk1"/>
              </a:solidFill>
            </a:endParaRPr>
          </a:p>
          <a:p>
            <a:pPr indent="-298450" lvl="1" marL="901700" rtl="0" algn="l">
              <a:spcBef>
                <a:spcPts val="0"/>
              </a:spcBef>
              <a:spcAft>
                <a:spcPts val="0"/>
              </a:spcAft>
              <a:buClr>
                <a:schemeClr val="dk1"/>
              </a:buClr>
              <a:buSzPts val="1100"/>
              <a:buChar char="○"/>
            </a:pPr>
            <a:r>
              <a:rPr lang="en-US">
                <a:solidFill>
                  <a:schemeClr val="dk1"/>
                </a:solidFill>
              </a:rPr>
              <a:t>Hiring some part time field staff</a:t>
            </a:r>
            <a:endParaRPr>
              <a:solidFill>
                <a:schemeClr val="dk1"/>
              </a:solidFill>
            </a:endParaRPr>
          </a:p>
          <a:p>
            <a:pPr indent="-298450" lvl="1" marL="901700" rtl="0" algn="l">
              <a:spcBef>
                <a:spcPts val="0"/>
              </a:spcBef>
              <a:spcAft>
                <a:spcPts val="0"/>
              </a:spcAft>
              <a:buClr>
                <a:schemeClr val="dk1"/>
              </a:buClr>
              <a:buSzPts val="1100"/>
              <a:buChar char="○"/>
            </a:pPr>
            <a:r>
              <a:rPr lang="en-US">
                <a:solidFill>
                  <a:schemeClr val="dk1"/>
                </a:solidFill>
              </a:rPr>
              <a:t>Fellowship positions - working partially in the field with us</a:t>
            </a:r>
            <a:endParaRPr>
              <a:solidFill>
                <a:schemeClr val="dk1"/>
              </a:solidFill>
            </a:endParaRPr>
          </a:p>
          <a:p>
            <a:pPr indent="-285750" lvl="0" marL="444500" rtl="0" algn="l">
              <a:spcBef>
                <a:spcPts val="0"/>
              </a:spcBef>
              <a:spcAft>
                <a:spcPts val="0"/>
              </a:spcAft>
              <a:buClr>
                <a:schemeClr val="dk1"/>
              </a:buClr>
              <a:buSzPts val="1100"/>
              <a:buChar char="●"/>
            </a:pPr>
            <a:r>
              <a:rPr lang="en-US">
                <a:solidFill>
                  <a:schemeClr val="dk1"/>
                </a:solidFill>
              </a:rPr>
              <a:t>Methods of planting</a:t>
            </a:r>
            <a:endParaRPr>
              <a:solidFill>
                <a:schemeClr val="dk1"/>
              </a:solidFill>
            </a:endParaRPr>
          </a:p>
          <a:p>
            <a:pPr indent="-285750" lvl="0" marL="444500" rtl="0" algn="l">
              <a:spcBef>
                <a:spcPts val="0"/>
              </a:spcBef>
              <a:spcAft>
                <a:spcPts val="0"/>
              </a:spcAft>
              <a:buClr>
                <a:schemeClr val="dk1"/>
              </a:buClr>
              <a:buSzPts val="1100"/>
              <a:buChar char="●"/>
            </a:pPr>
            <a:r>
              <a:rPr lang="en-US">
                <a:solidFill>
                  <a:schemeClr val="dk1"/>
                </a:solidFill>
              </a:rPr>
              <a:t>Outplanting plan by Peter</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
        <p:nvSpPr>
          <p:cNvPr id="165" name="Google Shape;165;g278d7e13f6c_0_5685: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400"/>
              <a:t>‹#›</a:t>
            </a:fld>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p29: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lnSpc>
                <a:spcPct val="115000"/>
              </a:lnSpc>
              <a:spcBef>
                <a:spcPts val="1200"/>
              </a:spcBef>
              <a:spcAft>
                <a:spcPts val="0"/>
              </a:spcAft>
              <a:buClr>
                <a:schemeClr val="dk1"/>
              </a:buClr>
              <a:buSzPts val="1100"/>
              <a:buFont typeface="Arial"/>
              <a:buNone/>
            </a:pPr>
            <a:r>
              <a:rPr lang="en-US"/>
              <a:t>reduced cost and labor method to reveg large acreage sites more quickly. Still a lot to learn. What we have seen hope. </a:t>
            </a:r>
            <a:endParaRPr/>
          </a:p>
          <a:p>
            <a:pPr indent="0" lvl="0" marL="0" rtl="0" algn="l">
              <a:lnSpc>
                <a:spcPct val="100000"/>
              </a:lnSpc>
              <a:spcBef>
                <a:spcPts val="1200"/>
              </a:spcBef>
              <a:spcAft>
                <a:spcPts val="0"/>
              </a:spcAft>
              <a:buSzPts val="1100"/>
              <a:buNone/>
            </a:pPr>
            <a:r>
              <a:t/>
            </a:r>
            <a:endParaRPr/>
          </a:p>
        </p:txBody>
      </p:sp>
      <p:sp>
        <p:nvSpPr>
          <p:cNvPr id="173" name="Google Shape;173;p29: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78d7e13f6c_0_5968: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g278d7e13f6c_0_5968: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228600" rtl="0" algn="l">
              <a:lnSpc>
                <a:spcPct val="107916"/>
              </a:lnSpc>
              <a:spcBef>
                <a:spcPts val="0"/>
              </a:spcBef>
              <a:spcAft>
                <a:spcPts val="0"/>
              </a:spcAft>
              <a:buSzPts val="1100"/>
              <a:buNone/>
            </a:pPr>
            <a:r>
              <a:rPr lang="en-US">
                <a:solidFill>
                  <a:schemeClr val="dk1"/>
                </a:solidFill>
                <a:latin typeface="Calibri"/>
                <a:ea typeface="Calibri"/>
                <a:cs typeface="Calibri"/>
                <a:sym typeface="Calibri"/>
              </a:rPr>
              <a:t>As Save The Bay’s restoration projects have grown, so have our propagation methods. My goal of this presentation is to tell you about our recent work scaling up our native plant propagation using low cost, low-labor methods in order to revegetate transition zone plant communities in the SF Bay area. We were brought in to these large projects because of our success with the Oro Loma Horizontal Levee demonstration project in 2016, in which we grew 70,000 native plants using these methods in a very abbreviated timeline.</a:t>
            </a:r>
            <a:endParaRPr>
              <a:solidFill>
                <a:schemeClr val="dk1"/>
              </a:solidFill>
              <a:latin typeface="Calibri"/>
              <a:ea typeface="Calibri"/>
              <a:cs typeface="Calibri"/>
              <a:sym typeface="Calibri"/>
            </a:endParaRPr>
          </a:p>
          <a:p>
            <a:pPr indent="0" lvl="0" marL="228600" rtl="0" algn="l">
              <a:lnSpc>
                <a:spcPct val="107916"/>
              </a:lnSpc>
              <a:spcBef>
                <a:spcPts val="800"/>
              </a:spcBef>
              <a:spcAft>
                <a:spcPts val="0"/>
              </a:spcAft>
              <a:buSzPts val="1100"/>
              <a:buNone/>
            </a:pPr>
            <a:r>
              <a:rPr lang="en-US">
                <a:solidFill>
                  <a:schemeClr val="dk1"/>
                </a:solidFill>
                <a:latin typeface="Calibri"/>
                <a:ea typeface="Calibri"/>
                <a:cs typeface="Calibri"/>
                <a:sym typeface="Calibri"/>
              </a:rPr>
              <a:t>But it’s been over four years since then and we’ve continued this type of propagation - what have we learned!</a:t>
            </a:r>
            <a:endParaRPr>
              <a:solidFill>
                <a:schemeClr val="dk1"/>
              </a:solidFill>
              <a:latin typeface="Calibri"/>
              <a:ea typeface="Calibri"/>
              <a:cs typeface="Calibri"/>
              <a:sym typeface="Calibri"/>
            </a:endParaRPr>
          </a:p>
          <a:p>
            <a:pPr indent="0" lvl="0" marL="228600" rtl="0" algn="l">
              <a:lnSpc>
                <a:spcPct val="107916"/>
              </a:lnSpc>
              <a:spcBef>
                <a:spcPts val="800"/>
              </a:spcBef>
              <a:spcAft>
                <a:spcPts val="0"/>
              </a:spcAft>
              <a:buSzPts val="1100"/>
              <a:buNone/>
            </a:pPr>
            <a:r>
              <a:rPr lang="en-US">
                <a:solidFill>
                  <a:schemeClr val="dk1"/>
                </a:solidFill>
                <a:latin typeface="Calibri"/>
                <a:ea typeface="Calibri"/>
                <a:cs typeface="Calibri"/>
                <a:sym typeface="Calibri"/>
              </a:rPr>
              <a:t>This has been taken on as a portion of the effort to restore tidal marsh in the face of sea level rise and climate change. The physically diverse 400 mile shoreline of the SF Bay will be deeply impacted and large-scale tidal marsh restoration projects are urgently needed now. </a:t>
            </a:r>
            <a:endParaRPr>
              <a:solidFill>
                <a:schemeClr val="dk1"/>
              </a:solidFill>
              <a:latin typeface="Calibri"/>
              <a:ea typeface="Calibri"/>
              <a:cs typeface="Calibri"/>
              <a:sym typeface="Calibri"/>
            </a:endParaRPr>
          </a:p>
          <a:p>
            <a:pPr indent="0" lvl="0" marL="0" rtl="0" algn="l">
              <a:spcBef>
                <a:spcPts val="800"/>
              </a:spcBef>
              <a:spcAft>
                <a:spcPts val="0"/>
              </a:spcAft>
              <a:buNone/>
            </a:pPr>
            <a:r>
              <a:t/>
            </a:r>
            <a:endParaRPr/>
          </a:p>
        </p:txBody>
      </p:sp>
      <p:sp>
        <p:nvSpPr>
          <p:cNvPr id="183" name="Google Shape;183;g278d7e13f6c_0_5968: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400"/>
              <a:t>‹#›</a:t>
            </a:fld>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US">
                <a:solidFill>
                  <a:schemeClr val="dk1"/>
                </a:solidFill>
              </a:rPr>
              <a:t>We have worked at the MLK Shoreline (East Bay Regional Park District) and the Palo Alto Baylands (City of Palo Alto) for nearly 20 years. These sites are primarily used to engage the public, student, and corporate groups through our on-site and nursery programs.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rPr lang="en-US">
                <a:solidFill>
                  <a:schemeClr val="dk1"/>
                </a:solidFill>
              </a:rPr>
              <a:t>We have also taken on large scale, transition-zone restoration projects after the successful completion of the Oro Loma Horizontal Levee Demonstration Project. Those newer projects are as follows:</a:t>
            </a:r>
            <a:endParaRPr>
              <a:solidFill>
                <a:schemeClr val="dk1"/>
              </a:solidFill>
            </a:endParaRPr>
          </a:p>
          <a:p>
            <a:pPr indent="-76200" lvl="0" marL="0" rtl="0" algn="l">
              <a:spcBef>
                <a:spcPts val="0"/>
              </a:spcBef>
              <a:spcAft>
                <a:spcPts val="0"/>
              </a:spcAft>
              <a:buClr>
                <a:schemeClr val="dk1"/>
              </a:buClr>
              <a:buSzPts val="1200"/>
              <a:buFont typeface="Calibri"/>
              <a:buChar char="-"/>
            </a:pPr>
            <a:r>
              <a:rPr lang="en-US">
                <a:solidFill>
                  <a:schemeClr val="dk1"/>
                </a:solidFill>
              </a:rPr>
              <a:t>- Eden Landing</a:t>
            </a:r>
            <a:endParaRPr>
              <a:solidFill>
                <a:schemeClr val="dk1"/>
              </a:solidFill>
            </a:endParaRPr>
          </a:p>
          <a:p>
            <a:pPr indent="-76200" lvl="1" marL="457200" rtl="0" algn="l">
              <a:spcBef>
                <a:spcPts val="0"/>
              </a:spcBef>
              <a:spcAft>
                <a:spcPts val="0"/>
              </a:spcAft>
              <a:buClr>
                <a:schemeClr val="dk1"/>
              </a:buClr>
              <a:buSzPts val="1200"/>
              <a:buFont typeface="Calibri"/>
              <a:buChar char="-"/>
            </a:pPr>
            <a:r>
              <a:rPr lang="en-US">
                <a:solidFill>
                  <a:schemeClr val="dk1"/>
                </a:solidFill>
              </a:rPr>
              <a:t>Eden H - ~3 acres</a:t>
            </a:r>
            <a:endParaRPr>
              <a:solidFill>
                <a:schemeClr val="dk1"/>
              </a:solidFill>
            </a:endParaRPr>
          </a:p>
          <a:p>
            <a:pPr indent="-76200" lvl="0" marL="0" rtl="0" algn="l">
              <a:spcBef>
                <a:spcPts val="0"/>
              </a:spcBef>
              <a:spcAft>
                <a:spcPts val="0"/>
              </a:spcAft>
              <a:buClr>
                <a:schemeClr val="dk1"/>
              </a:buClr>
              <a:buSzPts val="1200"/>
              <a:buFont typeface="Calibri"/>
              <a:buChar char="-"/>
            </a:pPr>
            <a:r>
              <a:rPr lang="en-US">
                <a:solidFill>
                  <a:schemeClr val="dk1"/>
                </a:solidFill>
              </a:rPr>
              <a:t>Bel Marin Keys Wetland Restoration project</a:t>
            </a:r>
            <a:endParaRPr>
              <a:solidFill>
                <a:schemeClr val="dk1"/>
              </a:solidFill>
            </a:endParaRPr>
          </a:p>
          <a:p>
            <a:pPr indent="-76200" lvl="1" marL="457200" rtl="0" algn="l">
              <a:spcBef>
                <a:spcPts val="0"/>
              </a:spcBef>
              <a:spcAft>
                <a:spcPts val="0"/>
              </a:spcAft>
              <a:buClr>
                <a:schemeClr val="dk1"/>
              </a:buClr>
              <a:buSzPts val="1200"/>
              <a:buFont typeface="Calibri"/>
              <a:buChar char="-"/>
            </a:pPr>
            <a:r>
              <a:rPr lang="en-US">
                <a:solidFill>
                  <a:schemeClr val="dk1"/>
                </a:solidFill>
              </a:rPr>
              <a:t>Seasonal wetland complex – 42 acres</a:t>
            </a:r>
            <a:endParaRPr>
              <a:solidFill>
                <a:schemeClr val="dk1"/>
              </a:solidFill>
            </a:endParaRPr>
          </a:p>
          <a:p>
            <a:pPr indent="-76200" lvl="0" marL="0" rtl="0" algn="l">
              <a:spcBef>
                <a:spcPts val="0"/>
              </a:spcBef>
              <a:spcAft>
                <a:spcPts val="0"/>
              </a:spcAft>
              <a:buClr>
                <a:schemeClr val="dk1"/>
              </a:buClr>
              <a:buSzPts val="1200"/>
              <a:buFont typeface="Calibri"/>
              <a:buChar char="-"/>
            </a:pPr>
            <a:r>
              <a:rPr lang="en-US">
                <a:solidFill>
                  <a:schemeClr val="dk1"/>
                </a:solidFill>
              </a:rPr>
              <a:t>Ravenswood/South Bay Salt Pond Levee projects </a:t>
            </a:r>
            <a:endParaRPr>
              <a:solidFill>
                <a:schemeClr val="dk1"/>
              </a:solidFill>
            </a:endParaRPr>
          </a:p>
          <a:p>
            <a:pPr indent="-76200" lvl="1" marL="457200" rtl="0" algn="l">
              <a:spcBef>
                <a:spcPts val="0"/>
              </a:spcBef>
              <a:spcAft>
                <a:spcPts val="0"/>
              </a:spcAft>
              <a:buClr>
                <a:schemeClr val="dk1"/>
              </a:buClr>
              <a:buSzPts val="1200"/>
              <a:buFont typeface="Calibri"/>
              <a:buChar char="-"/>
            </a:pPr>
            <a:r>
              <a:rPr lang="en-US">
                <a:solidFill>
                  <a:schemeClr val="dk1"/>
                </a:solidFill>
              </a:rPr>
              <a:t>All American Canal – 9 acres</a:t>
            </a:r>
            <a:endParaRPr>
              <a:solidFill>
                <a:schemeClr val="dk1"/>
              </a:solidFill>
            </a:endParaRPr>
          </a:p>
          <a:p>
            <a:pPr indent="-76200" lvl="1" marL="457200" rtl="0" algn="l">
              <a:spcBef>
                <a:spcPts val="0"/>
              </a:spcBef>
              <a:spcAft>
                <a:spcPts val="0"/>
              </a:spcAft>
              <a:buClr>
                <a:schemeClr val="dk1"/>
              </a:buClr>
              <a:buSzPts val="1200"/>
              <a:buFont typeface="Calibri"/>
              <a:buChar char="-"/>
            </a:pPr>
            <a:r>
              <a:rPr lang="en-US">
                <a:solidFill>
                  <a:schemeClr val="dk1"/>
                </a:solidFill>
              </a:rPr>
              <a:t>Bedwell Bayfront Levee – 16 acres</a:t>
            </a:r>
            <a:endParaRPr/>
          </a:p>
        </p:txBody>
      </p:sp>
      <p:sp>
        <p:nvSpPr>
          <p:cNvPr id="64" name="Google Shape;64;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 name="Google Shape;73;p30: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lnSpc>
                <a:spcPct val="115000"/>
              </a:lnSpc>
              <a:spcBef>
                <a:spcPts val="1200"/>
              </a:spcBef>
              <a:spcAft>
                <a:spcPts val="0"/>
              </a:spcAft>
              <a:buSzPts val="1100"/>
              <a:buNone/>
            </a:pPr>
            <a:r>
              <a:rPr lang="en-US"/>
              <a:t>Large Scale Restoration Project. Sense of Urgency to restore more acres more quickly. Guided by Peter Baye</a:t>
            </a:r>
            <a:endParaRPr/>
          </a:p>
          <a:p>
            <a:pPr indent="0" lvl="0" marL="0" rtl="0" algn="l">
              <a:lnSpc>
                <a:spcPct val="115000"/>
              </a:lnSpc>
              <a:spcBef>
                <a:spcPts val="1200"/>
              </a:spcBef>
              <a:spcAft>
                <a:spcPts val="0"/>
              </a:spcAft>
              <a:buSzPts val="1100"/>
              <a:buNone/>
            </a:pPr>
            <a:r>
              <a:rPr lang="en-US">
                <a:solidFill>
                  <a:schemeClr val="dk1"/>
                </a:solidFill>
              </a:rPr>
              <a:t>Amplifying rhizomatious perennials in abbreviated timeline with nursery for Oro Loma. Success there made us confident to scale it up even more at Ravenswood</a:t>
            </a:r>
            <a:endParaRPr>
              <a:solidFill>
                <a:schemeClr val="dk1"/>
              </a:solidFill>
            </a:endParaRPr>
          </a:p>
          <a:p>
            <a:pPr indent="0" lvl="0" marL="0" rtl="0" algn="l">
              <a:lnSpc>
                <a:spcPct val="115000"/>
              </a:lnSpc>
              <a:spcBef>
                <a:spcPts val="1200"/>
              </a:spcBef>
              <a:spcAft>
                <a:spcPts val="0"/>
              </a:spcAft>
              <a:buSzPts val="1100"/>
              <a:buNone/>
            </a:pPr>
            <a:r>
              <a:t/>
            </a:r>
            <a:endParaRPr>
              <a:solidFill>
                <a:schemeClr val="dk1"/>
              </a:solidFill>
            </a:endParaRPr>
          </a:p>
          <a:p>
            <a:pPr indent="0" lvl="0" marL="0" rtl="0" algn="l">
              <a:lnSpc>
                <a:spcPct val="115000"/>
              </a:lnSpc>
              <a:spcBef>
                <a:spcPts val="1200"/>
              </a:spcBef>
              <a:spcAft>
                <a:spcPts val="0"/>
              </a:spcAft>
              <a:buSzPts val="1100"/>
              <a:buNone/>
            </a:pPr>
            <a:r>
              <a:rPr lang="en-US">
                <a:solidFill>
                  <a:schemeClr val="dk1"/>
                </a:solidFill>
              </a:rPr>
              <a:t>R4 - </a:t>
            </a:r>
            <a:r>
              <a:rPr lang="en-US" sz="1500">
                <a:solidFill>
                  <a:schemeClr val="dk1"/>
                </a:solidFill>
              </a:rPr>
              <a:t>Slope vegegated Dec. 2021-Feb. 2023.</a:t>
            </a:r>
            <a:endParaRPr sz="1500">
              <a:solidFill>
                <a:schemeClr val="dk1"/>
              </a:solidFill>
            </a:endParaRPr>
          </a:p>
          <a:p>
            <a:pPr indent="0" lvl="0" marL="0" rtl="0" algn="l">
              <a:lnSpc>
                <a:spcPct val="115000"/>
              </a:lnSpc>
              <a:spcBef>
                <a:spcPts val="1200"/>
              </a:spcBef>
              <a:spcAft>
                <a:spcPts val="1200"/>
              </a:spcAft>
              <a:buSzPts val="1100"/>
              <a:buNone/>
            </a:pPr>
            <a:r>
              <a:rPr lang="en-US">
                <a:solidFill>
                  <a:schemeClr val="dk1"/>
                </a:solidFill>
              </a:rPr>
              <a:t>AAC - to be vegetated starting this fall/winter</a:t>
            </a:r>
            <a:endParaRPr>
              <a:solidFill>
                <a:schemeClr val="dk1"/>
              </a:solidFill>
            </a:endParaRPr>
          </a:p>
        </p:txBody>
      </p:sp>
      <p:sp>
        <p:nvSpPr>
          <p:cNvPr id="74" name="Google Shape;74;p30: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78d7e13f6c_0_2284: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 name="Google Shape;85;g278d7e13f6c_0_2284: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228600" rtl="0" algn="l">
              <a:lnSpc>
                <a:spcPct val="107916"/>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Division Bed vs. Container Plants: Cost </a:t>
            </a:r>
            <a:r>
              <a:rPr lang="en-US">
                <a:solidFill>
                  <a:schemeClr val="dk1"/>
                </a:solidFill>
                <a:latin typeface="Calibri"/>
                <a:ea typeface="Calibri"/>
                <a:cs typeface="Calibri"/>
                <a:sym typeface="Calibri"/>
              </a:rPr>
              <a:t>$1.50-10.00 per container grown plant over the course of the plants life in the nursery. We’re very invested in each individual transplant as empty pots are wasted real estate. Numerous additional materials and space for a nursery are required, including pots, benches, infrastructure, other transplanting/engagement tools. We have limited capacity in nursery facilities and grow approximately ~40, 000 plants between two container plant nurseries The nursery needs to be kept within near sanitary conditions, as plant diseases are easily spread in nursery conditions. Save the Bay treats pots, soil, tools - anything that comes in contact with the nursery is sanitized with isopropyl alcohol or steam heat.</a:t>
            </a:r>
            <a:endParaRPr>
              <a:solidFill>
                <a:schemeClr val="dk1"/>
              </a:solidFill>
              <a:latin typeface="Calibri"/>
              <a:ea typeface="Calibri"/>
              <a:cs typeface="Calibri"/>
              <a:sym typeface="Calibri"/>
            </a:endParaRPr>
          </a:p>
          <a:p>
            <a:pPr indent="0" lvl="0" marL="228600" rtl="0" algn="l">
              <a:lnSpc>
                <a:spcPct val="107916"/>
              </a:lnSpc>
              <a:spcBef>
                <a:spcPts val="800"/>
              </a:spcBef>
              <a:spcAft>
                <a:spcPts val="800"/>
              </a:spcAft>
              <a:buClr>
                <a:schemeClr val="dk1"/>
              </a:buClr>
              <a:buSzPts val="1100"/>
              <a:buFont typeface="Arial"/>
              <a:buNone/>
            </a:pPr>
            <a:r>
              <a:rPr lang="en-US">
                <a:solidFill>
                  <a:schemeClr val="dk1"/>
                </a:solidFill>
                <a:latin typeface="Calibri"/>
                <a:ea typeface="Calibri"/>
                <a:cs typeface="Calibri"/>
                <a:sym typeface="Calibri"/>
              </a:rPr>
              <a:t>A major benefit of the nurseries, however, is how easily we can engage students and volunteers through a variety of tasks. </a:t>
            </a:r>
            <a:endParaRPr b="1"/>
          </a:p>
        </p:txBody>
      </p:sp>
      <p:sp>
        <p:nvSpPr>
          <p:cNvPr id="86" name="Google Shape;86;g278d7e13f6c_0_2284: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400"/>
              <a:t>‹#›</a:t>
            </a:fld>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78d7e13f6c_0_2567: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g278d7e13f6c_0_2567: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lnSpc>
                <a:spcPct val="115000"/>
              </a:lnSpc>
              <a:spcBef>
                <a:spcPts val="1200"/>
              </a:spcBef>
              <a:spcAft>
                <a:spcPts val="0"/>
              </a:spcAft>
              <a:buClr>
                <a:schemeClr val="dk1"/>
              </a:buClr>
              <a:buSzPts val="1100"/>
              <a:buFont typeface="Arial"/>
              <a:buNone/>
            </a:pPr>
            <a:r>
              <a:rPr lang="en-US" sz="1200"/>
              <a:t>Methods and species selection guided by Peter Baye. how planting should be done with itention with them moving up slope as sea level rises. not always case in project design. In past more shrubby species but as water table moves up they can die. </a:t>
            </a:r>
            <a:endParaRPr sz="1200"/>
          </a:p>
          <a:p>
            <a:pPr indent="0" lvl="0" marL="0" rtl="0" algn="l">
              <a:lnSpc>
                <a:spcPct val="107916"/>
              </a:lnSpc>
              <a:spcBef>
                <a:spcPts val="1200"/>
              </a:spcBef>
              <a:spcAft>
                <a:spcPts val="800"/>
              </a:spcAft>
              <a:buNone/>
            </a:pPr>
            <a:r>
              <a:t/>
            </a:r>
            <a:endParaRPr sz="1200"/>
          </a:p>
        </p:txBody>
      </p:sp>
      <p:sp>
        <p:nvSpPr>
          <p:cNvPr id="95" name="Google Shape;95;g278d7e13f6c_0_2567: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400"/>
              <a:t>‹#›</a:t>
            </a:fld>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78d7e13f6c_0_28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 name="Google Shape;108;g278d7e13f6c_0_28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76200" lvl="1" marL="457200" rtl="0" algn="l">
              <a:spcBef>
                <a:spcPts val="0"/>
              </a:spcBef>
              <a:spcAft>
                <a:spcPts val="0"/>
              </a:spcAft>
              <a:buClr>
                <a:schemeClr val="dk1"/>
              </a:buClr>
              <a:buSzPts val="1200"/>
              <a:buFont typeface="Calibri"/>
              <a:buChar char="-"/>
            </a:pPr>
            <a:r>
              <a:t/>
            </a:r>
            <a:endParaRPr/>
          </a:p>
          <a:p>
            <a:pPr indent="0" lvl="1" marL="457200" rtl="0" algn="l">
              <a:spcBef>
                <a:spcPts val="0"/>
              </a:spcBef>
              <a:spcAft>
                <a:spcPts val="0"/>
              </a:spcAft>
              <a:buClr>
                <a:schemeClr val="dk1"/>
              </a:buClr>
              <a:buSzPts val="1200"/>
              <a:buFont typeface="Calibri"/>
              <a:buNone/>
            </a:pPr>
            <a:r>
              <a:t/>
            </a:r>
            <a:endParaRPr/>
          </a:p>
          <a:p>
            <a:pPr indent="0" lvl="1" marL="457200" rtl="0" algn="l">
              <a:spcBef>
                <a:spcPts val="0"/>
              </a:spcBef>
              <a:spcAft>
                <a:spcPts val="0"/>
              </a:spcAft>
              <a:buClr>
                <a:schemeClr val="dk1"/>
              </a:buClr>
              <a:buSzPts val="1200"/>
              <a:buFont typeface="Calibri"/>
              <a:buNone/>
            </a:pPr>
            <a:r>
              <a:t/>
            </a:r>
            <a:endParaRPr/>
          </a:p>
        </p:txBody>
      </p:sp>
      <p:sp>
        <p:nvSpPr>
          <p:cNvPr id="109" name="Google Shape;109;g278d7e13f6c_0_28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US" sz="1400">
                <a:solidFill>
                  <a:schemeClr val="dk1"/>
                </a:solidFill>
              </a:rPr>
              <a:t>Clonal meadow - four species - creeping wildrye (</a:t>
            </a:r>
            <a:r>
              <a:rPr i="1" lang="en-US" sz="1400">
                <a:solidFill>
                  <a:schemeClr val="dk1"/>
                </a:solidFill>
              </a:rPr>
              <a:t>Elymus triticoides</a:t>
            </a:r>
            <a:r>
              <a:rPr lang="en-US" sz="1400">
                <a:solidFill>
                  <a:schemeClr val="dk1"/>
                </a:solidFill>
              </a:rPr>
              <a:t>), Western ragweed (</a:t>
            </a:r>
            <a:r>
              <a:rPr i="1" lang="en-US" sz="1400">
                <a:solidFill>
                  <a:schemeClr val="dk1"/>
                </a:solidFill>
              </a:rPr>
              <a:t>Ambrosia psilostachya</a:t>
            </a:r>
            <a:r>
              <a:rPr lang="en-US" sz="1400">
                <a:solidFill>
                  <a:schemeClr val="dk1"/>
                </a:solidFill>
              </a:rPr>
              <a:t>), salt grass (</a:t>
            </a:r>
            <a:r>
              <a:rPr i="1" lang="en-US" sz="1400">
                <a:solidFill>
                  <a:schemeClr val="dk1"/>
                </a:solidFill>
              </a:rPr>
              <a:t>Distichlis spicata</a:t>
            </a:r>
            <a:r>
              <a:rPr lang="en-US" sz="1400">
                <a:solidFill>
                  <a:schemeClr val="dk1"/>
                </a:solidFill>
              </a:rPr>
              <a:t>), and alkali heath (</a:t>
            </a:r>
            <a:r>
              <a:rPr i="1" lang="en-US" sz="1400">
                <a:solidFill>
                  <a:schemeClr val="dk1"/>
                </a:solidFill>
              </a:rPr>
              <a:t>Frankenia salina</a:t>
            </a:r>
            <a:r>
              <a:rPr lang="en-US" sz="1400">
                <a:solidFill>
                  <a:schemeClr val="dk1"/>
                </a:solidFill>
              </a:rPr>
              <a:t>)</a:t>
            </a:r>
            <a:endParaRPr sz="1400">
              <a:solidFill>
                <a:schemeClr val="dk1"/>
              </a:solidFill>
            </a:endParaRPr>
          </a:p>
          <a:p>
            <a:pPr indent="0" lvl="0" marL="0" rtl="0" algn="l">
              <a:spcBef>
                <a:spcPts val="0"/>
              </a:spcBef>
              <a:spcAft>
                <a:spcPts val="0"/>
              </a:spcAft>
              <a:buNone/>
            </a:pPr>
            <a:r>
              <a:t/>
            </a:r>
            <a:endParaRPr/>
          </a:p>
        </p:txBody>
      </p:sp>
      <p:sp>
        <p:nvSpPr>
          <p:cNvPr id="117" name="Google Shape;117;p2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78d7e13f6c_0_4266: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g278d7e13f6c_0_4266: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285750" lvl="0" marL="444500" rtl="0" algn="l">
              <a:spcBef>
                <a:spcPts val="0"/>
              </a:spcBef>
              <a:spcAft>
                <a:spcPts val="0"/>
              </a:spcAft>
              <a:buClr>
                <a:schemeClr val="dk1"/>
              </a:buClr>
              <a:buSzPts val="1100"/>
              <a:buFont typeface="Calibri"/>
              <a:buChar char="●"/>
            </a:pPr>
            <a:r>
              <a:rPr lang="en-US" sz="1400">
                <a:solidFill>
                  <a:schemeClr val="dk1"/>
                </a:solidFill>
              </a:rPr>
              <a:t>three afternoons able to plant what would otherwise take us more than 1 full season of containers. </a:t>
            </a:r>
            <a:endParaRPr sz="1400">
              <a:solidFill>
                <a:schemeClr val="dk1"/>
              </a:solidFill>
            </a:endParaRPr>
          </a:p>
          <a:p>
            <a:pPr indent="-285750" lvl="0" marL="444500" rtl="0" algn="l">
              <a:spcBef>
                <a:spcPts val="0"/>
              </a:spcBef>
              <a:spcAft>
                <a:spcPts val="0"/>
              </a:spcAft>
              <a:buClr>
                <a:schemeClr val="dk1"/>
              </a:buClr>
              <a:buSzPts val="1100"/>
              <a:buFont typeface="Calibri"/>
              <a:buChar char="●"/>
            </a:pPr>
            <a:r>
              <a:rPr lang="en-US" sz="1400">
                <a:solidFill>
                  <a:schemeClr val="dk1"/>
                </a:solidFill>
              </a:rPr>
              <a:t>Sod hand-placed on the slope by staff. Slope then disked with tractor and disker. </a:t>
            </a:r>
            <a:endParaRPr sz="1400">
              <a:solidFill>
                <a:schemeClr val="dk1"/>
              </a:solidFill>
            </a:endParaRPr>
          </a:p>
          <a:p>
            <a:pPr indent="-323850" lvl="0" marL="444500" rtl="0" algn="l">
              <a:spcBef>
                <a:spcPts val="0"/>
              </a:spcBef>
              <a:spcAft>
                <a:spcPts val="0"/>
              </a:spcAft>
              <a:buClr>
                <a:schemeClr val="dk1"/>
              </a:buClr>
              <a:buSzPts val="1700"/>
              <a:buChar char="●"/>
            </a:pPr>
            <a:r>
              <a:rPr lang="en-US" sz="1700">
                <a:solidFill>
                  <a:schemeClr val="dk1"/>
                </a:solidFill>
              </a:rPr>
              <a:t>Seed mix progress in April 2022</a:t>
            </a:r>
            <a:endParaRPr sz="1700">
              <a:solidFill>
                <a:schemeClr val="dk1"/>
              </a:solidFill>
            </a:endParaRPr>
          </a:p>
          <a:p>
            <a:pPr indent="-336550" lvl="1" marL="901700" rtl="0" algn="l">
              <a:spcBef>
                <a:spcPts val="0"/>
              </a:spcBef>
              <a:spcAft>
                <a:spcPts val="0"/>
              </a:spcAft>
              <a:buClr>
                <a:schemeClr val="dk1"/>
              </a:buClr>
              <a:buSzPts val="1700"/>
              <a:buChar char="○"/>
            </a:pPr>
            <a:r>
              <a:rPr lang="en-US" sz="1700">
                <a:solidFill>
                  <a:schemeClr val="dk1"/>
                </a:solidFill>
              </a:rPr>
              <a:t>Spring annuals setting seed</a:t>
            </a:r>
            <a:endParaRPr sz="1700">
              <a:solidFill>
                <a:schemeClr val="dk1"/>
              </a:solidFill>
            </a:endParaRPr>
          </a:p>
          <a:p>
            <a:pPr indent="-336550" lvl="1" marL="901700" rtl="0" algn="l">
              <a:spcBef>
                <a:spcPts val="0"/>
              </a:spcBef>
              <a:spcAft>
                <a:spcPts val="0"/>
              </a:spcAft>
              <a:buClr>
                <a:schemeClr val="dk1"/>
              </a:buClr>
              <a:buSzPts val="1700"/>
              <a:buChar char="○"/>
            </a:pPr>
            <a:r>
              <a:rPr lang="en-US" sz="1700">
                <a:solidFill>
                  <a:schemeClr val="dk1"/>
                </a:solidFill>
              </a:rPr>
              <a:t>Dense summer and fall annuals cover the slope</a:t>
            </a:r>
            <a:endParaRPr sz="1400">
              <a:solidFill>
                <a:schemeClr val="dk1"/>
              </a:solidFill>
            </a:endParaRPr>
          </a:p>
          <a:p>
            <a:pPr indent="-285750" lvl="0" marL="444500" rtl="0" algn="l">
              <a:spcBef>
                <a:spcPts val="0"/>
              </a:spcBef>
              <a:spcAft>
                <a:spcPts val="0"/>
              </a:spcAft>
              <a:buClr>
                <a:schemeClr val="dk1"/>
              </a:buClr>
              <a:buSzPts val="1100"/>
              <a:buFont typeface="Calibri"/>
              <a:buChar char="●"/>
            </a:pPr>
            <a:r>
              <a:rPr lang="en-US">
                <a:solidFill>
                  <a:schemeClr val="dk1"/>
                </a:solidFill>
                <a:latin typeface="Calibri"/>
                <a:ea typeface="Calibri"/>
                <a:cs typeface="Calibri"/>
                <a:sym typeface="Calibri"/>
              </a:rPr>
              <a:t>“Most of the widespread and long-term dominant native plant species of “wild” HTZs in the San Francisco Estuary (tidal marsh-terrestrial ecotones with the natural soils, slopes, and vegetation on which restored HTZs are based) are clonal perennial forbs and graminoids that have a creeping, sod-forming growth.” (Baye et al. 2000, Baye 2008, 2012, Whitcraft et al. 2011). Clonal, perennial forbs and graminoids are persistent and stress and drought tolerant, expanding to form dense, closed native grassland and wet meadow habitat. They were able to handle a great deal of physical disturbance – being collected, planted into the nursery, divided, and outplanted again. Mind you, this was all done by hand and with hand tools. As part of scaling up, we want to see how they handled being translocated by machinery.</a:t>
            </a:r>
            <a:endParaRPr>
              <a:solidFill>
                <a:schemeClr val="dk1"/>
              </a:solidFill>
              <a:latin typeface="Calibri"/>
              <a:ea typeface="Calibri"/>
              <a:cs typeface="Calibri"/>
              <a:sym typeface="Calibri"/>
            </a:endParaRPr>
          </a:p>
          <a:p>
            <a:pPr indent="-285750" lvl="0" marL="444500" rtl="0" algn="l">
              <a:lnSpc>
                <a:spcPct val="107916"/>
              </a:lnSpc>
              <a:spcBef>
                <a:spcPts val="0"/>
              </a:spcBef>
              <a:spcAft>
                <a:spcPts val="0"/>
              </a:spcAft>
              <a:buClr>
                <a:schemeClr val="dk1"/>
              </a:buClr>
              <a:buSzPts val="1100"/>
              <a:buFont typeface="Calibri"/>
              <a:buChar char="●"/>
            </a:pPr>
            <a:r>
              <a:rPr lang="en-US">
                <a:solidFill>
                  <a:schemeClr val="dk1"/>
                </a:solidFill>
                <a:latin typeface="Calibri"/>
                <a:ea typeface="Calibri"/>
                <a:cs typeface="Calibri"/>
                <a:sym typeface="Calibri"/>
              </a:rPr>
              <a:t>At Oro Loma, we put in ~30,000 rhizomes to grow 70,000 (banking on some not making it); had over 10 times what we needed for the project when outplanting came around. </a:t>
            </a:r>
            <a:endParaRPr>
              <a:solidFill>
                <a:schemeClr val="dk1"/>
              </a:solidFill>
              <a:latin typeface="Calibri"/>
              <a:ea typeface="Calibri"/>
              <a:cs typeface="Calibri"/>
              <a:sym typeface="Calibri"/>
            </a:endParaRPr>
          </a:p>
          <a:p>
            <a:pPr indent="-285750" lvl="0" marL="444500" rtl="0" algn="l">
              <a:lnSpc>
                <a:spcPct val="107916"/>
              </a:lnSpc>
              <a:spcBef>
                <a:spcPts val="800"/>
              </a:spcBef>
              <a:spcAft>
                <a:spcPts val="800"/>
              </a:spcAft>
              <a:buClr>
                <a:schemeClr val="dk1"/>
              </a:buClr>
              <a:buSzPts val="1100"/>
              <a:buFont typeface="Calibri"/>
              <a:buChar char="●"/>
            </a:pPr>
            <a:r>
              <a:rPr lang="en-US">
                <a:solidFill>
                  <a:schemeClr val="dk1"/>
                </a:solidFill>
                <a:latin typeface="Calibri"/>
                <a:ea typeface="Calibri"/>
                <a:cs typeface="Calibri"/>
                <a:sym typeface="Calibri"/>
              </a:rPr>
              <a:t>At Ravenswood and BMK, similarly functioning but project specific plants were chosen and grown in the same methods, taking advantage of their natural proclivity to “self-propagate” rhizomatously. </a:t>
            </a:r>
            <a:endParaRPr/>
          </a:p>
        </p:txBody>
      </p:sp>
      <p:sp>
        <p:nvSpPr>
          <p:cNvPr id="130" name="Google Shape;130;g278d7e13f6c_0_4266: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400"/>
              <a:t>‹#›</a:t>
            </a:fld>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78d7e13f6c_0_4833: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g278d7e13f6c_0_4833: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304800" lvl="0" marL="457200" rtl="0" algn="l">
              <a:lnSpc>
                <a:spcPct val="107916"/>
              </a:lnSpc>
              <a:spcBef>
                <a:spcPts val="0"/>
              </a:spcBef>
              <a:spcAft>
                <a:spcPts val="0"/>
              </a:spcAft>
              <a:buClr>
                <a:schemeClr val="dk1"/>
              </a:buClr>
              <a:buSzPts val="1200"/>
              <a:buFont typeface="Calibri"/>
              <a:buChar char="●"/>
            </a:pPr>
            <a:r>
              <a:rPr lang="en-US" sz="1200">
                <a:solidFill>
                  <a:schemeClr val="dk1"/>
                </a:solidFill>
              </a:rPr>
              <a:t>Major output from rhizomatous species. </a:t>
            </a:r>
            <a:endParaRPr sz="1200">
              <a:solidFill>
                <a:schemeClr val="dk1"/>
              </a:solidFill>
            </a:endParaRPr>
          </a:p>
          <a:p>
            <a:pPr indent="-304800" lvl="0" marL="457200" rtl="0" algn="l">
              <a:lnSpc>
                <a:spcPct val="107916"/>
              </a:lnSpc>
              <a:spcBef>
                <a:spcPts val="800"/>
              </a:spcBef>
              <a:spcAft>
                <a:spcPts val="0"/>
              </a:spcAft>
              <a:buClr>
                <a:schemeClr val="dk1"/>
              </a:buClr>
              <a:buSzPts val="1200"/>
              <a:buFont typeface="Calibri"/>
              <a:buChar char="●"/>
            </a:pPr>
            <a:r>
              <a:rPr lang="en-US" sz="1200">
                <a:solidFill>
                  <a:schemeClr val="dk1"/>
                </a:solidFill>
              </a:rPr>
              <a:t>The value of unconventional partnerships </a:t>
            </a:r>
            <a:endParaRPr sz="1200">
              <a:solidFill>
                <a:schemeClr val="dk1"/>
              </a:solidFill>
            </a:endParaRPr>
          </a:p>
          <a:p>
            <a:pPr indent="-304800" lvl="0" marL="457200" rtl="0" algn="l">
              <a:spcBef>
                <a:spcPts val="800"/>
              </a:spcBef>
              <a:spcAft>
                <a:spcPts val="0"/>
              </a:spcAft>
              <a:buClr>
                <a:schemeClr val="dk1"/>
              </a:buClr>
              <a:buSzPts val="1200"/>
              <a:buFont typeface="Calibri"/>
              <a:buChar char="●"/>
            </a:pPr>
            <a:r>
              <a:rPr lang="en-US" sz="1200">
                <a:solidFill>
                  <a:schemeClr val="dk1"/>
                </a:solidFill>
              </a:rPr>
              <a:t>Ease of locating the nursery adjacent to the project site </a:t>
            </a:r>
            <a:endParaRPr sz="1200">
              <a:solidFill>
                <a:schemeClr val="dk1"/>
              </a:solidFill>
            </a:endParaRPr>
          </a:p>
          <a:p>
            <a:pPr indent="-304800" lvl="0" marL="457200" rtl="0" algn="l">
              <a:spcBef>
                <a:spcPts val="0"/>
              </a:spcBef>
              <a:spcAft>
                <a:spcPts val="0"/>
              </a:spcAft>
              <a:buClr>
                <a:schemeClr val="dk1"/>
              </a:buClr>
              <a:buSzPts val="1200"/>
              <a:buChar char="●"/>
            </a:pPr>
            <a:r>
              <a:rPr lang="en-US" sz="1200">
                <a:solidFill>
                  <a:schemeClr val="dk1"/>
                </a:solidFill>
              </a:rPr>
              <a:t>Irrigation as a critical entity to project success and timeline</a:t>
            </a:r>
            <a:endParaRPr sz="1200">
              <a:solidFill>
                <a:schemeClr val="dk1"/>
              </a:solidFill>
            </a:endParaRPr>
          </a:p>
          <a:p>
            <a:pPr indent="-304800" lvl="0" marL="457200" rtl="0" algn="l">
              <a:spcBef>
                <a:spcPts val="0"/>
              </a:spcBef>
              <a:spcAft>
                <a:spcPts val="0"/>
              </a:spcAft>
              <a:buClr>
                <a:schemeClr val="dk1"/>
              </a:buClr>
              <a:buSzPts val="1200"/>
              <a:buChar char="●"/>
            </a:pPr>
            <a:r>
              <a:rPr lang="en-US" sz="1200">
                <a:solidFill>
                  <a:schemeClr val="dk1"/>
                </a:solidFill>
              </a:rPr>
              <a:t>Annual seed mix </a:t>
            </a:r>
            <a:endParaRPr sz="1200">
              <a:solidFill>
                <a:schemeClr val="dk1"/>
              </a:solidFill>
            </a:endParaRPr>
          </a:p>
          <a:p>
            <a:pPr indent="-304800" lvl="0" marL="457200" rtl="0" algn="l">
              <a:spcBef>
                <a:spcPts val="0"/>
              </a:spcBef>
              <a:spcAft>
                <a:spcPts val="0"/>
              </a:spcAft>
              <a:buClr>
                <a:schemeClr val="dk1"/>
              </a:buClr>
              <a:buSzPts val="1200"/>
              <a:buChar char="●"/>
            </a:pPr>
            <a:r>
              <a:rPr lang="en-US" sz="1200">
                <a:solidFill>
                  <a:schemeClr val="dk1"/>
                </a:solidFill>
              </a:rPr>
              <a:t>Unpredictability in project timelines, weather, California, anything you can imagine</a:t>
            </a:r>
            <a:endParaRPr sz="1200"/>
          </a:p>
        </p:txBody>
      </p:sp>
      <p:sp>
        <p:nvSpPr>
          <p:cNvPr id="142" name="Google Shape;142;g278d7e13f6c_0_4833: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400"/>
              <a:t>‹#›</a:t>
            </a:fld>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 name="Shape 9"/>
        <p:cNvGrpSpPr/>
        <p:nvPr/>
      </p:nvGrpSpPr>
      <p:grpSpPr>
        <a:xfrm>
          <a:off x="0" y="0"/>
          <a:ext cx="0" cy="0"/>
          <a:chOff x="0" y="0"/>
          <a:chExt cx="0" cy="0"/>
        </a:xfrm>
      </p:grpSpPr>
      <p:sp>
        <p:nvSpPr>
          <p:cNvPr id="10" name="Google Shape;10;p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 name="Google Shape;11;p2"/>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600"/>
              </a:spcBef>
              <a:spcAft>
                <a:spcPts val="0"/>
              </a:spcAft>
              <a:buClr>
                <a:schemeClr val="dk1"/>
              </a:buClr>
              <a:buSzPts val="1400"/>
              <a:buChar char="○"/>
              <a:defRPr/>
            </a:lvl2pPr>
            <a:lvl3pPr indent="-317500" lvl="2" marL="1371600" algn="l">
              <a:lnSpc>
                <a:spcPct val="90000"/>
              </a:lnSpc>
              <a:spcBef>
                <a:spcPts val="1600"/>
              </a:spcBef>
              <a:spcAft>
                <a:spcPts val="0"/>
              </a:spcAft>
              <a:buClr>
                <a:schemeClr val="dk1"/>
              </a:buClr>
              <a:buSzPts val="1400"/>
              <a:buChar char="■"/>
              <a:defRPr/>
            </a:lvl3pPr>
            <a:lvl4pPr indent="-317500" lvl="3" marL="1828800" algn="l">
              <a:lnSpc>
                <a:spcPct val="90000"/>
              </a:lnSpc>
              <a:spcBef>
                <a:spcPts val="1600"/>
              </a:spcBef>
              <a:spcAft>
                <a:spcPts val="0"/>
              </a:spcAft>
              <a:buClr>
                <a:schemeClr val="dk1"/>
              </a:buClr>
              <a:buSzPts val="1400"/>
              <a:buChar char="●"/>
              <a:defRPr/>
            </a:lvl4pPr>
            <a:lvl5pPr indent="-317500" lvl="4" marL="2286000" algn="l">
              <a:lnSpc>
                <a:spcPct val="90000"/>
              </a:lnSpc>
              <a:spcBef>
                <a:spcPts val="1600"/>
              </a:spcBef>
              <a:spcAft>
                <a:spcPts val="0"/>
              </a:spcAft>
              <a:buClr>
                <a:schemeClr val="dk1"/>
              </a:buClr>
              <a:buSzPts val="1400"/>
              <a:buChar char="○"/>
              <a:defRPr/>
            </a:lvl5pPr>
            <a:lvl6pPr indent="-317500" lvl="5" marL="2743200" algn="l">
              <a:lnSpc>
                <a:spcPct val="90000"/>
              </a:lnSpc>
              <a:spcBef>
                <a:spcPts val="1600"/>
              </a:spcBef>
              <a:spcAft>
                <a:spcPts val="0"/>
              </a:spcAft>
              <a:buClr>
                <a:schemeClr val="dk1"/>
              </a:buClr>
              <a:buSzPts val="1400"/>
              <a:buChar char="■"/>
              <a:defRPr/>
            </a:lvl6pPr>
            <a:lvl7pPr indent="-317500" lvl="6" marL="3200400" algn="l">
              <a:lnSpc>
                <a:spcPct val="90000"/>
              </a:lnSpc>
              <a:spcBef>
                <a:spcPts val="1600"/>
              </a:spcBef>
              <a:spcAft>
                <a:spcPts val="0"/>
              </a:spcAft>
              <a:buClr>
                <a:schemeClr val="dk1"/>
              </a:buClr>
              <a:buSzPts val="1400"/>
              <a:buChar char="●"/>
              <a:defRPr/>
            </a:lvl7pPr>
            <a:lvl8pPr indent="-317500" lvl="7" marL="3657600" algn="l">
              <a:lnSpc>
                <a:spcPct val="90000"/>
              </a:lnSpc>
              <a:spcBef>
                <a:spcPts val="1600"/>
              </a:spcBef>
              <a:spcAft>
                <a:spcPts val="0"/>
              </a:spcAft>
              <a:buClr>
                <a:schemeClr val="dk1"/>
              </a:buClr>
              <a:buSzPts val="1400"/>
              <a:buChar char="○"/>
              <a:defRPr/>
            </a:lvl8pPr>
            <a:lvl9pPr indent="-317500" lvl="8" marL="4114800" algn="l">
              <a:lnSpc>
                <a:spcPct val="90000"/>
              </a:lnSpc>
              <a:spcBef>
                <a:spcPts val="1600"/>
              </a:spcBef>
              <a:spcAft>
                <a:spcPts val="1600"/>
              </a:spcAft>
              <a:buClr>
                <a:schemeClr val="dk1"/>
              </a:buClr>
              <a:buSzPts val="1400"/>
              <a:buChar char="■"/>
              <a:defRPr/>
            </a:lvl9pPr>
          </a:lstStyle>
          <a:p/>
        </p:txBody>
      </p:sp>
      <p:sp>
        <p:nvSpPr>
          <p:cNvPr id="12" name="Google Shape;12;p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3" name="Google Shape;13;p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4" name="Google Shape;14;p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7" name="Shape 47"/>
        <p:cNvGrpSpPr/>
        <p:nvPr/>
      </p:nvGrpSpPr>
      <p:grpSpPr>
        <a:xfrm>
          <a:off x="0" y="0"/>
          <a:ext cx="0" cy="0"/>
          <a:chOff x="0" y="0"/>
          <a:chExt cx="0" cy="0"/>
        </a:xfrm>
      </p:grpSpPr>
      <p:sp>
        <p:nvSpPr>
          <p:cNvPr id="48" name="Google Shape;48;p11"/>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9" name="Google Shape;49;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0" name="Shape 50"/>
        <p:cNvGrpSpPr/>
        <p:nvPr/>
      </p:nvGrpSpPr>
      <p:grpSpPr>
        <a:xfrm>
          <a:off x="0" y="0"/>
          <a:ext cx="0" cy="0"/>
          <a:chOff x="0" y="0"/>
          <a:chExt cx="0" cy="0"/>
        </a:xfrm>
      </p:grpSpPr>
      <p:sp>
        <p:nvSpPr>
          <p:cNvPr id="51" name="Google Shape;51;p12"/>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2" name="Google Shape;52;p12"/>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53" name="Google Shape;53;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7" name="Google Shape;17;p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8" name="Google Shape;18;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sp>
        <p:nvSpPr>
          <p:cNvPr id="20" name="Google Shape;20;p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1" name="Google Shape;21;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 name="Shape 22"/>
        <p:cNvGrpSpPr/>
        <p:nvPr/>
      </p:nvGrpSpPr>
      <p:grpSpPr>
        <a:xfrm>
          <a:off x="0" y="0"/>
          <a:ext cx="0" cy="0"/>
          <a:chOff x="0" y="0"/>
          <a:chExt cx="0" cy="0"/>
        </a:xfrm>
      </p:grpSpPr>
      <p:sp>
        <p:nvSpPr>
          <p:cNvPr id="23" name="Google Shape;23;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 name="Google Shape;24;p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5" name="Google Shape;25;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sp>
        <p:nvSpPr>
          <p:cNvPr id="27" name="Google Shape;27;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8" name="Google Shape;28;p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9" name="Google Shape;29;p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0" name="Google Shape;30;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3" name="Google Shape;33;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 name="Shape 34"/>
        <p:cNvGrpSpPr/>
        <p:nvPr/>
      </p:nvGrpSpPr>
      <p:grpSpPr>
        <a:xfrm>
          <a:off x="0" y="0"/>
          <a:ext cx="0" cy="0"/>
          <a:chOff x="0" y="0"/>
          <a:chExt cx="0" cy="0"/>
        </a:xfrm>
      </p:grpSpPr>
      <p:sp>
        <p:nvSpPr>
          <p:cNvPr id="35" name="Google Shape;35;p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6" name="Google Shape;36;p8"/>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7" name="Google Shape;37;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8" name="Shape 38"/>
        <p:cNvGrpSpPr/>
        <p:nvPr/>
      </p:nvGrpSpPr>
      <p:grpSpPr>
        <a:xfrm>
          <a:off x="0" y="0"/>
          <a:ext cx="0" cy="0"/>
          <a:chOff x="0" y="0"/>
          <a:chExt cx="0" cy="0"/>
        </a:xfrm>
      </p:grpSpPr>
      <p:sp>
        <p:nvSpPr>
          <p:cNvPr id="39" name="Google Shape;39;p9"/>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40" name="Google Shape;40;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p1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1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4" name="Google Shape;44;p10"/>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5" name="Google Shape;45;p1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6" name="Google Shape;46;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4.jpg"/><Relationship Id="rId4" Type="http://schemas.openxmlformats.org/officeDocument/2006/relationships/image" Target="../media/image9.jpg"/><Relationship Id="rId5" Type="http://schemas.openxmlformats.org/officeDocument/2006/relationships/image" Target="../media/image2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3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38.jpg"/></Relationships>
</file>

<file path=ppt/slides/_rels/slide13.xml.rels><?xml version="1.0" encoding="UTF-8" standalone="yes"?><Relationships xmlns="http://schemas.openxmlformats.org/package/2006/relationships"><Relationship Id="rId11" Type="http://schemas.openxmlformats.org/officeDocument/2006/relationships/image" Target="../media/image26.jpg"/><Relationship Id="rId10" Type="http://schemas.openxmlformats.org/officeDocument/2006/relationships/image" Target="../media/image3.png"/><Relationship Id="rId12" Type="http://schemas.openxmlformats.org/officeDocument/2006/relationships/image" Target="../media/image36.jp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25.jpg"/><Relationship Id="rId9" Type="http://schemas.openxmlformats.org/officeDocument/2006/relationships/image" Target="../media/image32.png"/><Relationship Id="rId5" Type="http://schemas.openxmlformats.org/officeDocument/2006/relationships/image" Target="../media/image20.jpg"/><Relationship Id="rId6" Type="http://schemas.openxmlformats.org/officeDocument/2006/relationships/image" Target="../media/image23.jpg"/><Relationship Id="rId7" Type="http://schemas.openxmlformats.org/officeDocument/2006/relationships/image" Target="../media/image27.jpg"/><Relationship Id="rId8"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3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jpg"/><Relationship Id="rId5"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0"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4.jpg"/><Relationship Id="rId4" Type="http://schemas.openxmlformats.org/officeDocument/2006/relationships/image" Target="../media/image14.jpg"/><Relationship Id="rId9" Type="http://schemas.openxmlformats.org/officeDocument/2006/relationships/image" Target="../media/image30.jpg"/><Relationship Id="rId5" Type="http://schemas.openxmlformats.org/officeDocument/2006/relationships/image" Target="../media/image13.jpg"/><Relationship Id="rId6" Type="http://schemas.openxmlformats.org/officeDocument/2006/relationships/image" Target="../media/image11.jpg"/><Relationship Id="rId7" Type="http://schemas.openxmlformats.org/officeDocument/2006/relationships/image" Target="../media/image18.jpg"/><Relationship Id="rId8" Type="http://schemas.openxmlformats.org/officeDocument/2006/relationships/image" Target="../media/image3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8.jpg"/><Relationship Id="rId5" Type="http://schemas.openxmlformats.org/officeDocument/2006/relationships/image" Target="../media/image6.jpg"/><Relationship Id="rId6"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jpg"/><Relationship Id="rId4" Type="http://schemas.openxmlformats.org/officeDocument/2006/relationships/image" Target="../media/image16.jpg"/><Relationship Id="rId5" Type="http://schemas.openxmlformats.org/officeDocument/2006/relationships/image" Target="../media/image29.jpg"/><Relationship Id="rId6" Type="http://schemas.openxmlformats.org/officeDocument/2006/relationships/image" Target="../media/image2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1.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 name="Shape 59"/>
        <p:cNvGrpSpPr/>
        <p:nvPr/>
      </p:nvGrpSpPr>
      <p:grpSpPr>
        <a:xfrm>
          <a:off x="0" y="0"/>
          <a:ext cx="0" cy="0"/>
          <a:chOff x="0" y="0"/>
          <a:chExt cx="0" cy="0"/>
        </a:xfrm>
      </p:grpSpPr>
      <p:sp>
        <p:nvSpPr>
          <p:cNvPr id="60" name="Google Shape;60;p14"/>
          <p:cNvSpPr txBox="1"/>
          <p:nvPr>
            <p:ph type="title"/>
          </p:nvPr>
        </p:nvSpPr>
        <p:spPr>
          <a:xfrm>
            <a:off x="228600" y="3602725"/>
            <a:ext cx="8396400" cy="994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None/>
            </a:pPr>
            <a:r>
              <a:rPr b="1" lang="en-US" sz="2000">
                <a:solidFill>
                  <a:schemeClr val="lt1"/>
                </a:solidFill>
              </a:rPr>
              <a:t>L</a:t>
            </a:r>
            <a:r>
              <a:rPr b="1" lang="en-US" sz="2100">
                <a:solidFill>
                  <a:schemeClr val="lt1"/>
                </a:solidFill>
              </a:rPr>
              <a:t>arge-scale, low-cost native plant propagation for transition-zone habitat restoration in the San Francisco Bay</a:t>
            </a:r>
            <a:endParaRPr b="1" sz="2100">
              <a:solidFill>
                <a:schemeClr val="lt1"/>
              </a:solidFill>
            </a:endParaRPr>
          </a:p>
          <a:p>
            <a:pPr indent="0" lvl="0" marL="0" rtl="0" algn="l">
              <a:lnSpc>
                <a:spcPct val="100000"/>
              </a:lnSpc>
              <a:spcBef>
                <a:spcPts val="1000"/>
              </a:spcBef>
              <a:spcAft>
                <a:spcPts val="0"/>
              </a:spcAft>
              <a:buNone/>
            </a:pPr>
            <a:r>
              <a:t/>
            </a:r>
            <a:endParaRPr b="1" sz="2100">
              <a:solidFill>
                <a:schemeClr val="lt1"/>
              </a:solidFill>
            </a:endParaRPr>
          </a:p>
          <a:p>
            <a:pPr indent="0" lvl="0" marL="0" rtl="0" algn="l">
              <a:lnSpc>
                <a:spcPct val="100000"/>
              </a:lnSpc>
              <a:spcBef>
                <a:spcPts val="1000"/>
              </a:spcBef>
              <a:spcAft>
                <a:spcPts val="0"/>
              </a:spcAft>
              <a:buNone/>
            </a:pPr>
            <a:r>
              <a:rPr b="1" lang="en-US" sz="1200">
                <a:solidFill>
                  <a:schemeClr val="lt1"/>
                </a:solidFill>
              </a:rPr>
              <a:t>Wetland Migration Workshop</a:t>
            </a:r>
            <a:endParaRPr b="1" sz="1200">
              <a:solidFill>
                <a:schemeClr val="lt1"/>
              </a:solidFill>
            </a:endParaRPr>
          </a:p>
          <a:p>
            <a:pPr indent="0" lvl="0" marL="0" rtl="0" algn="l">
              <a:lnSpc>
                <a:spcPct val="100000"/>
              </a:lnSpc>
              <a:spcBef>
                <a:spcPts val="0"/>
              </a:spcBef>
              <a:spcAft>
                <a:spcPts val="0"/>
              </a:spcAft>
              <a:buNone/>
            </a:pPr>
            <a:r>
              <a:rPr b="1" lang="en-US" sz="1200">
                <a:solidFill>
                  <a:schemeClr val="lt1"/>
                </a:solidFill>
              </a:rPr>
              <a:t>September 18-19, 2023</a:t>
            </a:r>
            <a:endParaRPr b="1" sz="1200">
              <a:solidFill>
                <a:schemeClr val="lt1"/>
              </a:solidFill>
            </a:endParaRPr>
          </a:p>
          <a:p>
            <a:pPr indent="0" lvl="0" marL="0" rtl="0" algn="l">
              <a:lnSpc>
                <a:spcPct val="100000"/>
              </a:lnSpc>
              <a:spcBef>
                <a:spcPts val="0"/>
              </a:spcBef>
              <a:spcAft>
                <a:spcPts val="0"/>
              </a:spcAft>
              <a:buNone/>
            </a:pPr>
            <a:r>
              <a:rPr b="1" lang="en-US" sz="1200">
                <a:solidFill>
                  <a:schemeClr val="lt1"/>
                </a:solidFill>
              </a:rPr>
              <a:t>Jesse McKeen-Scott, Restoration Program Manager </a:t>
            </a:r>
            <a:endParaRPr b="1" sz="1200">
              <a:solidFill>
                <a:schemeClr val="accent1"/>
              </a:solidFill>
            </a:endParaRPr>
          </a:p>
        </p:txBody>
      </p:sp>
      <p:pic>
        <p:nvPicPr>
          <p:cNvPr id="61" name="Google Shape;61;p14"/>
          <p:cNvPicPr preferRelativeResize="0"/>
          <p:nvPr/>
        </p:nvPicPr>
        <p:blipFill rotWithShape="1">
          <a:blip r:embed="rId4">
            <a:alphaModFix/>
          </a:blip>
          <a:srcRect b="0" l="0" r="0" t="0"/>
          <a:stretch/>
        </p:blipFill>
        <p:spPr>
          <a:xfrm>
            <a:off x="3509737" y="302376"/>
            <a:ext cx="2124528" cy="31536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3"/>
          <p:cNvSpPr txBox="1"/>
          <p:nvPr/>
        </p:nvSpPr>
        <p:spPr>
          <a:xfrm>
            <a:off x="7184756" y="2112278"/>
            <a:ext cx="1635900" cy="9003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100"/>
          </a:p>
        </p:txBody>
      </p:sp>
      <p:sp>
        <p:nvSpPr>
          <p:cNvPr id="155" name="Google Shape;155;p23"/>
          <p:cNvSpPr txBox="1"/>
          <p:nvPr/>
        </p:nvSpPr>
        <p:spPr>
          <a:xfrm>
            <a:off x="0" y="244639"/>
            <a:ext cx="9144000" cy="4620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2400"/>
              <a:buFont typeface="Arial"/>
              <a:buNone/>
            </a:pPr>
            <a:r>
              <a:rPr lang="en-US" sz="2400">
                <a:solidFill>
                  <a:srgbClr val="0071CE"/>
                </a:solidFill>
              </a:rPr>
              <a:t>Community Engagement</a:t>
            </a:r>
            <a:endParaRPr/>
          </a:p>
        </p:txBody>
      </p:sp>
      <p:pic>
        <p:nvPicPr>
          <p:cNvPr id="156" name="Google Shape;156;p23"/>
          <p:cNvPicPr preferRelativeResize="0"/>
          <p:nvPr/>
        </p:nvPicPr>
        <p:blipFill rotWithShape="1">
          <a:blip r:embed="rId3">
            <a:alphaModFix/>
          </a:blip>
          <a:srcRect b="0" l="0" r="5926" t="0"/>
          <a:stretch/>
        </p:blipFill>
        <p:spPr>
          <a:xfrm>
            <a:off x="6080364" y="882175"/>
            <a:ext cx="2899261" cy="2054199"/>
          </a:xfrm>
          <a:prstGeom prst="rect">
            <a:avLst/>
          </a:prstGeom>
          <a:noFill/>
          <a:ln>
            <a:noFill/>
          </a:ln>
        </p:spPr>
      </p:pic>
      <p:pic>
        <p:nvPicPr>
          <p:cNvPr id="157" name="Google Shape;157;p23"/>
          <p:cNvPicPr preferRelativeResize="0"/>
          <p:nvPr/>
        </p:nvPicPr>
        <p:blipFill>
          <a:blip r:embed="rId4">
            <a:alphaModFix/>
          </a:blip>
          <a:stretch>
            <a:fillRect/>
          </a:stretch>
        </p:blipFill>
        <p:spPr>
          <a:xfrm>
            <a:off x="324700" y="882175"/>
            <a:ext cx="2738934" cy="2054200"/>
          </a:xfrm>
          <a:prstGeom prst="rect">
            <a:avLst/>
          </a:prstGeom>
          <a:noFill/>
          <a:ln>
            <a:noFill/>
          </a:ln>
        </p:spPr>
      </p:pic>
      <p:pic>
        <p:nvPicPr>
          <p:cNvPr id="158" name="Google Shape;158;p23"/>
          <p:cNvPicPr preferRelativeResize="0"/>
          <p:nvPr/>
        </p:nvPicPr>
        <p:blipFill rotWithShape="1">
          <a:blip r:embed="rId5">
            <a:alphaModFix/>
          </a:blip>
          <a:srcRect b="0" l="10112" r="0" t="0"/>
          <a:stretch/>
        </p:blipFill>
        <p:spPr>
          <a:xfrm>
            <a:off x="3172638" y="882175"/>
            <a:ext cx="2768287" cy="2054201"/>
          </a:xfrm>
          <a:prstGeom prst="rect">
            <a:avLst/>
          </a:prstGeom>
          <a:noFill/>
          <a:ln>
            <a:noFill/>
          </a:ln>
        </p:spPr>
      </p:pic>
      <p:sp>
        <p:nvSpPr>
          <p:cNvPr id="159" name="Google Shape;159;p23"/>
          <p:cNvSpPr txBox="1"/>
          <p:nvPr/>
        </p:nvSpPr>
        <p:spPr>
          <a:xfrm>
            <a:off x="382241" y="3047734"/>
            <a:ext cx="2628600" cy="1387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rPr lang="en-US" sz="1800">
                <a:solidFill>
                  <a:srgbClr val="0071CE"/>
                </a:solidFill>
              </a:rPr>
              <a:t>Covid Delays</a:t>
            </a:r>
            <a:endParaRPr sz="1800">
              <a:solidFill>
                <a:srgbClr val="0071CE"/>
              </a:solidFill>
            </a:endParaRPr>
          </a:p>
          <a:p>
            <a:pPr indent="0" lvl="0" marL="0" marR="0" rtl="0" algn="ctr">
              <a:lnSpc>
                <a:spcPct val="100000"/>
              </a:lnSpc>
              <a:spcBef>
                <a:spcPts val="1000"/>
              </a:spcBef>
              <a:spcAft>
                <a:spcPts val="0"/>
              </a:spcAft>
              <a:buClr>
                <a:schemeClr val="dk1"/>
              </a:buClr>
              <a:buSzPts val="1800"/>
              <a:buFont typeface="Arial"/>
              <a:buNone/>
            </a:pPr>
            <a:r>
              <a:rPr lang="en-US">
                <a:solidFill>
                  <a:srgbClr val="243746"/>
                </a:solidFill>
              </a:rPr>
              <a:t>Covid-19 postponed our timeline for engaging the public on site. Spring 2022 was the first opportunity for bringing community members on site. </a:t>
            </a:r>
            <a:endParaRPr sz="1800">
              <a:solidFill>
                <a:srgbClr val="0071CE"/>
              </a:solidFill>
            </a:endParaRPr>
          </a:p>
          <a:p>
            <a:pPr indent="0" lvl="0" marL="0" rtl="0" algn="ctr">
              <a:spcBef>
                <a:spcPts val="1000"/>
              </a:spcBef>
              <a:spcAft>
                <a:spcPts val="0"/>
              </a:spcAft>
              <a:buNone/>
            </a:pPr>
            <a:r>
              <a:t/>
            </a:r>
            <a:endParaRPr sz="1500">
              <a:solidFill>
                <a:schemeClr val="dk1"/>
              </a:solidFill>
              <a:latin typeface="Calibri"/>
              <a:ea typeface="Calibri"/>
              <a:cs typeface="Calibri"/>
              <a:sym typeface="Calibri"/>
            </a:endParaRPr>
          </a:p>
          <a:p>
            <a:pPr indent="0" lvl="0" marL="0" marR="0" rtl="0" algn="l">
              <a:lnSpc>
                <a:spcPct val="100000"/>
              </a:lnSpc>
              <a:spcBef>
                <a:spcPts val="600"/>
              </a:spcBef>
              <a:spcAft>
                <a:spcPts val="0"/>
              </a:spcAft>
              <a:buClr>
                <a:schemeClr val="dk1"/>
              </a:buClr>
              <a:buSzPts val="1400"/>
              <a:buFont typeface="Arial"/>
              <a:buNone/>
            </a:pPr>
            <a:r>
              <a:t/>
            </a:r>
            <a:endParaRPr>
              <a:solidFill>
                <a:srgbClr val="243746"/>
              </a:solidFill>
            </a:endParaRPr>
          </a:p>
        </p:txBody>
      </p:sp>
      <p:sp>
        <p:nvSpPr>
          <p:cNvPr id="160" name="Google Shape;160;p23"/>
          <p:cNvSpPr txBox="1"/>
          <p:nvPr/>
        </p:nvSpPr>
        <p:spPr>
          <a:xfrm>
            <a:off x="3172641" y="2971534"/>
            <a:ext cx="2628600" cy="1387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rPr lang="en-US" sz="1800">
                <a:solidFill>
                  <a:srgbClr val="0071CE"/>
                </a:solidFill>
              </a:rPr>
              <a:t>Educational Opportunities</a:t>
            </a:r>
            <a:endParaRPr b="0" i="0" sz="1800" u="none" cap="none" strike="noStrike">
              <a:solidFill>
                <a:srgbClr val="0071CE"/>
              </a:solidFill>
              <a:latin typeface="Times New Roman"/>
              <a:ea typeface="Times New Roman"/>
              <a:cs typeface="Times New Roman"/>
              <a:sym typeface="Times New Roman"/>
            </a:endParaRPr>
          </a:p>
          <a:p>
            <a:pPr indent="0" lvl="0" marL="0" rtl="0" algn="ctr">
              <a:spcBef>
                <a:spcPts val="1000"/>
              </a:spcBef>
              <a:spcAft>
                <a:spcPts val="0"/>
              </a:spcAft>
              <a:buNone/>
            </a:pPr>
            <a:r>
              <a:rPr lang="en-US">
                <a:solidFill>
                  <a:srgbClr val="243746"/>
                </a:solidFill>
              </a:rPr>
              <a:t>Difficult site to access with students. Focus on adult corporate programs and public programs. Educate adults about HTZ, nature based adaptations, marsh migration</a:t>
            </a:r>
            <a:r>
              <a:rPr lang="en-US" sz="1500">
                <a:solidFill>
                  <a:schemeClr val="dk1"/>
                </a:solidFill>
                <a:latin typeface="Calibri"/>
                <a:ea typeface="Calibri"/>
                <a:cs typeface="Calibri"/>
                <a:sym typeface="Calibri"/>
              </a:rPr>
              <a:t>. </a:t>
            </a:r>
            <a:endParaRPr sz="1500">
              <a:solidFill>
                <a:schemeClr val="dk1"/>
              </a:solidFill>
              <a:latin typeface="Calibri"/>
              <a:ea typeface="Calibri"/>
              <a:cs typeface="Calibri"/>
              <a:sym typeface="Calibri"/>
            </a:endParaRPr>
          </a:p>
          <a:p>
            <a:pPr indent="0" lvl="0" marL="0" marR="0" rtl="0" algn="l">
              <a:lnSpc>
                <a:spcPct val="100000"/>
              </a:lnSpc>
              <a:spcBef>
                <a:spcPts val="600"/>
              </a:spcBef>
              <a:spcAft>
                <a:spcPts val="0"/>
              </a:spcAft>
              <a:buClr>
                <a:schemeClr val="dk1"/>
              </a:buClr>
              <a:buSzPts val="1400"/>
              <a:buFont typeface="Arial"/>
              <a:buNone/>
            </a:pPr>
            <a:r>
              <a:t/>
            </a:r>
            <a:endParaRPr>
              <a:solidFill>
                <a:srgbClr val="243746"/>
              </a:solidFill>
            </a:endParaRPr>
          </a:p>
        </p:txBody>
      </p:sp>
      <p:sp>
        <p:nvSpPr>
          <p:cNvPr id="161" name="Google Shape;161;p23"/>
          <p:cNvSpPr txBox="1"/>
          <p:nvPr/>
        </p:nvSpPr>
        <p:spPr>
          <a:xfrm>
            <a:off x="6215691" y="3047734"/>
            <a:ext cx="2628600" cy="1387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rPr lang="en-US" sz="1800">
                <a:solidFill>
                  <a:srgbClr val="0071CE"/>
                </a:solidFill>
              </a:rPr>
              <a:t>Support for Restoration Goals</a:t>
            </a:r>
            <a:endParaRPr b="0" i="0" sz="1800" u="none" cap="none" strike="noStrike">
              <a:solidFill>
                <a:srgbClr val="0071CE"/>
              </a:solidFill>
              <a:latin typeface="Times New Roman"/>
              <a:ea typeface="Times New Roman"/>
              <a:cs typeface="Times New Roman"/>
              <a:sym typeface="Times New Roman"/>
            </a:endParaRPr>
          </a:p>
          <a:p>
            <a:pPr indent="0" lvl="0" marL="0" rtl="0" algn="ctr">
              <a:spcBef>
                <a:spcPts val="1000"/>
              </a:spcBef>
              <a:spcAft>
                <a:spcPts val="0"/>
              </a:spcAft>
              <a:buNone/>
            </a:pPr>
            <a:r>
              <a:rPr lang="en-US">
                <a:solidFill>
                  <a:srgbClr val="243746"/>
                </a:solidFill>
              </a:rPr>
              <a:t>As Covid restrictions loosened, corporate and public community-based programs contributed to weeding efforts &amp; second season planting goals.</a:t>
            </a:r>
            <a:endParaRPr sz="1500">
              <a:solidFill>
                <a:schemeClr val="dk1"/>
              </a:solidFill>
              <a:latin typeface="Calibri"/>
              <a:ea typeface="Calibri"/>
              <a:cs typeface="Calibri"/>
              <a:sym typeface="Calibri"/>
            </a:endParaRPr>
          </a:p>
          <a:p>
            <a:pPr indent="0" lvl="0" marL="0" marR="0" rtl="0" algn="l">
              <a:lnSpc>
                <a:spcPct val="100000"/>
              </a:lnSpc>
              <a:spcBef>
                <a:spcPts val="600"/>
              </a:spcBef>
              <a:spcAft>
                <a:spcPts val="0"/>
              </a:spcAft>
              <a:buClr>
                <a:schemeClr val="dk1"/>
              </a:buClr>
              <a:buSzPts val="1400"/>
              <a:buFont typeface="Arial"/>
              <a:buNone/>
            </a:pPr>
            <a:r>
              <a:t/>
            </a:r>
            <a:endParaRPr>
              <a:solidFill>
                <a:srgbClr val="243746"/>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4"/>
          <p:cNvSpPr txBox="1"/>
          <p:nvPr/>
        </p:nvSpPr>
        <p:spPr>
          <a:xfrm>
            <a:off x="4571675" y="284525"/>
            <a:ext cx="4572000" cy="47325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US" sz="2400">
                <a:solidFill>
                  <a:srgbClr val="0070C0"/>
                </a:solidFill>
              </a:rPr>
              <a:t>Lessons Learned</a:t>
            </a:r>
            <a:endParaRPr sz="2400">
              <a:solidFill>
                <a:srgbClr val="0070C0"/>
              </a:solidFill>
            </a:endParaRPr>
          </a:p>
          <a:p>
            <a:pPr indent="0" lvl="0" marL="0" rtl="0" algn="l">
              <a:spcBef>
                <a:spcPts val="0"/>
              </a:spcBef>
              <a:spcAft>
                <a:spcPts val="0"/>
              </a:spcAft>
              <a:buNone/>
            </a:pPr>
            <a:r>
              <a:rPr lang="en-US" sz="2400">
                <a:solidFill>
                  <a:schemeClr val="dk1"/>
                </a:solidFill>
              </a:rPr>
              <a:t> </a:t>
            </a:r>
            <a:r>
              <a:rPr b="1" lang="en-US" sz="1500"/>
              <a:t>Successes</a:t>
            </a:r>
            <a:endParaRPr b="1" sz="1500"/>
          </a:p>
          <a:p>
            <a:pPr indent="-323850" lvl="1" marL="800100" rtl="0" algn="l">
              <a:spcBef>
                <a:spcPts val="0"/>
              </a:spcBef>
              <a:spcAft>
                <a:spcPts val="0"/>
              </a:spcAft>
              <a:buSzPts val="1500"/>
              <a:buChar char="○"/>
            </a:pPr>
            <a:r>
              <a:rPr lang="en-US" sz="1500"/>
              <a:t>Broad and dense coverage from annual seed mix</a:t>
            </a:r>
            <a:endParaRPr sz="1500"/>
          </a:p>
          <a:p>
            <a:pPr indent="-323850" lvl="1" marL="800100" rtl="0" algn="l">
              <a:spcBef>
                <a:spcPts val="0"/>
              </a:spcBef>
              <a:spcAft>
                <a:spcPts val="0"/>
              </a:spcAft>
              <a:buSzPts val="1500"/>
              <a:buChar char="○"/>
            </a:pPr>
            <a:r>
              <a:rPr lang="en-US" sz="1500"/>
              <a:t>Survivorship of the perennial rhizomatous sod species planted via the disking process</a:t>
            </a:r>
            <a:endParaRPr sz="1500"/>
          </a:p>
          <a:p>
            <a:pPr indent="-323850" lvl="1" marL="800100" rtl="0" algn="l">
              <a:spcBef>
                <a:spcPts val="0"/>
              </a:spcBef>
              <a:spcAft>
                <a:spcPts val="0"/>
              </a:spcAft>
              <a:buSzPts val="1500"/>
              <a:buChar char="○"/>
            </a:pPr>
            <a:r>
              <a:rPr lang="en-US" sz="1500"/>
              <a:t>High survivorship of diversity patch species </a:t>
            </a:r>
            <a:endParaRPr sz="1500"/>
          </a:p>
          <a:p>
            <a:pPr indent="-323850" lvl="1" marL="800100" rtl="0" algn="l">
              <a:spcBef>
                <a:spcPts val="0"/>
              </a:spcBef>
              <a:spcAft>
                <a:spcPts val="0"/>
              </a:spcAft>
              <a:buSzPts val="1500"/>
              <a:buChar char="○"/>
            </a:pPr>
            <a:r>
              <a:rPr lang="en-US" sz="1500"/>
              <a:t>Hardworking and methodical team</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b="1" lang="en-US" sz="1500"/>
              <a:t>  </a:t>
            </a:r>
            <a:r>
              <a:rPr b="1" lang="en-US" sz="1500"/>
              <a:t>Constraints</a:t>
            </a:r>
            <a:endParaRPr b="1" sz="1500"/>
          </a:p>
          <a:p>
            <a:pPr indent="-323850" lvl="1" marL="800100" rtl="0" algn="l">
              <a:spcBef>
                <a:spcPts val="0"/>
              </a:spcBef>
              <a:spcAft>
                <a:spcPts val="0"/>
              </a:spcAft>
              <a:buSzPts val="1500"/>
              <a:buChar char="○"/>
            </a:pPr>
            <a:r>
              <a:rPr lang="en-US" sz="1500"/>
              <a:t>Labor associated with preparing and translocating sod pieces to the slope</a:t>
            </a:r>
            <a:endParaRPr sz="1500"/>
          </a:p>
          <a:p>
            <a:pPr indent="-323850" lvl="1" marL="800100" rtl="0" algn="l">
              <a:spcBef>
                <a:spcPts val="0"/>
              </a:spcBef>
              <a:spcAft>
                <a:spcPts val="0"/>
              </a:spcAft>
              <a:buSzPts val="1500"/>
              <a:buChar char="○"/>
            </a:pPr>
            <a:r>
              <a:rPr lang="en-US" sz="1500"/>
              <a:t>Lack of volunteer engagement - Covid</a:t>
            </a:r>
            <a:endParaRPr sz="1500"/>
          </a:p>
          <a:p>
            <a:pPr indent="-323850" lvl="1" marL="800100" rtl="0" algn="l">
              <a:spcBef>
                <a:spcPts val="0"/>
              </a:spcBef>
              <a:spcAft>
                <a:spcPts val="0"/>
              </a:spcAft>
              <a:buSzPts val="1500"/>
              <a:buChar char="○"/>
            </a:pPr>
            <a:r>
              <a:rPr lang="en-US" sz="1500"/>
              <a:t>Invasive and non-native seed bank in the soil</a:t>
            </a:r>
            <a:endParaRPr sz="1500"/>
          </a:p>
          <a:p>
            <a:pPr indent="-323850" lvl="1" marL="800100" rtl="0" algn="l">
              <a:spcBef>
                <a:spcPts val="0"/>
              </a:spcBef>
              <a:spcAft>
                <a:spcPts val="0"/>
              </a:spcAft>
              <a:buSzPts val="1500"/>
              <a:buChar char="○"/>
            </a:pPr>
            <a:r>
              <a:rPr lang="en-US" sz="1500"/>
              <a:t>Limited irrigation across the slope</a:t>
            </a:r>
            <a:endParaRPr sz="1500"/>
          </a:p>
          <a:p>
            <a:pPr indent="0" lvl="0" marL="914400" rtl="0" algn="l">
              <a:spcBef>
                <a:spcPts val="0"/>
              </a:spcBef>
              <a:spcAft>
                <a:spcPts val="0"/>
              </a:spcAft>
              <a:buNone/>
            </a:pPr>
            <a:r>
              <a:t/>
            </a:r>
            <a:endParaRPr sz="1500"/>
          </a:p>
          <a:p>
            <a:pPr indent="0" lvl="0" marL="0" rtl="0" algn="l">
              <a:spcBef>
                <a:spcPts val="0"/>
              </a:spcBef>
              <a:spcAft>
                <a:spcPts val="0"/>
              </a:spcAft>
              <a:buNone/>
            </a:pPr>
            <a:r>
              <a:t/>
            </a:r>
            <a:endParaRPr sz="1500"/>
          </a:p>
        </p:txBody>
      </p:sp>
      <p:pic>
        <p:nvPicPr>
          <p:cNvPr id="168" name="Google Shape;168;p24"/>
          <p:cNvPicPr preferRelativeResize="0"/>
          <p:nvPr/>
        </p:nvPicPr>
        <p:blipFill rotWithShape="1">
          <a:blip r:embed="rId3">
            <a:alphaModFix/>
          </a:blip>
          <a:srcRect b="0" l="0" r="0" t="0"/>
          <a:stretch/>
        </p:blipFill>
        <p:spPr>
          <a:xfrm>
            <a:off x="7609114" y="4757564"/>
            <a:ext cx="1285501" cy="190817"/>
          </a:xfrm>
          <a:prstGeom prst="rect">
            <a:avLst/>
          </a:prstGeom>
          <a:noFill/>
          <a:ln>
            <a:noFill/>
          </a:ln>
        </p:spPr>
      </p:pic>
      <p:pic>
        <p:nvPicPr>
          <p:cNvPr id="169" name="Google Shape;169;p24"/>
          <p:cNvPicPr preferRelativeResize="0"/>
          <p:nvPr/>
        </p:nvPicPr>
        <p:blipFill rotWithShape="1">
          <a:blip r:embed="rId4">
            <a:alphaModFix/>
          </a:blip>
          <a:srcRect b="0" l="16666" r="16666" t="0"/>
          <a:stretch/>
        </p:blipFill>
        <p:spPr>
          <a:xfrm>
            <a:off x="-1" y="0"/>
            <a:ext cx="4572001"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5"/>
          <p:cNvSpPr txBox="1"/>
          <p:nvPr/>
        </p:nvSpPr>
        <p:spPr>
          <a:xfrm>
            <a:off x="514860" y="2830568"/>
            <a:ext cx="8116866" cy="1870709"/>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2400"/>
              <a:buFont typeface="Arial"/>
              <a:buNone/>
            </a:pPr>
            <a:r>
              <a:rPr lang="en-US" sz="2400">
                <a:solidFill>
                  <a:srgbClr val="0070C0"/>
                </a:solidFill>
              </a:rPr>
              <a:t>Moving Forward</a:t>
            </a:r>
            <a:endParaRPr/>
          </a:p>
          <a:p>
            <a:pPr indent="-228600" lvl="0" marL="228600" marR="0" rtl="0" algn="l">
              <a:lnSpc>
                <a:spcPct val="100000"/>
              </a:lnSpc>
              <a:spcBef>
                <a:spcPts val="600"/>
              </a:spcBef>
              <a:spcAft>
                <a:spcPts val="0"/>
              </a:spcAft>
              <a:buClr>
                <a:srgbClr val="000000"/>
              </a:buClr>
              <a:buSzPts val="1800"/>
              <a:buFont typeface="Arial"/>
              <a:buChar char="•"/>
            </a:pPr>
            <a:r>
              <a:rPr lang="en-US" sz="1800">
                <a:solidFill>
                  <a:schemeClr val="dk1"/>
                </a:solidFill>
              </a:rPr>
              <a:t>Iterating this process on the 16-acre All American Canal site this winter.</a:t>
            </a:r>
            <a:endParaRPr sz="1800">
              <a:solidFill>
                <a:schemeClr val="dk1"/>
              </a:solidFill>
            </a:endParaRPr>
          </a:p>
          <a:p>
            <a:pPr indent="-228600" lvl="0" marL="228600" marR="0" rtl="0" algn="l">
              <a:lnSpc>
                <a:spcPct val="100000"/>
              </a:lnSpc>
              <a:spcBef>
                <a:spcPts val="600"/>
              </a:spcBef>
              <a:spcAft>
                <a:spcPts val="0"/>
              </a:spcAft>
              <a:buClr>
                <a:schemeClr val="dk1"/>
              </a:buClr>
              <a:buSzPts val="1800"/>
              <a:buChar char="•"/>
            </a:pPr>
            <a:r>
              <a:rPr lang="en-US" sz="1800">
                <a:solidFill>
                  <a:schemeClr val="dk1"/>
                </a:solidFill>
              </a:rPr>
              <a:t>Increased Community Engagement, including partnership with San Jose Conservation Corps</a:t>
            </a:r>
            <a:endParaRPr sz="1800">
              <a:solidFill>
                <a:schemeClr val="dk1"/>
              </a:solidFill>
            </a:endParaRPr>
          </a:p>
          <a:p>
            <a:pPr indent="-228600" lvl="0" marL="228600" marR="0" rtl="0" algn="l">
              <a:lnSpc>
                <a:spcPct val="100000"/>
              </a:lnSpc>
              <a:spcBef>
                <a:spcPts val="600"/>
              </a:spcBef>
              <a:spcAft>
                <a:spcPts val="0"/>
              </a:spcAft>
              <a:buClr>
                <a:schemeClr val="dk1"/>
              </a:buClr>
              <a:buSzPts val="1800"/>
              <a:buChar char="•"/>
            </a:pPr>
            <a:r>
              <a:rPr lang="en-US" sz="1800">
                <a:solidFill>
                  <a:schemeClr val="dk1"/>
                </a:solidFill>
              </a:rPr>
              <a:t>Ongoing monitoring and data analysis to </a:t>
            </a:r>
            <a:r>
              <a:rPr lang="en-US" sz="1800">
                <a:solidFill>
                  <a:schemeClr val="dk1"/>
                </a:solidFill>
              </a:rPr>
              <a:t>further</a:t>
            </a:r>
            <a:r>
              <a:rPr lang="en-US" sz="1800">
                <a:solidFill>
                  <a:schemeClr val="dk1"/>
                </a:solidFill>
              </a:rPr>
              <a:t> inform site successes/constraints &amp; to compare before/after levee breach. </a:t>
            </a:r>
            <a:endParaRPr sz="1800">
              <a:solidFill>
                <a:schemeClr val="dk1"/>
              </a:solidFill>
            </a:endParaRPr>
          </a:p>
          <a:p>
            <a:pPr indent="127000" lvl="0" marL="0" marR="0" rtl="0" algn="l">
              <a:lnSpc>
                <a:spcPct val="100000"/>
              </a:lnSpc>
              <a:spcBef>
                <a:spcPts val="600"/>
              </a:spcBef>
              <a:spcAft>
                <a:spcPts val="0"/>
              </a:spcAft>
              <a:buClr>
                <a:srgbClr val="000000"/>
              </a:buClr>
              <a:buSzPts val="2000"/>
              <a:buFont typeface="Arial"/>
              <a:buNone/>
            </a:pPr>
            <a:r>
              <a:t/>
            </a:r>
            <a:endParaRPr b="0" i="0" sz="2000" u="none" cap="none" strike="noStrike">
              <a:solidFill>
                <a:srgbClr val="243746"/>
              </a:solidFill>
              <a:latin typeface="Arial"/>
              <a:ea typeface="Arial"/>
              <a:cs typeface="Arial"/>
              <a:sym typeface="Arial"/>
            </a:endParaRPr>
          </a:p>
          <a:p>
            <a:pPr indent="0" lvl="0" marL="0" marR="0" rtl="0" algn="ctr">
              <a:lnSpc>
                <a:spcPct val="90000"/>
              </a:lnSpc>
              <a:spcBef>
                <a:spcPts val="600"/>
              </a:spcBef>
              <a:spcAft>
                <a:spcPts val="0"/>
              </a:spcAft>
              <a:buClr>
                <a:srgbClr val="000000"/>
              </a:buClr>
              <a:buSzPts val="2800"/>
              <a:buFont typeface="Arial"/>
              <a:buNone/>
            </a:pPr>
            <a:r>
              <a:t/>
            </a:r>
            <a:endParaRPr b="0" i="0" sz="2800" u="none" cap="none" strike="noStrike">
              <a:solidFill>
                <a:schemeClr val="dk1"/>
              </a:solidFill>
              <a:latin typeface="Times New Roman"/>
              <a:ea typeface="Times New Roman"/>
              <a:cs typeface="Times New Roman"/>
              <a:sym typeface="Times New Roman"/>
            </a:endParaRPr>
          </a:p>
        </p:txBody>
      </p:sp>
      <p:sp>
        <p:nvSpPr>
          <p:cNvPr id="176" name="Google Shape;176;p25"/>
          <p:cNvSpPr txBox="1"/>
          <p:nvPr/>
        </p:nvSpPr>
        <p:spPr>
          <a:xfrm>
            <a:off x="4272643" y="4272643"/>
            <a:ext cx="138600" cy="27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pic>
        <p:nvPicPr>
          <p:cNvPr id="177" name="Google Shape;177;p25"/>
          <p:cNvPicPr preferRelativeResize="0"/>
          <p:nvPr/>
        </p:nvPicPr>
        <p:blipFill rotWithShape="1">
          <a:blip r:embed="rId3">
            <a:alphaModFix/>
          </a:blip>
          <a:srcRect b="0" l="0" r="0" t="0"/>
          <a:stretch/>
        </p:blipFill>
        <p:spPr>
          <a:xfrm>
            <a:off x="12958354" y="4596668"/>
            <a:ext cx="1285504" cy="190817"/>
          </a:xfrm>
          <a:prstGeom prst="rect">
            <a:avLst/>
          </a:prstGeom>
          <a:noFill/>
          <a:ln>
            <a:noFill/>
          </a:ln>
        </p:spPr>
      </p:pic>
      <p:pic>
        <p:nvPicPr>
          <p:cNvPr id="178" name="Google Shape;178;p25"/>
          <p:cNvPicPr preferRelativeResize="0"/>
          <p:nvPr/>
        </p:nvPicPr>
        <p:blipFill rotWithShape="1">
          <a:blip r:embed="rId4">
            <a:alphaModFix/>
          </a:blip>
          <a:srcRect b="0" l="0" r="0" t="0"/>
          <a:stretch/>
        </p:blipFill>
        <p:spPr>
          <a:xfrm>
            <a:off x="7609114" y="4757564"/>
            <a:ext cx="1285502" cy="190817"/>
          </a:xfrm>
          <a:prstGeom prst="rect">
            <a:avLst/>
          </a:prstGeom>
          <a:noFill/>
          <a:ln>
            <a:noFill/>
          </a:ln>
        </p:spPr>
      </p:pic>
      <p:pic>
        <p:nvPicPr>
          <p:cNvPr id="179" name="Google Shape;179;p25"/>
          <p:cNvPicPr preferRelativeResize="0"/>
          <p:nvPr/>
        </p:nvPicPr>
        <p:blipFill rotWithShape="1">
          <a:blip r:embed="rId5">
            <a:alphaModFix/>
          </a:blip>
          <a:srcRect b="18384" l="0" r="0" t="28817"/>
          <a:stretch/>
        </p:blipFill>
        <p:spPr>
          <a:xfrm>
            <a:off x="542841" y="0"/>
            <a:ext cx="8060882" cy="283057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6"/>
          <p:cNvSpPr txBox="1"/>
          <p:nvPr>
            <p:ph type="title"/>
          </p:nvPr>
        </p:nvSpPr>
        <p:spPr>
          <a:xfrm>
            <a:off x="4835800" y="2126300"/>
            <a:ext cx="2970600" cy="10509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None/>
            </a:pPr>
            <a:r>
              <a:rPr b="0" lang="en-US" sz="2300">
                <a:solidFill>
                  <a:schemeClr val="accent1"/>
                </a:solidFill>
                <a:latin typeface="Arial"/>
                <a:ea typeface="Arial"/>
                <a:cs typeface="Arial"/>
                <a:sym typeface="Arial"/>
              </a:rPr>
              <a:t>Thank you to project partners and to the Habitat Restoration Team and volunteers!</a:t>
            </a:r>
            <a:endParaRPr b="0" sz="2300">
              <a:solidFill>
                <a:schemeClr val="accent1"/>
              </a:solidFill>
              <a:latin typeface="Arial"/>
              <a:ea typeface="Arial"/>
              <a:cs typeface="Arial"/>
              <a:sym typeface="Arial"/>
            </a:endParaRPr>
          </a:p>
        </p:txBody>
      </p:sp>
      <p:sp>
        <p:nvSpPr>
          <p:cNvPr id="186" name="Google Shape;186;p26"/>
          <p:cNvSpPr txBox="1"/>
          <p:nvPr/>
        </p:nvSpPr>
        <p:spPr>
          <a:xfrm>
            <a:off x="4272643" y="4272643"/>
            <a:ext cx="1386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id="187" name="Google Shape;187;p26"/>
          <p:cNvPicPr preferRelativeResize="0"/>
          <p:nvPr/>
        </p:nvPicPr>
        <p:blipFill>
          <a:blip r:embed="rId3">
            <a:alphaModFix/>
          </a:blip>
          <a:stretch>
            <a:fillRect/>
          </a:stretch>
        </p:blipFill>
        <p:spPr>
          <a:xfrm>
            <a:off x="8034838" y="4448925"/>
            <a:ext cx="870194" cy="593550"/>
          </a:xfrm>
          <a:prstGeom prst="rect">
            <a:avLst/>
          </a:prstGeom>
          <a:noFill/>
          <a:ln>
            <a:noFill/>
          </a:ln>
        </p:spPr>
      </p:pic>
      <p:pic>
        <p:nvPicPr>
          <p:cNvPr id="188" name="Google Shape;188;p26"/>
          <p:cNvPicPr preferRelativeResize="0"/>
          <p:nvPr/>
        </p:nvPicPr>
        <p:blipFill>
          <a:blip r:embed="rId4">
            <a:alphaModFix/>
          </a:blip>
          <a:stretch>
            <a:fillRect/>
          </a:stretch>
        </p:blipFill>
        <p:spPr>
          <a:xfrm>
            <a:off x="5335384" y="4012303"/>
            <a:ext cx="1144606" cy="323089"/>
          </a:xfrm>
          <a:prstGeom prst="rect">
            <a:avLst/>
          </a:prstGeom>
          <a:noFill/>
          <a:ln>
            <a:noFill/>
          </a:ln>
        </p:spPr>
      </p:pic>
      <p:pic>
        <p:nvPicPr>
          <p:cNvPr id="189" name="Google Shape;189;p26"/>
          <p:cNvPicPr preferRelativeResize="0"/>
          <p:nvPr/>
        </p:nvPicPr>
        <p:blipFill>
          <a:blip r:embed="rId5">
            <a:alphaModFix/>
          </a:blip>
          <a:stretch>
            <a:fillRect/>
          </a:stretch>
        </p:blipFill>
        <p:spPr>
          <a:xfrm>
            <a:off x="7166001" y="4548082"/>
            <a:ext cx="444250" cy="494393"/>
          </a:xfrm>
          <a:prstGeom prst="rect">
            <a:avLst/>
          </a:prstGeom>
          <a:noFill/>
          <a:ln>
            <a:noFill/>
          </a:ln>
        </p:spPr>
      </p:pic>
      <p:pic>
        <p:nvPicPr>
          <p:cNvPr id="190" name="Google Shape;190;p26"/>
          <p:cNvPicPr preferRelativeResize="0"/>
          <p:nvPr/>
        </p:nvPicPr>
        <p:blipFill>
          <a:blip r:embed="rId6">
            <a:alphaModFix/>
          </a:blip>
          <a:stretch>
            <a:fillRect/>
          </a:stretch>
        </p:blipFill>
        <p:spPr>
          <a:xfrm>
            <a:off x="5876392" y="4646369"/>
            <a:ext cx="360845" cy="390600"/>
          </a:xfrm>
          <a:prstGeom prst="rect">
            <a:avLst/>
          </a:prstGeom>
          <a:noFill/>
          <a:ln>
            <a:noFill/>
          </a:ln>
        </p:spPr>
      </p:pic>
      <p:pic>
        <p:nvPicPr>
          <p:cNvPr id="191" name="Google Shape;191;p26"/>
          <p:cNvPicPr preferRelativeResize="0"/>
          <p:nvPr/>
        </p:nvPicPr>
        <p:blipFill>
          <a:blip r:embed="rId7">
            <a:alphaModFix/>
          </a:blip>
          <a:stretch>
            <a:fillRect/>
          </a:stretch>
        </p:blipFill>
        <p:spPr>
          <a:xfrm>
            <a:off x="6490525" y="4619900"/>
            <a:ext cx="444249" cy="422575"/>
          </a:xfrm>
          <a:prstGeom prst="rect">
            <a:avLst/>
          </a:prstGeom>
          <a:noFill/>
          <a:ln>
            <a:noFill/>
          </a:ln>
        </p:spPr>
      </p:pic>
      <p:pic>
        <p:nvPicPr>
          <p:cNvPr id="192" name="Google Shape;192;p26"/>
          <p:cNvPicPr preferRelativeResize="0"/>
          <p:nvPr/>
        </p:nvPicPr>
        <p:blipFill>
          <a:blip r:embed="rId8">
            <a:alphaModFix/>
          </a:blip>
          <a:stretch>
            <a:fillRect/>
          </a:stretch>
        </p:blipFill>
        <p:spPr>
          <a:xfrm>
            <a:off x="8054445" y="3675100"/>
            <a:ext cx="830978" cy="593550"/>
          </a:xfrm>
          <a:prstGeom prst="rect">
            <a:avLst/>
          </a:prstGeom>
          <a:noFill/>
          <a:ln>
            <a:noFill/>
          </a:ln>
        </p:spPr>
      </p:pic>
      <p:pic>
        <p:nvPicPr>
          <p:cNvPr id="193" name="Google Shape;193;p26"/>
          <p:cNvPicPr preferRelativeResize="0"/>
          <p:nvPr/>
        </p:nvPicPr>
        <p:blipFill>
          <a:blip r:embed="rId9">
            <a:alphaModFix/>
          </a:blip>
          <a:stretch>
            <a:fillRect/>
          </a:stretch>
        </p:blipFill>
        <p:spPr>
          <a:xfrm>
            <a:off x="6676448" y="3877086"/>
            <a:ext cx="1130544" cy="593550"/>
          </a:xfrm>
          <a:prstGeom prst="rect">
            <a:avLst/>
          </a:prstGeom>
          <a:noFill/>
          <a:ln>
            <a:noFill/>
          </a:ln>
        </p:spPr>
      </p:pic>
      <p:pic>
        <p:nvPicPr>
          <p:cNvPr id="194" name="Google Shape;194;p26"/>
          <p:cNvPicPr preferRelativeResize="0"/>
          <p:nvPr/>
        </p:nvPicPr>
        <p:blipFill rotWithShape="1">
          <a:blip r:embed="rId10">
            <a:alphaModFix/>
          </a:blip>
          <a:srcRect b="0" l="0" r="0" t="0"/>
          <a:stretch/>
        </p:blipFill>
        <p:spPr>
          <a:xfrm>
            <a:off x="4272639" y="4735777"/>
            <a:ext cx="1285501" cy="190817"/>
          </a:xfrm>
          <a:prstGeom prst="rect">
            <a:avLst/>
          </a:prstGeom>
          <a:noFill/>
          <a:ln>
            <a:noFill/>
          </a:ln>
        </p:spPr>
      </p:pic>
      <p:pic>
        <p:nvPicPr>
          <p:cNvPr id="195" name="Google Shape;195;p26"/>
          <p:cNvPicPr preferRelativeResize="0"/>
          <p:nvPr/>
        </p:nvPicPr>
        <p:blipFill>
          <a:blip r:embed="rId11">
            <a:alphaModFix/>
          </a:blip>
          <a:stretch>
            <a:fillRect/>
          </a:stretch>
        </p:blipFill>
        <p:spPr>
          <a:xfrm>
            <a:off x="4556696" y="3877066"/>
            <a:ext cx="582238" cy="632378"/>
          </a:xfrm>
          <a:prstGeom prst="rect">
            <a:avLst/>
          </a:prstGeom>
          <a:noFill/>
          <a:ln>
            <a:noFill/>
          </a:ln>
        </p:spPr>
      </p:pic>
      <p:pic>
        <p:nvPicPr>
          <p:cNvPr id="196" name="Google Shape;196;p26"/>
          <p:cNvPicPr preferRelativeResize="0"/>
          <p:nvPr/>
        </p:nvPicPr>
        <p:blipFill rotWithShape="1">
          <a:blip r:embed="rId12">
            <a:alphaModFix/>
          </a:blip>
          <a:srcRect b="0" l="24568" r="0" t="0"/>
          <a:stretch/>
        </p:blipFill>
        <p:spPr>
          <a:xfrm>
            <a:off x="124825" y="737964"/>
            <a:ext cx="4147825" cy="3667560"/>
          </a:xfrm>
          <a:prstGeom prst="rect">
            <a:avLst/>
          </a:prstGeom>
          <a:noFill/>
          <a:ln cap="flat" cmpd="sng" w="19050">
            <a:solidFill>
              <a:schemeClr val="accent1"/>
            </a:solidFill>
            <a:prstDash val="solid"/>
            <a:round/>
            <a:headEnd len="sm" w="sm" type="none"/>
            <a:tailEnd len="sm" w="sm" type="none"/>
          </a:ln>
        </p:spPr>
      </p:pic>
      <p:sp>
        <p:nvSpPr>
          <p:cNvPr id="197" name="Google Shape;197;p26"/>
          <p:cNvSpPr txBox="1"/>
          <p:nvPr/>
        </p:nvSpPr>
        <p:spPr>
          <a:xfrm>
            <a:off x="4835800" y="737975"/>
            <a:ext cx="3217200" cy="91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300">
                <a:solidFill>
                  <a:schemeClr val="accent1"/>
                </a:solidFill>
              </a:rPr>
              <a:t>Questions?</a:t>
            </a:r>
            <a:endParaRPr sz="2300">
              <a:solidFill>
                <a:schemeClr val="accen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ph type="title"/>
          </p:nvPr>
        </p:nvSpPr>
        <p:spPr>
          <a:xfrm>
            <a:off x="628650" y="98733"/>
            <a:ext cx="7886700" cy="9942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SzPts val="1400"/>
              <a:buNone/>
            </a:pPr>
            <a:r>
              <a:rPr lang="en-US">
                <a:solidFill>
                  <a:srgbClr val="0071CE"/>
                </a:solidFill>
              </a:rPr>
              <a:t>Evolution of our Restoration Projects</a:t>
            </a:r>
            <a:endParaRPr/>
          </a:p>
        </p:txBody>
      </p:sp>
      <p:pic>
        <p:nvPicPr>
          <p:cNvPr id="67" name="Google Shape;67;p15"/>
          <p:cNvPicPr preferRelativeResize="0"/>
          <p:nvPr/>
        </p:nvPicPr>
        <p:blipFill rotWithShape="1">
          <a:blip r:embed="rId3">
            <a:alphaModFix/>
          </a:blip>
          <a:srcRect b="0" l="0" r="0" t="0"/>
          <a:stretch/>
        </p:blipFill>
        <p:spPr>
          <a:xfrm>
            <a:off x="7609114" y="4757564"/>
            <a:ext cx="1285501" cy="190817"/>
          </a:xfrm>
          <a:prstGeom prst="rect">
            <a:avLst/>
          </a:prstGeom>
          <a:noFill/>
          <a:ln>
            <a:noFill/>
          </a:ln>
        </p:spPr>
      </p:pic>
      <p:pic>
        <p:nvPicPr>
          <p:cNvPr id="68" name="Google Shape;68;p15"/>
          <p:cNvPicPr preferRelativeResize="0"/>
          <p:nvPr/>
        </p:nvPicPr>
        <p:blipFill rotWithShape="1">
          <a:blip r:embed="rId4">
            <a:alphaModFix/>
          </a:blip>
          <a:srcRect b="3663" l="2427" r="-313" t="173"/>
          <a:stretch/>
        </p:blipFill>
        <p:spPr>
          <a:xfrm>
            <a:off x="508040" y="1005900"/>
            <a:ext cx="5223936" cy="3849024"/>
          </a:xfrm>
          <a:prstGeom prst="rect">
            <a:avLst/>
          </a:prstGeom>
          <a:noFill/>
          <a:ln>
            <a:noFill/>
          </a:ln>
        </p:spPr>
      </p:pic>
      <p:pic>
        <p:nvPicPr>
          <p:cNvPr id="69" name="Google Shape;69;p15"/>
          <p:cNvPicPr preferRelativeResize="0"/>
          <p:nvPr/>
        </p:nvPicPr>
        <p:blipFill rotWithShape="1">
          <a:blip r:embed="rId3">
            <a:alphaModFix/>
          </a:blip>
          <a:srcRect b="0" l="0" r="0" t="0"/>
          <a:stretch/>
        </p:blipFill>
        <p:spPr>
          <a:xfrm>
            <a:off x="7609114" y="4757564"/>
            <a:ext cx="1285501" cy="190817"/>
          </a:xfrm>
          <a:prstGeom prst="rect">
            <a:avLst/>
          </a:prstGeom>
          <a:noFill/>
          <a:ln>
            <a:noFill/>
          </a:ln>
        </p:spPr>
      </p:pic>
      <p:sp>
        <p:nvSpPr>
          <p:cNvPr id="70" name="Google Shape;70;p15"/>
          <p:cNvSpPr txBox="1"/>
          <p:nvPr/>
        </p:nvSpPr>
        <p:spPr>
          <a:xfrm>
            <a:off x="5655775" y="1651825"/>
            <a:ext cx="3371700" cy="3203100"/>
          </a:xfrm>
          <a:prstGeom prst="rect">
            <a:avLst/>
          </a:prstGeom>
          <a:noFill/>
          <a:ln>
            <a:noFill/>
          </a:ln>
        </p:spPr>
        <p:txBody>
          <a:bodyPr anchorCtr="0" anchor="t" bIns="91425" lIns="91425" spcFirstLastPara="1" rIns="91425" wrap="square" tIns="91425">
            <a:noAutofit/>
          </a:bodyPr>
          <a:lstStyle/>
          <a:p>
            <a:pPr indent="-336550" lvl="0" marL="457200" marR="0" rtl="0" algn="l">
              <a:lnSpc>
                <a:spcPct val="100000"/>
              </a:lnSpc>
              <a:spcBef>
                <a:spcPts val="1000"/>
              </a:spcBef>
              <a:spcAft>
                <a:spcPts val="0"/>
              </a:spcAft>
              <a:buSzPts val="1700"/>
              <a:buChar char="•"/>
            </a:pPr>
            <a:r>
              <a:rPr lang="en-US" sz="1700"/>
              <a:t>Urgent need for rapid, large-scale restoration of transition zone habitat. </a:t>
            </a:r>
            <a:endParaRPr sz="1700"/>
          </a:p>
          <a:p>
            <a:pPr indent="-336550" lvl="0" marL="457200" marR="0" rtl="0" algn="l">
              <a:lnSpc>
                <a:spcPct val="100000"/>
              </a:lnSpc>
              <a:spcBef>
                <a:spcPts val="1000"/>
              </a:spcBef>
              <a:spcAft>
                <a:spcPts val="0"/>
              </a:spcAft>
              <a:buSzPts val="1700"/>
              <a:buChar char="•"/>
            </a:pPr>
            <a:r>
              <a:rPr lang="en-US" sz="1700"/>
              <a:t>Opportunities to engage and educate more adult community members.</a:t>
            </a:r>
            <a:endParaRPr sz="1700"/>
          </a:p>
          <a:p>
            <a:pPr indent="-336550" lvl="0" marL="457200" marR="0" rtl="0" algn="l">
              <a:lnSpc>
                <a:spcPct val="100000"/>
              </a:lnSpc>
              <a:spcBef>
                <a:spcPts val="1000"/>
              </a:spcBef>
              <a:spcAft>
                <a:spcPts val="0"/>
              </a:spcAft>
              <a:buSzPts val="1700"/>
              <a:buChar char="•"/>
            </a:pPr>
            <a:r>
              <a:rPr lang="en-US" sz="1700"/>
              <a:t>Success at Oro Loma as a demonstration of project techniques</a:t>
            </a:r>
            <a:endParaRPr sz="1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nvSpPr>
        <p:spPr>
          <a:xfrm>
            <a:off x="4272643" y="4272643"/>
            <a:ext cx="138600" cy="27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pic>
        <p:nvPicPr>
          <p:cNvPr id="77" name="Google Shape;77;p16"/>
          <p:cNvPicPr preferRelativeResize="0"/>
          <p:nvPr/>
        </p:nvPicPr>
        <p:blipFill rotWithShape="1">
          <a:blip r:embed="rId3">
            <a:alphaModFix/>
          </a:blip>
          <a:srcRect b="0" l="0" r="0" t="0"/>
          <a:stretch/>
        </p:blipFill>
        <p:spPr>
          <a:xfrm>
            <a:off x="7609114" y="4710968"/>
            <a:ext cx="1285504" cy="190817"/>
          </a:xfrm>
          <a:prstGeom prst="rect">
            <a:avLst/>
          </a:prstGeom>
          <a:noFill/>
          <a:ln>
            <a:noFill/>
          </a:ln>
        </p:spPr>
      </p:pic>
      <p:pic>
        <p:nvPicPr>
          <p:cNvPr id="78" name="Google Shape;78;p16"/>
          <p:cNvPicPr preferRelativeResize="0"/>
          <p:nvPr/>
        </p:nvPicPr>
        <p:blipFill rotWithShape="1">
          <a:blip r:embed="rId3">
            <a:alphaModFix/>
          </a:blip>
          <a:srcRect b="0" l="0" r="0" t="0"/>
          <a:stretch/>
        </p:blipFill>
        <p:spPr>
          <a:xfrm>
            <a:off x="7609114" y="4761767"/>
            <a:ext cx="1285504" cy="190817"/>
          </a:xfrm>
          <a:prstGeom prst="rect">
            <a:avLst/>
          </a:prstGeom>
          <a:noFill/>
          <a:ln>
            <a:noFill/>
          </a:ln>
        </p:spPr>
      </p:pic>
      <p:sp>
        <p:nvSpPr>
          <p:cNvPr id="79" name="Google Shape;79;p16"/>
          <p:cNvSpPr txBox="1"/>
          <p:nvPr/>
        </p:nvSpPr>
        <p:spPr>
          <a:xfrm>
            <a:off x="76200" y="275775"/>
            <a:ext cx="3420900" cy="4435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1400"/>
              <a:buFont typeface="Arial"/>
              <a:buNone/>
            </a:pPr>
            <a:r>
              <a:rPr lang="en-US" sz="2800">
                <a:solidFill>
                  <a:schemeClr val="accent1"/>
                </a:solidFill>
              </a:rPr>
              <a:t>Ravenswood</a:t>
            </a:r>
            <a:endParaRPr sz="1500">
              <a:solidFill>
                <a:srgbClr val="243746"/>
              </a:solidFill>
            </a:endParaRPr>
          </a:p>
          <a:p>
            <a:pPr indent="-114300" lvl="0" marL="228600" marR="0" rtl="0" algn="l">
              <a:lnSpc>
                <a:spcPct val="120000"/>
              </a:lnSpc>
              <a:spcBef>
                <a:spcPts val="1000"/>
              </a:spcBef>
              <a:spcAft>
                <a:spcPts val="0"/>
              </a:spcAft>
              <a:buClr>
                <a:srgbClr val="000000"/>
              </a:buClr>
              <a:buSzPts val="1800"/>
              <a:buFont typeface="Arial"/>
              <a:buNone/>
            </a:pPr>
            <a:r>
              <a:t/>
            </a:r>
            <a:endParaRPr b="0" i="0" sz="1600" u="none" cap="none" strike="noStrike">
              <a:solidFill>
                <a:srgbClr val="243746"/>
              </a:solidFill>
              <a:latin typeface="Arial"/>
              <a:ea typeface="Arial"/>
              <a:cs typeface="Arial"/>
              <a:sym typeface="Arial"/>
            </a:endParaRPr>
          </a:p>
        </p:txBody>
      </p:sp>
      <p:pic>
        <p:nvPicPr>
          <p:cNvPr id="80" name="Google Shape;80;p16"/>
          <p:cNvPicPr preferRelativeResize="0"/>
          <p:nvPr/>
        </p:nvPicPr>
        <p:blipFill rotWithShape="1">
          <a:blip r:embed="rId4">
            <a:alphaModFix/>
          </a:blip>
          <a:srcRect b="1144" l="3742" r="4531" t="10108"/>
          <a:stretch/>
        </p:blipFill>
        <p:spPr>
          <a:xfrm>
            <a:off x="2394413" y="226550"/>
            <a:ext cx="6566437" cy="4867725"/>
          </a:xfrm>
          <a:prstGeom prst="rect">
            <a:avLst/>
          </a:prstGeom>
          <a:noFill/>
          <a:ln>
            <a:noFill/>
          </a:ln>
        </p:spPr>
      </p:pic>
      <p:pic>
        <p:nvPicPr>
          <p:cNvPr id="81" name="Google Shape;81;p16"/>
          <p:cNvPicPr preferRelativeResize="0"/>
          <p:nvPr/>
        </p:nvPicPr>
        <p:blipFill rotWithShape="1">
          <a:blip r:embed="rId5">
            <a:alphaModFix/>
          </a:blip>
          <a:srcRect b="0" l="0" r="0" t="0"/>
          <a:stretch/>
        </p:blipFill>
        <p:spPr>
          <a:xfrm>
            <a:off x="7609114" y="4757564"/>
            <a:ext cx="1285501" cy="190817"/>
          </a:xfrm>
          <a:prstGeom prst="rect">
            <a:avLst/>
          </a:prstGeom>
          <a:noFill/>
          <a:ln>
            <a:noFill/>
          </a:ln>
        </p:spPr>
      </p:pic>
      <p:sp>
        <p:nvSpPr>
          <p:cNvPr id="82" name="Google Shape;82;p16"/>
          <p:cNvSpPr txBox="1"/>
          <p:nvPr/>
        </p:nvSpPr>
        <p:spPr>
          <a:xfrm>
            <a:off x="199175" y="949975"/>
            <a:ext cx="1818900" cy="325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2 Habitat Transition Zone Sites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1 On Site Division Bed Nursery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Many Project Partners:  USFWS, Ducks Unlimited, State Coastal Conservancy, West Bay Sanitary District, South Bay Salt Pond Project</a:t>
            </a:r>
            <a:endParaRPr/>
          </a:p>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7"/>
          <p:cNvSpPr txBox="1"/>
          <p:nvPr>
            <p:ph idx="1" type="body"/>
          </p:nvPr>
        </p:nvSpPr>
        <p:spPr>
          <a:xfrm flipH="1">
            <a:off x="26176" y="1295850"/>
            <a:ext cx="2940300" cy="3810600"/>
          </a:xfrm>
          <a:prstGeom prst="rect">
            <a:avLst/>
          </a:prstGeom>
          <a:noFill/>
          <a:ln>
            <a:noFill/>
          </a:ln>
        </p:spPr>
        <p:txBody>
          <a:bodyPr anchorCtr="0" anchor="t" bIns="34275" lIns="68575" spcFirstLastPara="1" rIns="68575" wrap="square" tIns="34275">
            <a:noAutofit/>
          </a:bodyPr>
          <a:lstStyle/>
          <a:p>
            <a:pPr indent="-323850" lvl="0" marL="457200" marR="0" rtl="0" algn="l">
              <a:lnSpc>
                <a:spcPct val="100000"/>
              </a:lnSpc>
              <a:spcBef>
                <a:spcPts val="1000"/>
              </a:spcBef>
              <a:spcAft>
                <a:spcPts val="0"/>
              </a:spcAft>
              <a:buClr>
                <a:srgbClr val="000000"/>
              </a:buClr>
              <a:buSzPts val="1500"/>
              <a:buChar char="•"/>
            </a:pPr>
            <a:r>
              <a:rPr lang="en-US" sz="1500">
                <a:solidFill>
                  <a:srgbClr val="000000"/>
                </a:solidFill>
              </a:rPr>
              <a:t>84 division beds</a:t>
            </a:r>
            <a:endParaRPr sz="1500">
              <a:solidFill>
                <a:srgbClr val="000000"/>
              </a:solidFill>
            </a:endParaRPr>
          </a:p>
          <a:p>
            <a:pPr indent="-323850" lvl="0" marL="457200" marR="0" rtl="0" algn="l">
              <a:lnSpc>
                <a:spcPct val="100000"/>
              </a:lnSpc>
              <a:spcBef>
                <a:spcPts val="1000"/>
              </a:spcBef>
              <a:spcAft>
                <a:spcPts val="0"/>
              </a:spcAft>
              <a:buClr>
                <a:srgbClr val="000000"/>
              </a:buClr>
              <a:buSzPts val="1500"/>
              <a:buChar char="•"/>
            </a:pPr>
            <a:r>
              <a:rPr lang="en-US" sz="1500">
                <a:solidFill>
                  <a:srgbClr val="000000"/>
                </a:solidFill>
              </a:rPr>
              <a:t>Rhizomatous perennial species that can migrate upslope</a:t>
            </a:r>
            <a:endParaRPr sz="1500">
              <a:solidFill>
                <a:srgbClr val="000000"/>
              </a:solidFill>
            </a:endParaRPr>
          </a:p>
          <a:p>
            <a:pPr indent="-323850" lvl="0" marL="457200" marR="0" rtl="0" algn="l">
              <a:lnSpc>
                <a:spcPct val="100000"/>
              </a:lnSpc>
              <a:spcBef>
                <a:spcPts val="1000"/>
              </a:spcBef>
              <a:spcAft>
                <a:spcPts val="0"/>
              </a:spcAft>
              <a:buClr>
                <a:srgbClr val="000000"/>
              </a:buClr>
              <a:buSzPts val="1500"/>
              <a:buChar char="•"/>
            </a:pPr>
            <a:r>
              <a:rPr lang="en-US" sz="1500">
                <a:solidFill>
                  <a:srgbClr val="000000"/>
                </a:solidFill>
              </a:rPr>
              <a:t>Adjacent to the project site</a:t>
            </a:r>
            <a:endParaRPr sz="1500">
              <a:solidFill>
                <a:srgbClr val="000000"/>
              </a:solidFill>
            </a:endParaRPr>
          </a:p>
          <a:p>
            <a:pPr indent="-323850" lvl="0" marL="457200" marR="0" rtl="0" algn="l">
              <a:lnSpc>
                <a:spcPct val="100000"/>
              </a:lnSpc>
              <a:spcBef>
                <a:spcPts val="1000"/>
              </a:spcBef>
              <a:spcAft>
                <a:spcPts val="0"/>
              </a:spcAft>
              <a:buClr>
                <a:srgbClr val="000000"/>
              </a:buClr>
              <a:buSzPts val="1500"/>
              <a:buChar char="•"/>
            </a:pPr>
            <a:r>
              <a:rPr lang="en-US" sz="1500">
                <a:solidFill>
                  <a:srgbClr val="000000"/>
                </a:solidFill>
              </a:rPr>
              <a:t>Locally collected seed and vegetative material</a:t>
            </a:r>
            <a:endParaRPr sz="1500">
              <a:solidFill>
                <a:srgbClr val="000000"/>
              </a:solidFill>
            </a:endParaRPr>
          </a:p>
          <a:p>
            <a:pPr indent="-323850" lvl="0" marL="457200" marR="0" rtl="0" algn="l">
              <a:lnSpc>
                <a:spcPct val="100000"/>
              </a:lnSpc>
              <a:spcBef>
                <a:spcPts val="1000"/>
              </a:spcBef>
              <a:spcAft>
                <a:spcPts val="0"/>
              </a:spcAft>
              <a:buClr>
                <a:srgbClr val="000000"/>
              </a:buClr>
              <a:buSzPts val="1500"/>
              <a:buChar char="•"/>
            </a:pPr>
            <a:r>
              <a:rPr lang="en-US" sz="1500">
                <a:solidFill>
                  <a:srgbClr val="000000"/>
                </a:solidFill>
              </a:rPr>
              <a:t>Minimal maintenance</a:t>
            </a:r>
            <a:endParaRPr sz="1500">
              <a:solidFill>
                <a:srgbClr val="000000"/>
              </a:solidFill>
              <a:latin typeface="Arial"/>
              <a:ea typeface="Arial"/>
              <a:cs typeface="Arial"/>
              <a:sym typeface="Arial"/>
            </a:endParaRPr>
          </a:p>
        </p:txBody>
      </p:sp>
      <p:pic>
        <p:nvPicPr>
          <p:cNvPr id="89" name="Google Shape;89;p17"/>
          <p:cNvPicPr preferRelativeResize="0"/>
          <p:nvPr/>
        </p:nvPicPr>
        <p:blipFill>
          <a:blip r:embed="rId3">
            <a:alphaModFix/>
          </a:blip>
          <a:stretch>
            <a:fillRect/>
          </a:stretch>
        </p:blipFill>
        <p:spPr>
          <a:xfrm>
            <a:off x="3088250" y="263600"/>
            <a:ext cx="5903350" cy="4427475"/>
          </a:xfrm>
          <a:prstGeom prst="rect">
            <a:avLst/>
          </a:prstGeom>
          <a:noFill/>
          <a:ln>
            <a:noFill/>
          </a:ln>
        </p:spPr>
      </p:pic>
      <p:pic>
        <p:nvPicPr>
          <p:cNvPr id="90" name="Google Shape;90;p17"/>
          <p:cNvPicPr preferRelativeResize="0"/>
          <p:nvPr/>
        </p:nvPicPr>
        <p:blipFill rotWithShape="1">
          <a:blip r:embed="rId4">
            <a:alphaModFix/>
          </a:blip>
          <a:srcRect b="0" l="0" r="0" t="0"/>
          <a:stretch/>
        </p:blipFill>
        <p:spPr>
          <a:xfrm>
            <a:off x="7609114" y="4757564"/>
            <a:ext cx="1285501" cy="190817"/>
          </a:xfrm>
          <a:prstGeom prst="rect">
            <a:avLst/>
          </a:prstGeom>
          <a:noFill/>
          <a:ln>
            <a:noFill/>
          </a:ln>
        </p:spPr>
      </p:pic>
      <p:sp>
        <p:nvSpPr>
          <p:cNvPr id="91" name="Google Shape;91;p17"/>
          <p:cNvSpPr txBox="1"/>
          <p:nvPr>
            <p:ph type="title"/>
          </p:nvPr>
        </p:nvSpPr>
        <p:spPr>
          <a:xfrm>
            <a:off x="152400" y="115095"/>
            <a:ext cx="2940300" cy="11046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1400"/>
              <a:buNone/>
            </a:pPr>
            <a:r>
              <a:rPr lang="en-US">
                <a:solidFill>
                  <a:srgbClr val="0071CE"/>
                </a:solidFill>
              </a:rPr>
              <a:t>Ravenswood On-site Nursery</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p18"/>
          <p:cNvPicPr preferRelativeResize="0"/>
          <p:nvPr/>
        </p:nvPicPr>
        <p:blipFill rotWithShape="1">
          <a:blip r:embed="rId3">
            <a:alphaModFix/>
          </a:blip>
          <a:srcRect b="10992" l="1270" r="11727" t="65948"/>
          <a:stretch/>
        </p:blipFill>
        <p:spPr>
          <a:xfrm>
            <a:off x="5769050" y="3947600"/>
            <a:ext cx="3384127" cy="1195899"/>
          </a:xfrm>
          <a:prstGeom prst="rect">
            <a:avLst/>
          </a:prstGeom>
          <a:noFill/>
          <a:ln>
            <a:noFill/>
          </a:ln>
        </p:spPr>
      </p:pic>
      <p:pic>
        <p:nvPicPr>
          <p:cNvPr id="98" name="Google Shape;98;p18"/>
          <p:cNvPicPr preferRelativeResize="0"/>
          <p:nvPr/>
        </p:nvPicPr>
        <p:blipFill>
          <a:blip r:embed="rId4">
            <a:alphaModFix/>
          </a:blip>
          <a:stretch>
            <a:fillRect/>
          </a:stretch>
        </p:blipFill>
        <p:spPr>
          <a:xfrm>
            <a:off x="4016562" y="0"/>
            <a:ext cx="2325627" cy="1744201"/>
          </a:xfrm>
          <a:prstGeom prst="rect">
            <a:avLst/>
          </a:prstGeom>
          <a:noFill/>
          <a:ln>
            <a:noFill/>
          </a:ln>
        </p:spPr>
      </p:pic>
      <p:pic>
        <p:nvPicPr>
          <p:cNvPr id="99" name="Google Shape;99;p18"/>
          <p:cNvPicPr preferRelativeResize="0"/>
          <p:nvPr/>
        </p:nvPicPr>
        <p:blipFill rotWithShape="1">
          <a:blip r:embed="rId5">
            <a:alphaModFix/>
          </a:blip>
          <a:srcRect b="32582" l="21875" r="21875" t="0"/>
          <a:stretch/>
        </p:blipFill>
        <p:spPr>
          <a:xfrm>
            <a:off x="7570825" y="2671825"/>
            <a:ext cx="1543101" cy="1387100"/>
          </a:xfrm>
          <a:prstGeom prst="rect">
            <a:avLst/>
          </a:prstGeom>
          <a:noFill/>
          <a:ln>
            <a:noFill/>
          </a:ln>
        </p:spPr>
      </p:pic>
      <p:pic>
        <p:nvPicPr>
          <p:cNvPr id="100" name="Google Shape;100;p18"/>
          <p:cNvPicPr preferRelativeResize="0"/>
          <p:nvPr/>
        </p:nvPicPr>
        <p:blipFill rotWithShape="1">
          <a:blip r:embed="rId6">
            <a:alphaModFix/>
          </a:blip>
          <a:srcRect b="0" l="1497" r="0" t="30299"/>
          <a:stretch/>
        </p:blipFill>
        <p:spPr>
          <a:xfrm>
            <a:off x="6235276" y="2671825"/>
            <a:ext cx="1470102" cy="1387100"/>
          </a:xfrm>
          <a:prstGeom prst="rect">
            <a:avLst/>
          </a:prstGeom>
          <a:noFill/>
          <a:ln>
            <a:noFill/>
          </a:ln>
        </p:spPr>
      </p:pic>
      <p:pic>
        <p:nvPicPr>
          <p:cNvPr id="101" name="Google Shape;101;p18"/>
          <p:cNvPicPr preferRelativeResize="0"/>
          <p:nvPr/>
        </p:nvPicPr>
        <p:blipFill rotWithShape="1">
          <a:blip r:embed="rId7">
            <a:alphaModFix/>
          </a:blip>
          <a:srcRect b="21267" l="15495" r="7717" t="21267"/>
          <a:stretch/>
        </p:blipFill>
        <p:spPr>
          <a:xfrm>
            <a:off x="4031550" y="1744200"/>
            <a:ext cx="2295652" cy="2290473"/>
          </a:xfrm>
          <a:prstGeom prst="rect">
            <a:avLst/>
          </a:prstGeom>
          <a:noFill/>
          <a:ln>
            <a:noFill/>
          </a:ln>
        </p:spPr>
      </p:pic>
      <p:pic>
        <p:nvPicPr>
          <p:cNvPr id="102" name="Google Shape;102;p18"/>
          <p:cNvPicPr preferRelativeResize="0"/>
          <p:nvPr/>
        </p:nvPicPr>
        <p:blipFill rotWithShape="1">
          <a:blip r:embed="rId8">
            <a:alphaModFix/>
          </a:blip>
          <a:srcRect b="0" l="0" r="1700" t="31572"/>
          <a:stretch/>
        </p:blipFill>
        <p:spPr>
          <a:xfrm>
            <a:off x="6235275" y="0"/>
            <a:ext cx="2878648" cy="2671826"/>
          </a:xfrm>
          <a:prstGeom prst="rect">
            <a:avLst/>
          </a:prstGeom>
          <a:noFill/>
          <a:ln>
            <a:noFill/>
          </a:ln>
        </p:spPr>
      </p:pic>
      <p:pic>
        <p:nvPicPr>
          <p:cNvPr id="103" name="Google Shape;103;p18"/>
          <p:cNvPicPr preferRelativeResize="0"/>
          <p:nvPr/>
        </p:nvPicPr>
        <p:blipFill rotWithShape="1">
          <a:blip r:embed="rId9">
            <a:alphaModFix/>
          </a:blip>
          <a:srcRect b="42121" l="18469" r="5927" t="22002"/>
          <a:stretch/>
        </p:blipFill>
        <p:spPr>
          <a:xfrm>
            <a:off x="4016550" y="4034675"/>
            <a:ext cx="1752499" cy="1108823"/>
          </a:xfrm>
          <a:prstGeom prst="rect">
            <a:avLst/>
          </a:prstGeom>
          <a:noFill/>
          <a:ln>
            <a:noFill/>
          </a:ln>
        </p:spPr>
      </p:pic>
      <p:sp>
        <p:nvSpPr>
          <p:cNvPr id="104" name="Google Shape;104;p18"/>
          <p:cNvSpPr txBox="1"/>
          <p:nvPr/>
        </p:nvSpPr>
        <p:spPr>
          <a:xfrm>
            <a:off x="184550" y="158250"/>
            <a:ext cx="3634500" cy="4801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2400">
                <a:solidFill>
                  <a:srgbClr val="0070C0"/>
                </a:solidFill>
              </a:rPr>
              <a:t>Species</a:t>
            </a:r>
            <a:endParaRPr sz="2400">
              <a:solidFill>
                <a:srgbClr val="0070C0"/>
              </a:solidFill>
            </a:endParaRPr>
          </a:p>
          <a:p>
            <a:pPr indent="-298450" lvl="0" marL="457200" rtl="0" algn="l">
              <a:spcBef>
                <a:spcPts val="1000"/>
              </a:spcBef>
              <a:spcAft>
                <a:spcPts val="0"/>
              </a:spcAft>
              <a:buSzPts val="1100"/>
              <a:buChar char="•"/>
            </a:pPr>
            <a:r>
              <a:rPr b="1" lang="en-US" sz="1500">
                <a:solidFill>
                  <a:srgbClr val="243746"/>
                </a:solidFill>
              </a:rPr>
              <a:t>Clonal meadow species</a:t>
            </a:r>
            <a:endParaRPr b="1" sz="1500">
              <a:solidFill>
                <a:srgbClr val="243746"/>
              </a:solidFill>
            </a:endParaRPr>
          </a:p>
          <a:p>
            <a:pPr indent="-298450" lvl="1" marL="914400" rtl="0" algn="l">
              <a:spcBef>
                <a:spcPts val="0"/>
              </a:spcBef>
              <a:spcAft>
                <a:spcPts val="0"/>
              </a:spcAft>
              <a:buSzPts val="1100"/>
              <a:buChar char="○"/>
            </a:pPr>
            <a:r>
              <a:rPr lang="en-US" sz="1500">
                <a:solidFill>
                  <a:srgbClr val="243746"/>
                </a:solidFill>
              </a:rPr>
              <a:t>Abundant, stress tolerant </a:t>
            </a:r>
            <a:endParaRPr sz="1500">
              <a:solidFill>
                <a:srgbClr val="243746"/>
              </a:solidFill>
            </a:endParaRPr>
          </a:p>
          <a:p>
            <a:pPr indent="-298450" lvl="1" marL="914400" rtl="0" algn="l">
              <a:spcBef>
                <a:spcPts val="0"/>
              </a:spcBef>
              <a:spcAft>
                <a:spcPts val="0"/>
              </a:spcAft>
              <a:buSzPts val="1100"/>
              <a:buChar char="○"/>
            </a:pPr>
            <a:r>
              <a:rPr lang="en-US" sz="1500">
                <a:solidFill>
                  <a:srgbClr val="243746"/>
                </a:solidFill>
              </a:rPr>
              <a:t>Mechanized equipment planting method</a:t>
            </a:r>
            <a:endParaRPr sz="1500">
              <a:solidFill>
                <a:srgbClr val="243746"/>
              </a:solidFill>
            </a:endParaRPr>
          </a:p>
          <a:p>
            <a:pPr indent="-298450" lvl="0" marL="457200" rtl="0" algn="l">
              <a:spcBef>
                <a:spcPts val="0"/>
              </a:spcBef>
              <a:spcAft>
                <a:spcPts val="0"/>
              </a:spcAft>
              <a:buSzPts val="1100"/>
              <a:buChar char="•"/>
            </a:pPr>
            <a:r>
              <a:rPr b="1" lang="en-US" sz="1500">
                <a:solidFill>
                  <a:srgbClr val="243746"/>
                </a:solidFill>
              </a:rPr>
              <a:t>Diversity patch species</a:t>
            </a:r>
            <a:endParaRPr b="1" sz="1500">
              <a:solidFill>
                <a:srgbClr val="243746"/>
              </a:solidFill>
            </a:endParaRPr>
          </a:p>
          <a:p>
            <a:pPr indent="-298450" lvl="1" marL="914400" rtl="0" algn="l">
              <a:spcBef>
                <a:spcPts val="0"/>
              </a:spcBef>
              <a:spcAft>
                <a:spcPts val="0"/>
              </a:spcAft>
              <a:buSzPts val="1100"/>
              <a:buChar char="○"/>
            </a:pPr>
            <a:r>
              <a:rPr lang="en-US" sz="1500">
                <a:solidFill>
                  <a:srgbClr val="243746"/>
                </a:solidFill>
              </a:rPr>
              <a:t>Less stress tolerant, perennial species critical for pollinator habitat, cover, and biodiversity</a:t>
            </a:r>
            <a:endParaRPr sz="1500">
              <a:solidFill>
                <a:srgbClr val="243746"/>
              </a:solidFill>
            </a:endParaRPr>
          </a:p>
          <a:p>
            <a:pPr indent="-298450" lvl="1" marL="914400" rtl="0" algn="l">
              <a:spcBef>
                <a:spcPts val="0"/>
              </a:spcBef>
              <a:spcAft>
                <a:spcPts val="0"/>
              </a:spcAft>
              <a:buSzPts val="1100"/>
              <a:buChar char="○"/>
            </a:pPr>
            <a:r>
              <a:rPr lang="en-US" sz="1500">
                <a:solidFill>
                  <a:srgbClr val="243746"/>
                </a:solidFill>
              </a:rPr>
              <a:t>Hand-planted </a:t>
            </a:r>
            <a:endParaRPr sz="1500">
              <a:solidFill>
                <a:srgbClr val="243746"/>
              </a:solidFill>
            </a:endParaRPr>
          </a:p>
          <a:p>
            <a:pPr indent="-298450" lvl="0" marL="457200" rtl="0" algn="l">
              <a:spcBef>
                <a:spcPts val="0"/>
              </a:spcBef>
              <a:spcAft>
                <a:spcPts val="0"/>
              </a:spcAft>
              <a:buSzPts val="1100"/>
              <a:buChar char="•"/>
            </a:pPr>
            <a:r>
              <a:rPr b="1" lang="en-US" sz="1500">
                <a:solidFill>
                  <a:srgbClr val="243746"/>
                </a:solidFill>
              </a:rPr>
              <a:t>Refuge patch species</a:t>
            </a:r>
            <a:endParaRPr b="1" sz="1500">
              <a:solidFill>
                <a:srgbClr val="243746"/>
              </a:solidFill>
            </a:endParaRPr>
          </a:p>
          <a:p>
            <a:pPr indent="-298450" lvl="1" marL="914400" rtl="0" algn="l">
              <a:spcBef>
                <a:spcPts val="0"/>
              </a:spcBef>
              <a:spcAft>
                <a:spcPts val="0"/>
              </a:spcAft>
              <a:buSzPts val="1100"/>
              <a:buChar char="○"/>
            </a:pPr>
            <a:r>
              <a:rPr lang="en-US" sz="1500">
                <a:solidFill>
                  <a:srgbClr val="243746"/>
                </a:solidFill>
              </a:rPr>
              <a:t>Provide dense, shrubby high tide refugia </a:t>
            </a:r>
            <a:endParaRPr sz="1500">
              <a:solidFill>
                <a:srgbClr val="243746"/>
              </a:solidFill>
            </a:endParaRPr>
          </a:p>
          <a:p>
            <a:pPr indent="-298450" lvl="1" marL="914400" rtl="0" algn="l">
              <a:spcBef>
                <a:spcPts val="0"/>
              </a:spcBef>
              <a:spcAft>
                <a:spcPts val="0"/>
              </a:spcAft>
              <a:buSzPts val="1100"/>
              <a:buChar char="○"/>
            </a:pPr>
            <a:r>
              <a:rPr lang="en-US" sz="1500">
                <a:solidFill>
                  <a:srgbClr val="243746"/>
                </a:solidFill>
              </a:rPr>
              <a:t>Hand-planted</a:t>
            </a:r>
            <a:endParaRPr sz="1500">
              <a:solidFill>
                <a:srgbClr val="243746"/>
              </a:solidFill>
            </a:endParaRPr>
          </a:p>
          <a:p>
            <a:pPr indent="-298450" lvl="0" marL="457200" rtl="0" algn="l">
              <a:spcBef>
                <a:spcPts val="0"/>
              </a:spcBef>
              <a:spcAft>
                <a:spcPts val="0"/>
              </a:spcAft>
              <a:buSzPts val="1100"/>
              <a:buChar char="•"/>
            </a:pPr>
            <a:r>
              <a:rPr b="1" lang="en-US" sz="1500">
                <a:solidFill>
                  <a:srgbClr val="243746"/>
                </a:solidFill>
              </a:rPr>
              <a:t>Annual cover crop species</a:t>
            </a:r>
            <a:endParaRPr b="1" sz="1500">
              <a:solidFill>
                <a:srgbClr val="243746"/>
              </a:solidFill>
            </a:endParaRPr>
          </a:p>
          <a:p>
            <a:pPr indent="-298450" lvl="1" marL="914400" rtl="0" algn="l">
              <a:spcBef>
                <a:spcPts val="0"/>
              </a:spcBef>
              <a:spcAft>
                <a:spcPts val="0"/>
              </a:spcAft>
              <a:buSzPts val="1100"/>
              <a:buChar char="○"/>
            </a:pPr>
            <a:r>
              <a:rPr lang="en-US" sz="1500">
                <a:solidFill>
                  <a:srgbClr val="243746"/>
                </a:solidFill>
              </a:rPr>
              <a:t>Functionally competitive native annual species</a:t>
            </a:r>
            <a:endParaRPr sz="1500">
              <a:solidFill>
                <a:srgbClr val="243746"/>
              </a:solidFill>
            </a:endParaRPr>
          </a:p>
          <a:p>
            <a:pPr indent="-298450" lvl="1" marL="914400" rtl="0" algn="l">
              <a:spcBef>
                <a:spcPts val="0"/>
              </a:spcBef>
              <a:spcAft>
                <a:spcPts val="0"/>
              </a:spcAft>
              <a:buSzPts val="1100"/>
              <a:buChar char="○"/>
            </a:pPr>
            <a:r>
              <a:rPr lang="en-US" sz="1500">
                <a:solidFill>
                  <a:srgbClr val="243746"/>
                </a:solidFill>
              </a:rPr>
              <a:t>Hand-broadcast</a:t>
            </a:r>
            <a:endParaRPr sz="1500">
              <a:solidFill>
                <a:schemeClr val="dk1"/>
              </a:solidFill>
            </a:endParaRPr>
          </a:p>
        </p:txBody>
      </p:sp>
      <p:pic>
        <p:nvPicPr>
          <p:cNvPr id="105" name="Google Shape;105;p18"/>
          <p:cNvPicPr preferRelativeResize="0"/>
          <p:nvPr/>
        </p:nvPicPr>
        <p:blipFill rotWithShape="1">
          <a:blip r:embed="rId10">
            <a:alphaModFix/>
          </a:blip>
          <a:srcRect b="0" l="0" r="0" t="0"/>
          <a:stretch/>
        </p:blipFill>
        <p:spPr>
          <a:xfrm>
            <a:off x="7609114" y="4757564"/>
            <a:ext cx="1285501" cy="19081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pic>
        <p:nvPicPr>
          <p:cNvPr id="111" name="Google Shape;111;p19"/>
          <p:cNvPicPr preferRelativeResize="0"/>
          <p:nvPr/>
        </p:nvPicPr>
        <p:blipFill rotWithShape="1">
          <a:blip r:embed="rId3">
            <a:alphaModFix/>
          </a:blip>
          <a:srcRect b="0" l="12854" r="0" t="0"/>
          <a:stretch/>
        </p:blipFill>
        <p:spPr>
          <a:xfrm>
            <a:off x="3167525" y="-55600"/>
            <a:ext cx="6041073" cy="5199099"/>
          </a:xfrm>
          <a:prstGeom prst="rect">
            <a:avLst/>
          </a:prstGeom>
          <a:noFill/>
          <a:ln>
            <a:noFill/>
          </a:ln>
        </p:spPr>
      </p:pic>
      <p:sp>
        <p:nvSpPr>
          <p:cNvPr id="112" name="Google Shape;112;p19"/>
          <p:cNvSpPr txBox="1"/>
          <p:nvPr/>
        </p:nvSpPr>
        <p:spPr>
          <a:xfrm>
            <a:off x="38100" y="744425"/>
            <a:ext cx="3129300" cy="1932600"/>
          </a:xfrm>
          <a:prstGeom prst="rect">
            <a:avLst/>
          </a:prstGeom>
          <a:noFill/>
          <a:ln>
            <a:noFill/>
          </a:ln>
        </p:spPr>
        <p:txBody>
          <a:bodyPr anchorCtr="0" anchor="t" bIns="34275" lIns="68575" spcFirstLastPara="1" rIns="68575" wrap="square" tIns="34275">
            <a:noAutofit/>
          </a:bodyPr>
          <a:lstStyle/>
          <a:p>
            <a:pPr indent="-323850" lvl="0" marL="457200" marR="0" rtl="0" algn="l">
              <a:spcBef>
                <a:spcPts val="0"/>
              </a:spcBef>
              <a:spcAft>
                <a:spcPts val="0"/>
              </a:spcAft>
              <a:buSzPts val="1500"/>
              <a:buChar char="●"/>
            </a:pPr>
            <a:r>
              <a:rPr b="1" lang="en-US" sz="1500"/>
              <a:t>October - November</a:t>
            </a:r>
            <a:endParaRPr b="1" sz="1500"/>
          </a:p>
          <a:p>
            <a:pPr indent="-323850" lvl="1" marL="914400" marR="0" rtl="0" algn="l">
              <a:spcBef>
                <a:spcPts val="0"/>
              </a:spcBef>
              <a:spcAft>
                <a:spcPts val="0"/>
              </a:spcAft>
              <a:buSzPts val="1500"/>
              <a:buChar char="○"/>
            </a:pPr>
            <a:r>
              <a:rPr lang="en-US" sz="1500"/>
              <a:t>Site preparation</a:t>
            </a:r>
            <a:endParaRPr sz="1500"/>
          </a:p>
          <a:p>
            <a:pPr indent="-323850" lvl="1" marL="914400" marR="0" rtl="0" algn="l">
              <a:spcBef>
                <a:spcPts val="0"/>
              </a:spcBef>
              <a:spcAft>
                <a:spcPts val="0"/>
              </a:spcAft>
              <a:buSzPts val="1500"/>
              <a:buChar char="○"/>
            </a:pPr>
            <a:r>
              <a:rPr lang="en-US" sz="1500"/>
              <a:t>Prepare sod planting material</a:t>
            </a:r>
            <a:endParaRPr sz="1500"/>
          </a:p>
          <a:p>
            <a:pPr indent="-323850" lvl="0" marL="457200" marR="0" rtl="0" algn="l">
              <a:spcBef>
                <a:spcPts val="0"/>
              </a:spcBef>
              <a:spcAft>
                <a:spcPts val="0"/>
              </a:spcAft>
              <a:buSzPts val="1500"/>
              <a:buChar char="●"/>
            </a:pPr>
            <a:r>
              <a:rPr b="1" lang="en-US" sz="1500"/>
              <a:t>November</a:t>
            </a:r>
            <a:endParaRPr b="1" sz="1500"/>
          </a:p>
          <a:p>
            <a:pPr indent="-323850" lvl="1" marL="914400" marR="0" rtl="0" algn="l">
              <a:spcBef>
                <a:spcPts val="0"/>
              </a:spcBef>
              <a:spcAft>
                <a:spcPts val="0"/>
              </a:spcAft>
              <a:buSzPts val="1500"/>
              <a:buChar char="○"/>
            </a:pPr>
            <a:r>
              <a:rPr lang="en-US" sz="1500"/>
              <a:t>Translocate to slope</a:t>
            </a:r>
            <a:endParaRPr sz="1500"/>
          </a:p>
          <a:p>
            <a:pPr indent="-323850" lvl="1" marL="914400" marR="0" rtl="0" algn="l">
              <a:spcBef>
                <a:spcPts val="0"/>
              </a:spcBef>
              <a:spcAft>
                <a:spcPts val="0"/>
              </a:spcAft>
              <a:buSzPts val="1500"/>
              <a:buChar char="○"/>
            </a:pPr>
            <a:r>
              <a:rPr lang="en-US" sz="1500"/>
              <a:t>Disc in using farming equipment</a:t>
            </a:r>
            <a:endParaRPr sz="1500"/>
          </a:p>
          <a:p>
            <a:pPr indent="-323850" lvl="1" marL="914400" marR="0" rtl="0" algn="l">
              <a:spcBef>
                <a:spcPts val="0"/>
              </a:spcBef>
              <a:spcAft>
                <a:spcPts val="0"/>
              </a:spcAft>
              <a:buSzPts val="1500"/>
              <a:buChar char="○"/>
            </a:pPr>
            <a:r>
              <a:rPr lang="en-US" sz="1500"/>
              <a:t>Broadcast annual seed mix</a:t>
            </a:r>
            <a:endParaRPr sz="1500"/>
          </a:p>
          <a:p>
            <a:pPr indent="-323850" lvl="0" marL="457200" marR="0" rtl="0" algn="l">
              <a:spcBef>
                <a:spcPts val="0"/>
              </a:spcBef>
              <a:spcAft>
                <a:spcPts val="0"/>
              </a:spcAft>
              <a:buSzPts val="1500"/>
              <a:buChar char="●"/>
            </a:pPr>
            <a:r>
              <a:rPr b="1" lang="en-US" sz="1500"/>
              <a:t>November- January</a:t>
            </a:r>
            <a:endParaRPr b="1" sz="1500"/>
          </a:p>
          <a:p>
            <a:pPr indent="-323850" lvl="1" marL="914400" marR="0" rtl="0" algn="l">
              <a:spcBef>
                <a:spcPts val="0"/>
              </a:spcBef>
              <a:spcAft>
                <a:spcPts val="0"/>
              </a:spcAft>
              <a:buSzPts val="1500"/>
              <a:buChar char="○"/>
            </a:pPr>
            <a:r>
              <a:rPr lang="en-US" sz="1500"/>
              <a:t>Diversity patch planting</a:t>
            </a:r>
            <a:endParaRPr sz="1500"/>
          </a:p>
          <a:p>
            <a:pPr indent="-323850" lvl="0" marL="457200" marR="0" rtl="0" algn="l">
              <a:spcBef>
                <a:spcPts val="0"/>
              </a:spcBef>
              <a:spcAft>
                <a:spcPts val="0"/>
              </a:spcAft>
              <a:buSzPts val="1500"/>
              <a:buChar char="●"/>
            </a:pPr>
            <a:r>
              <a:rPr b="1" lang="en-US" sz="1500"/>
              <a:t>January</a:t>
            </a:r>
            <a:endParaRPr b="1" sz="1500"/>
          </a:p>
          <a:p>
            <a:pPr indent="-323850" lvl="1" marL="914400" marR="0" rtl="0" algn="l">
              <a:spcBef>
                <a:spcPts val="0"/>
              </a:spcBef>
              <a:spcAft>
                <a:spcPts val="0"/>
              </a:spcAft>
              <a:buSzPts val="1500"/>
              <a:buChar char="○"/>
            </a:pPr>
            <a:r>
              <a:rPr lang="en-US" sz="1500"/>
              <a:t>Refuge species planting/infill planting</a:t>
            </a:r>
            <a:endParaRPr sz="1500"/>
          </a:p>
          <a:p>
            <a:pPr indent="-323850" lvl="0" marL="457200" marR="0" rtl="0" algn="l">
              <a:spcBef>
                <a:spcPts val="0"/>
              </a:spcBef>
              <a:spcAft>
                <a:spcPts val="0"/>
              </a:spcAft>
              <a:buSzPts val="1500"/>
              <a:buChar char="●"/>
            </a:pPr>
            <a:r>
              <a:rPr b="1" lang="en-US" sz="1500"/>
              <a:t>February-April</a:t>
            </a:r>
            <a:endParaRPr b="1" sz="1500"/>
          </a:p>
          <a:p>
            <a:pPr indent="-323850" lvl="1" marL="914400" marR="0" rtl="0" algn="l">
              <a:spcBef>
                <a:spcPts val="0"/>
              </a:spcBef>
              <a:spcAft>
                <a:spcPts val="0"/>
              </a:spcAft>
              <a:buSzPts val="1500"/>
              <a:buChar char="○"/>
            </a:pPr>
            <a:r>
              <a:rPr lang="en-US" sz="1500"/>
              <a:t>Supplemental irrigation and targeted weeding</a:t>
            </a:r>
            <a:endParaRPr sz="1500"/>
          </a:p>
          <a:p>
            <a:pPr indent="0" lvl="1" marL="342900" marR="0" rtl="0" algn="l">
              <a:spcBef>
                <a:spcPts val="0"/>
              </a:spcBef>
              <a:spcAft>
                <a:spcPts val="0"/>
              </a:spcAft>
              <a:buClr>
                <a:schemeClr val="dk1"/>
              </a:buClr>
              <a:buSzPts val="1400"/>
              <a:buFont typeface="Arial"/>
              <a:buNone/>
            </a:pPr>
            <a:r>
              <a:t/>
            </a:r>
            <a:endParaRPr b="0" i="0" sz="1500" u="none" cap="none" strike="noStrike">
              <a:solidFill>
                <a:schemeClr val="dk1"/>
              </a:solidFill>
              <a:latin typeface="Calibri"/>
              <a:ea typeface="Calibri"/>
              <a:cs typeface="Calibri"/>
              <a:sym typeface="Calibri"/>
            </a:endParaRPr>
          </a:p>
        </p:txBody>
      </p:sp>
      <p:sp>
        <p:nvSpPr>
          <p:cNvPr id="113" name="Google Shape;113;p19"/>
          <p:cNvSpPr txBox="1"/>
          <p:nvPr/>
        </p:nvSpPr>
        <p:spPr>
          <a:xfrm>
            <a:off x="-134550" y="208600"/>
            <a:ext cx="3474600" cy="4620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2400"/>
              <a:buFont typeface="Arial"/>
              <a:buNone/>
            </a:pPr>
            <a:r>
              <a:rPr lang="en-US" sz="2400">
                <a:solidFill>
                  <a:srgbClr val="0071CE"/>
                </a:solidFill>
              </a:rPr>
              <a:t>Planting Process</a:t>
            </a:r>
            <a:endParaRPr/>
          </a:p>
        </p:txBody>
      </p:sp>
      <p:pic>
        <p:nvPicPr>
          <p:cNvPr id="114" name="Google Shape;114;p19"/>
          <p:cNvPicPr preferRelativeResize="0"/>
          <p:nvPr/>
        </p:nvPicPr>
        <p:blipFill rotWithShape="1">
          <a:blip r:embed="rId4">
            <a:alphaModFix/>
          </a:blip>
          <a:srcRect b="0" l="0" r="0" t="0"/>
          <a:stretch/>
        </p:blipFill>
        <p:spPr>
          <a:xfrm>
            <a:off x="7609114" y="4757564"/>
            <a:ext cx="1285501" cy="19081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0"/>
          <p:cNvSpPr txBox="1"/>
          <p:nvPr/>
        </p:nvSpPr>
        <p:spPr>
          <a:xfrm>
            <a:off x="382241" y="3428734"/>
            <a:ext cx="2628600" cy="1387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rPr b="0" i="0" lang="en-US" sz="1800" u="none" cap="none" strike="noStrike">
                <a:solidFill>
                  <a:srgbClr val="0071CE"/>
                </a:solidFill>
                <a:latin typeface="Arial"/>
                <a:ea typeface="Arial"/>
                <a:cs typeface="Arial"/>
                <a:sym typeface="Arial"/>
              </a:rPr>
              <a:t>S</a:t>
            </a:r>
            <a:r>
              <a:rPr lang="en-US" sz="1800">
                <a:solidFill>
                  <a:srgbClr val="0071CE"/>
                </a:solidFill>
              </a:rPr>
              <a:t>ite Preparation</a:t>
            </a:r>
            <a:endParaRPr b="0" i="0" sz="1800" u="none" cap="none" strike="noStrike">
              <a:solidFill>
                <a:srgbClr val="0071CE"/>
              </a:solidFill>
              <a:latin typeface="Times New Roman"/>
              <a:ea typeface="Times New Roman"/>
              <a:cs typeface="Times New Roman"/>
              <a:sym typeface="Times New Roman"/>
            </a:endParaRPr>
          </a:p>
          <a:p>
            <a:pPr indent="0" lvl="0" marL="0" rtl="0" algn="ctr">
              <a:spcBef>
                <a:spcPts val="1000"/>
              </a:spcBef>
              <a:spcAft>
                <a:spcPts val="0"/>
              </a:spcAft>
              <a:buNone/>
            </a:pPr>
            <a:r>
              <a:rPr lang="en-US">
                <a:solidFill>
                  <a:srgbClr val="243746"/>
                </a:solidFill>
              </a:rPr>
              <a:t>Prior to planting, the slope was disked to eliminate invasive species cover and reduce compaction from grading.</a:t>
            </a:r>
            <a:endParaRPr sz="1500">
              <a:solidFill>
                <a:schemeClr val="dk1"/>
              </a:solidFill>
              <a:latin typeface="Calibri"/>
              <a:ea typeface="Calibri"/>
              <a:cs typeface="Calibri"/>
              <a:sym typeface="Calibri"/>
            </a:endParaRPr>
          </a:p>
          <a:p>
            <a:pPr indent="0" lvl="0" marL="0" marR="0" rtl="0" algn="l">
              <a:lnSpc>
                <a:spcPct val="100000"/>
              </a:lnSpc>
              <a:spcBef>
                <a:spcPts val="600"/>
              </a:spcBef>
              <a:spcAft>
                <a:spcPts val="0"/>
              </a:spcAft>
              <a:buClr>
                <a:schemeClr val="dk1"/>
              </a:buClr>
              <a:buSzPts val="1400"/>
              <a:buFont typeface="Arial"/>
              <a:buNone/>
            </a:pPr>
            <a:r>
              <a:t/>
            </a:r>
            <a:endParaRPr>
              <a:solidFill>
                <a:srgbClr val="243746"/>
              </a:solidFill>
            </a:endParaRPr>
          </a:p>
        </p:txBody>
      </p:sp>
      <p:sp>
        <p:nvSpPr>
          <p:cNvPr id="120" name="Google Shape;120;p20"/>
          <p:cNvSpPr txBox="1"/>
          <p:nvPr/>
        </p:nvSpPr>
        <p:spPr>
          <a:xfrm>
            <a:off x="0" y="244639"/>
            <a:ext cx="9144000" cy="461931"/>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2400"/>
              <a:buFont typeface="Arial"/>
              <a:buNone/>
            </a:pPr>
            <a:r>
              <a:rPr lang="en-US" sz="2400">
                <a:solidFill>
                  <a:srgbClr val="0071CE"/>
                </a:solidFill>
              </a:rPr>
              <a:t>Planting Process</a:t>
            </a:r>
            <a:endParaRPr/>
          </a:p>
        </p:txBody>
      </p:sp>
      <p:sp>
        <p:nvSpPr>
          <p:cNvPr id="121" name="Google Shape;121;p20"/>
          <p:cNvSpPr txBox="1"/>
          <p:nvPr/>
        </p:nvSpPr>
        <p:spPr>
          <a:xfrm>
            <a:off x="6209447" y="3428734"/>
            <a:ext cx="2628600" cy="1387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rPr lang="en-US" sz="1800">
                <a:solidFill>
                  <a:srgbClr val="0071CE"/>
                </a:solidFill>
              </a:rPr>
              <a:t>Translocation to Slope</a:t>
            </a:r>
            <a:endParaRPr/>
          </a:p>
          <a:p>
            <a:pPr indent="0" lvl="0" marL="0" rtl="0" algn="ctr">
              <a:lnSpc>
                <a:spcPct val="90000"/>
              </a:lnSpc>
              <a:spcBef>
                <a:spcPts val="1000"/>
              </a:spcBef>
              <a:spcAft>
                <a:spcPts val="0"/>
              </a:spcAft>
              <a:buNone/>
            </a:pPr>
            <a:r>
              <a:rPr lang="en-US">
                <a:solidFill>
                  <a:srgbClr val="243746"/>
                </a:solidFill>
              </a:rPr>
              <a:t>Loaded sod pieces into trailer and staged on slope. Counted # of sod pieces of each species per transect. </a:t>
            </a:r>
            <a:endParaRPr sz="1700"/>
          </a:p>
          <a:p>
            <a:pPr indent="0" lvl="0" marL="0" marR="0" rtl="0" algn="l">
              <a:lnSpc>
                <a:spcPct val="100000"/>
              </a:lnSpc>
              <a:spcBef>
                <a:spcPts val="600"/>
              </a:spcBef>
              <a:spcAft>
                <a:spcPts val="0"/>
              </a:spcAft>
              <a:buClr>
                <a:schemeClr val="dk1"/>
              </a:buClr>
              <a:buSzPts val="1400"/>
              <a:buFont typeface="Arial"/>
              <a:buNone/>
            </a:pPr>
            <a:r>
              <a:t/>
            </a:r>
            <a:endParaRPr/>
          </a:p>
        </p:txBody>
      </p:sp>
      <p:pic>
        <p:nvPicPr>
          <p:cNvPr id="122" name="Google Shape;122;p20"/>
          <p:cNvPicPr preferRelativeResize="0"/>
          <p:nvPr/>
        </p:nvPicPr>
        <p:blipFill rotWithShape="1">
          <a:blip r:embed="rId3">
            <a:alphaModFix/>
          </a:blip>
          <a:srcRect b="0" l="0" r="0" t="0"/>
          <a:stretch/>
        </p:blipFill>
        <p:spPr>
          <a:xfrm>
            <a:off x="7609114" y="4757564"/>
            <a:ext cx="1285502" cy="190817"/>
          </a:xfrm>
          <a:prstGeom prst="rect">
            <a:avLst/>
          </a:prstGeom>
          <a:noFill/>
          <a:ln>
            <a:noFill/>
          </a:ln>
        </p:spPr>
      </p:pic>
      <p:sp>
        <p:nvSpPr>
          <p:cNvPr id="123" name="Google Shape;123;p20"/>
          <p:cNvSpPr txBox="1"/>
          <p:nvPr/>
        </p:nvSpPr>
        <p:spPr>
          <a:xfrm>
            <a:off x="3230725" y="3428725"/>
            <a:ext cx="2718300" cy="1387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rPr lang="en-US" sz="1800">
                <a:solidFill>
                  <a:srgbClr val="0071CE"/>
                </a:solidFill>
              </a:rPr>
              <a:t>Sod Material Preparation</a:t>
            </a:r>
            <a:endParaRPr b="0" i="0" sz="1800" u="none" cap="none" strike="noStrike">
              <a:solidFill>
                <a:srgbClr val="0071CE"/>
              </a:solidFill>
              <a:latin typeface="Times New Roman"/>
              <a:ea typeface="Times New Roman"/>
              <a:cs typeface="Times New Roman"/>
              <a:sym typeface="Times New Roman"/>
            </a:endParaRPr>
          </a:p>
          <a:p>
            <a:pPr indent="0" lvl="0" marL="0" rtl="0" algn="ctr">
              <a:spcBef>
                <a:spcPts val="1000"/>
              </a:spcBef>
              <a:spcAft>
                <a:spcPts val="0"/>
              </a:spcAft>
              <a:buNone/>
            </a:pPr>
            <a:r>
              <a:rPr lang="en-US">
                <a:solidFill>
                  <a:srgbClr val="243746"/>
                </a:solidFill>
              </a:rPr>
              <a:t>R</a:t>
            </a:r>
            <a:r>
              <a:rPr lang="en-US">
                <a:solidFill>
                  <a:srgbClr val="243746"/>
                </a:solidFill>
              </a:rPr>
              <a:t>educed irrigation over the summer/fall to promote natural seasonal dormancy. Then hand-harvested from the beds into 6” by 18” sod pieces.</a:t>
            </a:r>
            <a:endParaRPr/>
          </a:p>
          <a:p>
            <a:pPr indent="0" lvl="0" marL="0" marR="0" rtl="0" algn="l">
              <a:lnSpc>
                <a:spcPct val="100000"/>
              </a:lnSpc>
              <a:spcBef>
                <a:spcPts val="600"/>
              </a:spcBef>
              <a:spcAft>
                <a:spcPts val="0"/>
              </a:spcAft>
              <a:buClr>
                <a:schemeClr val="dk1"/>
              </a:buClr>
              <a:buSzPts val="1400"/>
              <a:buFont typeface="Arial"/>
              <a:buNone/>
            </a:pPr>
            <a:r>
              <a:t/>
            </a:r>
            <a:endParaRPr>
              <a:solidFill>
                <a:srgbClr val="243746"/>
              </a:solidFill>
            </a:endParaRPr>
          </a:p>
        </p:txBody>
      </p:sp>
      <p:pic>
        <p:nvPicPr>
          <p:cNvPr id="124" name="Google Shape;124;p20"/>
          <p:cNvPicPr preferRelativeResize="0"/>
          <p:nvPr/>
        </p:nvPicPr>
        <p:blipFill rotWithShape="1">
          <a:blip r:embed="rId4">
            <a:alphaModFix/>
          </a:blip>
          <a:srcRect b="7187" l="6829" r="0" t="18556"/>
          <a:stretch/>
        </p:blipFill>
        <p:spPr>
          <a:xfrm>
            <a:off x="76200" y="946050"/>
            <a:ext cx="3010750" cy="2399638"/>
          </a:xfrm>
          <a:prstGeom prst="rect">
            <a:avLst/>
          </a:prstGeom>
          <a:noFill/>
          <a:ln>
            <a:noFill/>
          </a:ln>
        </p:spPr>
      </p:pic>
      <p:pic>
        <p:nvPicPr>
          <p:cNvPr id="125" name="Google Shape;125;p20"/>
          <p:cNvPicPr preferRelativeResize="0"/>
          <p:nvPr/>
        </p:nvPicPr>
        <p:blipFill rotWithShape="1">
          <a:blip r:embed="rId5">
            <a:alphaModFix/>
          </a:blip>
          <a:srcRect b="0" l="0" r="5900" t="0"/>
          <a:stretch/>
        </p:blipFill>
        <p:spPr>
          <a:xfrm>
            <a:off x="6057050" y="946063"/>
            <a:ext cx="3010750" cy="2399637"/>
          </a:xfrm>
          <a:prstGeom prst="rect">
            <a:avLst/>
          </a:prstGeom>
          <a:noFill/>
          <a:ln>
            <a:noFill/>
          </a:ln>
        </p:spPr>
      </p:pic>
      <p:pic>
        <p:nvPicPr>
          <p:cNvPr id="126" name="Google Shape;126;p20"/>
          <p:cNvPicPr preferRelativeResize="0"/>
          <p:nvPr/>
        </p:nvPicPr>
        <p:blipFill rotWithShape="1">
          <a:blip r:embed="rId6">
            <a:alphaModFix/>
          </a:blip>
          <a:srcRect b="15414" l="0" r="0" t="12689"/>
          <a:stretch/>
        </p:blipFill>
        <p:spPr>
          <a:xfrm>
            <a:off x="3338250" y="946050"/>
            <a:ext cx="2503249" cy="23996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p21"/>
          <p:cNvPicPr preferRelativeResize="0"/>
          <p:nvPr/>
        </p:nvPicPr>
        <p:blipFill>
          <a:blip r:embed="rId3">
            <a:alphaModFix/>
          </a:blip>
          <a:stretch>
            <a:fillRect/>
          </a:stretch>
        </p:blipFill>
        <p:spPr>
          <a:xfrm>
            <a:off x="-299792" y="2831100"/>
            <a:ext cx="4897490" cy="2312399"/>
          </a:xfrm>
          <a:prstGeom prst="rect">
            <a:avLst/>
          </a:prstGeom>
          <a:noFill/>
          <a:ln>
            <a:noFill/>
          </a:ln>
        </p:spPr>
      </p:pic>
      <p:sp>
        <p:nvSpPr>
          <p:cNvPr id="133" name="Google Shape;133;p21"/>
          <p:cNvSpPr txBox="1"/>
          <p:nvPr/>
        </p:nvSpPr>
        <p:spPr>
          <a:xfrm>
            <a:off x="0" y="244639"/>
            <a:ext cx="9144000" cy="4620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2400"/>
              <a:buFont typeface="Arial"/>
              <a:buNone/>
            </a:pPr>
            <a:r>
              <a:rPr lang="en-US" sz="2400">
                <a:solidFill>
                  <a:srgbClr val="0071CE"/>
                </a:solidFill>
              </a:rPr>
              <a:t>Planting Process</a:t>
            </a:r>
            <a:endParaRPr/>
          </a:p>
        </p:txBody>
      </p:sp>
      <p:pic>
        <p:nvPicPr>
          <p:cNvPr id="134" name="Google Shape;134;p21"/>
          <p:cNvPicPr preferRelativeResize="0"/>
          <p:nvPr/>
        </p:nvPicPr>
        <p:blipFill rotWithShape="1">
          <a:blip r:embed="rId4">
            <a:alphaModFix/>
          </a:blip>
          <a:srcRect b="12293" l="0" r="0" t="30209"/>
          <a:stretch/>
        </p:blipFill>
        <p:spPr>
          <a:xfrm>
            <a:off x="2" y="1036750"/>
            <a:ext cx="4597699" cy="1982600"/>
          </a:xfrm>
          <a:prstGeom prst="rect">
            <a:avLst/>
          </a:prstGeom>
          <a:noFill/>
          <a:ln>
            <a:noFill/>
          </a:ln>
        </p:spPr>
      </p:pic>
      <p:sp>
        <p:nvSpPr>
          <p:cNvPr id="135" name="Google Shape;135;p21"/>
          <p:cNvSpPr txBox="1"/>
          <p:nvPr/>
        </p:nvSpPr>
        <p:spPr>
          <a:xfrm>
            <a:off x="296975" y="706650"/>
            <a:ext cx="41991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800"/>
              <a:buFont typeface="Arial"/>
              <a:buNone/>
            </a:pPr>
            <a:r>
              <a:rPr lang="en-US" sz="1500">
                <a:solidFill>
                  <a:schemeClr val="accent1"/>
                </a:solidFill>
              </a:rPr>
              <a:t>Mechanized, clonal meadow species planting</a:t>
            </a:r>
            <a:endParaRPr sz="1100"/>
          </a:p>
        </p:txBody>
      </p:sp>
      <p:sp>
        <p:nvSpPr>
          <p:cNvPr id="136" name="Google Shape;136;p21"/>
          <p:cNvSpPr txBox="1"/>
          <p:nvPr/>
        </p:nvSpPr>
        <p:spPr>
          <a:xfrm>
            <a:off x="5222025" y="706650"/>
            <a:ext cx="3137700" cy="70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500">
                <a:solidFill>
                  <a:schemeClr val="accent1"/>
                </a:solidFill>
              </a:rPr>
              <a:t>Annual Seed Mix Dispersal</a:t>
            </a:r>
            <a:endParaRPr sz="1100"/>
          </a:p>
        </p:txBody>
      </p:sp>
      <p:pic>
        <p:nvPicPr>
          <p:cNvPr id="137" name="Google Shape;137;p21"/>
          <p:cNvPicPr preferRelativeResize="0"/>
          <p:nvPr/>
        </p:nvPicPr>
        <p:blipFill rotWithShape="1">
          <a:blip r:embed="rId5">
            <a:alphaModFix/>
          </a:blip>
          <a:srcRect b="14096" l="0" r="1419" t="29224"/>
          <a:stretch/>
        </p:blipFill>
        <p:spPr>
          <a:xfrm>
            <a:off x="4597700" y="1037675"/>
            <a:ext cx="4946826" cy="2133151"/>
          </a:xfrm>
          <a:prstGeom prst="rect">
            <a:avLst/>
          </a:prstGeom>
          <a:noFill/>
          <a:ln>
            <a:noFill/>
          </a:ln>
        </p:spPr>
      </p:pic>
      <p:pic>
        <p:nvPicPr>
          <p:cNvPr id="138" name="Google Shape;138;p21"/>
          <p:cNvPicPr preferRelativeResize="0"/>
          <p:nvPr/>
        </p:nvPicPr>
        <p:blipFill rotWithShape="1">
          <a:blip r:embed="rId6">
            <a:alphaModFix/>
          </a:blip>
          <a:srcRect b="19884" l="1645" r="-783" t="23929"/>
          <a:stretch/>
        </p:blipFill>
        <p:spPr>
          <a:xfrm>
            <a:off x="4597700" y="3096675"/>
            <a:ext cx="4946826" cy="210279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2"/>
          <p:cNvSpPr txBox="1"/>
          <p:nvPr/>
        </p:nvSpPr>
        <p:spPr>
          <a:xfrm>
            <a:off x="48700" y="706650"/>
            <a:ext cx="4174800" cy="11529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US" sz="1800">
                <a:solidFill>
                  <a:schemeClr val="accent1"/>
                </a:solidFill>
              </a:rPr>
              <a:t>Diversity Patch Planting</a:t>
            </a:r>
            <a:endParaRPr sz="1800">
              <a:solidFill>
                <a:schemeClr val="accent1"/>
              </a:solidFill>
            </a:endParaRPr>
          </a:p>
          <a:p>
            <a:pPr indent="0" lvl="0" marL="0" rtl="0" algn="l">
              <a:spcBef>
                <a:spcPts val="0"/>
              </a:spcBef>
              <a:spcAft>
                <a:spcPts val="0"/>
              </a:spcAft>
              <a:buNone/>
            </a:pPr>
            <a:r>
              <a:rPr lang="en-US"/>
              <a:t>3,860 sod pieces harvested from the nursery beds. Equivalent to 15,440 container plants</a:t>
            </a:r>
            <a:endParaRPr/>
          </a:p>
          <a:p>
            <a:pPr indent="0" lvl="0" marL="457200" rtl="0" algn="l">
              <a:spcBef>
                <a:spcPts val="0"/>
              </a:spcBef>
              <a:spcAft>
                <a:spcPts val="0"/>
              </a:spcAft>
              <a:buNone/>
            </a:pPr>
            <a:r>
              <a:t/>
            </a:r>
            <a:endParaRPr/>
          </a:p>
        </p:txBody>
      </p:sp>
      <p:sp>
        <p:nvSpPr>
          <p:cNvPr id="145" name="Google Shape;145;p22"/>
          <p:cNvSpPr txBox="1"/>
          <p:nvPr/>
        </p:nvSpPr>
        <p:spPr>
          <a:xfrm>
            <a:off x="0" y="231389"/>
            <a:ext cx="9144000" cy="4620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2400"/>
              <a:buFont typeface="Arial"/>
              <a:buNone/>
            </a:pPr>
            <a:r>
              <a:rPr lang="en-US" sz="2400">
                <a:solidFill>
                  <a:srgbClr val="0071CE"/>
                </a:solidFill>
              </a:rPr>
              <a:t>Planting Process </a:t>
            </a:r>
            <a:endParaRPr/>
          </a:p>
        </p:txBody>
      </p:sp>
      <p:pic>
        <p:nvPicPr>
          <p:cNvPr id="146" name="Google Shape;146;p22"/>
          <p:cNvPicPr preferRelativeResize="0"/>
          <p:nvPr/>
        </p:nvPicPr>
        <p:blipFill rotWithShape="1">
          <a:blip r:embed="rId3">
            <a:alphaModFix/>
          </a:blip>
          <a:srcRect b="0" l="15106" r="1295" t="6375"/>
          <a:stretch/>
        </p:blipFill>
        <p:spPr>
          <a:xfrm>
            <a:off x="-121575" y="1456875"/>
            <a:ext cx="4490527" cy="3771901"/>
          </a:xfrm>
          <a:prstGeom prst="rect">
            <a:avLst/>
          </a:prstGeom>
          <a:noFill/>
          <a:ln>
            <a:noFill/>
          </a:ln>
        </p:spPr>
      </p:pic>
      <p:pic>
        <p:nvPicPr>
          <p:cNvPr id="147" name="Google Shape;147;p22"/>
          <p:cNvPicPr preferRelativeResize="0"/>
          <p:nvPr/>
        </p:nvPicPr>
        <p:blipFill rotWithShape="1">
          <a:blip r:embed="rId4">
            <a:alphaModFix/>
          </a:blip>
          <a:srcRect b="0" l="4341" r="6507" t="0"/>
          <a:stretch/>
        </p:blipFill>
        <p:spPr>
          <a:xfrm>
            <a:off x="4235050" y="1456875"/>
            <a:ext cx="5045560" cy="3771901"/>
          </a:xfrm>
          <a:prstGeom prst="rect">
            <a:avLst/>
          </a:prstGeom>
          <a:noFill/>
          <a:ln>
            <a:noFill/>
          </a:ln>
        </p:spPr>
      </p:pic>
      <p:sp>
        <p:nvSpPr>
          <p:cNvPr id="148" name="Google Shape;148;p22"/>
          <p:cNvSpPr txBox="1"/>
          <p:nvPr/>
        </p:nvSpPr>
        <p:spPr>
          <a:xfrm>
            <a:off x="4572000" y="706650"/>
            <a:ext cx="4304100" cy="11529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US" sz="1800">
                <a:solidFill>
                  <a:schemeClr val="accent1"/>
                </a:solidFill>
              </a:rPr>
              <a:t>Refuge</a:t>
            </a:r>
            <a:r>
              <a:rPr lang="en-US" sz="1800">
                <a:solidFill>
                  <a:schemeClr val="accent1"/>
                </a:solidFill>
              </a:rPr>
              <a:t> Patch Planting</a:t>
            </a:r>
            <a:endParaRPr sz="1800">
              <a:solidFill>
                <a:schemeClr val="accent1"/>
              </a:solidFill>
            </a:endParaRPr>
          </a:p>
          <a:p>
            <a:pPr indent="0" lvl="0" marL="0" rtl="0" algn="l">
              <a:spcBef>
                <a:spcPts val="0"/>
              </a:spcBef>
              <a:spcAft>
                <a:spcPts val="0"/>
              </a:spcAft>
              <a:buNone/>
            </a:pPr>
            <a:r>
              <a:rPr lang="en-US" sz="1500"/>
              <a:t>3,800 container plants to provide dense, shrubby high tide refugia adjacent to the tidal marsh</a:t>
            </a:r>
            <a:endParaRPr/>
          </a:p>
          <a:p>
            <a:pPr indent="0" lvl="0" marL="45720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Custom 10">
      <a:dk1>
        <a:srgbClr val="243746"/>
      </a:dk1>
      <a:lt1>
        <a:srgbClr val="FFFFFF"/>
      </a:lt1>
      <a:dk2>
        <a:srgbClr val="595959"/>
      </a:dk2>
      <a:lt2>
        <a:srgbClr val="EEEEEE"/>
      </a:lt2>
      <a:accent1>
        <a:srgbClr val="0071CE"/>
      </a:accent1>
      <a:accent2>
        <a:srgbClr val="69AAE3"/>
      </a:accent2>
      <a:accent3>
        <a:srgbClr val="789C49"/>
      </a:accent3>
      <a:accent4>
        <a:srgbClr val="407C91"/>
      </a:accent4>
      <a:accent5>
        <a:srgbClr val="E6A60B"/>
      </a:accent5>
      <a:accent6>
        <a:srgbClr val="DD5902"/>
      </a:accent6>
      <a:hlink>
        <a:srgbClr val="304528"/>
      </a:hlink>
      <a:folHlink>
        <a:srgbClr val="B3AF9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