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2" r:id="rId2"/>
    <p:sldId id="396" r:id="rId3"/>
    <p:sldId id="415" r:id="rId4"/>
    <p:sldId id="397" r:id="rId5"/>
    <p:sldId id="325" r:id="rId6"/>
    <p:sldId id="449" r:id="rId7"/>
    <p:sldId id="418" r:id="rId8"/>
    <p:sldId id="402" r:id="rId9"/>
    <p:sldId id="367" r:id="rId10"/>
    <p:sldId id="368" r:id="rId11"/>
    <p:sldId id="372" r:id="rId12"/>
    <p:sldId id="444" r:id="rId13"/>
    <p:sldId id="387" r:id="rId14"/>
    <p:sldId id="407" r:id="rId15"/>
    <p:sldId id="405" r:id="rId16"/>
    <p:sldId id="453" r:id="rId17"/>
    <p:sldId id="400" r:id="rId18"/>
    <p:sldId id="411" r:id="rId19"/>
    <p:sldId id="412" r:id="rId20"/>
    <p:sldId id="390" r:id="rId21"/>
    <p:sldId id="450" r:id="rId22"/>
    <p:sldId id="448" r:id="rId23"/>
    <p:sldId id="44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07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01D2-EBDA-4BD4-8BF6-9C55F3893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05720-E7B8-449A-B22E-BD81E1E25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AF63-EA06-46B6-9524-DF553509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94CEC-2020-4175-91DD-412EB674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5DE39-5D8C-4D3D-955B-CE2D6FF2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3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E4D25-032A-4D13-9ED4-CFA514E2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4BBCB-183A-4E50-B73F-5D5FD8045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89C11-744F-44A8-B62D-F568C2F43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7D579-0113-44E7-AFF9-6C51C879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FA699-01B0-4249-B99C-B505265A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4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1481DD-0D63-4DF3-AE8A-A0FB2CD4E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9700D-C54D-4BD1-ABD5-3B8EACC47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BB7E5-D136-4021-B552-6EFB23D8C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0A075-6EBE-4669-BB7C-220294AE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BC0BF-AD86-47B9-B284-69EC4560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1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02111-B638-4435-97E4-783ECAA45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F4EEE-2A36-49D0-85D0-A12D5BC46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27B98-F67A-4F15-A0F6-1949E7975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CD453-0404-4400-BEE5-53E70DF5C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CBCE3-544B-40EB-BF9F-AAA84E6F4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8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0A6E1-FB7B-479D-9B09-88DB5E22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4FDE0-074F-443B-942D-08E9BBA81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7CA32-FC60-49CB-BDFC-C407C207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C4C4D-4C02-4450-8403-5BEF6B0E8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91755-709E-463B-AC44-88DB1E46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4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B6BD-B599-47C4-AC21-71CCD18E4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060D5-6414-471D-B7A9-4F4D45A2A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5FF5E-D932-45D5-A022-9E4DAAC47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0155A-AD06-4C72-831B-6465C24A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CA872-806B-487F-899A-1AE8D703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666C7-BAD4-4F35-8037-BB40A2F99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DB8D3-9BA4-450B-9C86-2CDB00C7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0DCDE-F931-49D0-8CE0-BB2694266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DE4A9-459C-4ABD-9838-4F9E06C83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43422-F277-4EF1-8748-C3EBB7328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62B03-3E34-4E72-88C2-A6BF0FF50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DE890F-A8E2-4952-A78C-0150690E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84AFB-6554-41F7-BBA2-B91909D7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EB0C97-04B6-47CE-8017-96564946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5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046E-95BC-4461-BEE4-880AEFA7F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58952-F07D-462C-8CEF-79388077A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2AE3DA-519B-4690-9F20-5481BB4F9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D731B-0A0B-4CEA-A306-6E82C6AB4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7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D5859-56B6-4C77-9CD7-BFC45478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939693-585D-40AC-8460-13D19FD6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8EBFC-9F82-44A6-8956-A708B403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72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D25D-B246-4D1C-8AF6-CDE9FE555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62883-C0C1-49CA-8064-8E4DC8CD4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610FD-44A6-4317-B9D5-332171654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7BEA3-0FCB-47BF-9EB3-E49124E3B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AE68E-A4B1-4189-B1F9-EC4F833AB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69CB9-9B2A-4E03-AC54-E81C053B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7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4248-1FF4-4FC5-BF40-82AB9DF7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D819A8-4214-49B7-8E60-38DBA47A8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F6B9C-88B3-427B-9811-5BE1302DC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E0EE9-56B4-4E3A-A182-BFA02D96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10F13-2B7B-4664-83D0-6F429D02F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ABCA7-3F55-4AA4-8284-6F96B8D0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  <a:alpha val="6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9A4597-30B3-4449-BE2D-499122F82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A495D-0D7B-4614-9A85-7D54789AE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165A5-D65A-4EA4-B540-39468DF91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F3D53-C2C2-43D6-9474-B693A02FB26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EB28-7CFE-4860-898E-6BFF99D45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CC1B-3EC3-4371-85BD-9250F3A47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5D821-614A-4B1E-AFD7-FE06AF7B3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8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E62F4-6C6C-4462-946E-9A68639F7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51"/>
          <a:stretch/>
        </p:blipFill>
        <p:spPr>
          <a:xfrm>
            <a:off x="-1" y="-132457"/>
            <a:ext cx="12192001" cy="6990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78AC01-678C-4700-961E-90C697CC0897}"/>
              </a:ext>
            </a:extLst>
          </p:cNvPr>
          <p:cNvSpPr txBox="1"/>
          <p:nvPr/>
        </p:nvSpPr>
        <p:spPr>
          <a:xfrm>
            <a:off x="2105025" y="123825"/>
            <a:ext cx="8201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Aim for a Moving Target: </a:t>
            </a:r>
          </a:p>
          <a:p>
            <a:pPr algn="ctr"/>
            <a:r>
              <a:rPr lang="en-US" sz="2800" b="1" dirty="0"/>
              <a:t>Adapting Tidal Restoration Methods and Materials for </a:t>
            </a:r>
          </a:p>
          <a:p>
            <a:pPr algn="ctr"/>
            <a:r>
              <a:rPr lang="en-US" sz="2800" b="1" dirty="0"/>
              <a:t>Rapidly Shifting Shores of the San Francisco Estuary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B01C7-B119-48DE-9241-09FF0895279E}"/>
              </a:ext>
            </a:extLst>
          </p:cNvPr>
          <p:cNvSpPr txBox="1"/>
          <p:nvPr/>
        </p:nvSpPr>
        <p:spPr>
          <a:xfrm>
            <a:off x="1843087" y="1721347"/>
            <a:ext cx="8201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Peter Baye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Coastal Ecologist, Botanist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Wetland Migration Workshop, San Francisco Estuary Project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September 18, 2023</a:t>
            </a:r>
          </a:p>
        </p:txBody>
      </p:sp>
    </p:spTree>
    <p:extLst>
      <p:ext uri="{BB962C8B-B14F-4D97-AF65-F5344CB8AC3E}">
        <p14:creationId xmlns:p14="http://schemas.microsoft.com/office/powerpoint/2010/main" val="232588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D87E87-D930-44CB-8A72-6494417716A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466975"/>
            <a:ext cx="6067425" cy="43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127D2-95B9-42B6-8A2B-26EC83537AD3}"/>
              </a:ext>
            </a:extLst>
          </p:cNvPr>
          <p:cNvSpPr/>
          <p:nvPr/>
        </p:nvSpPr>
        <p:spPr>
          <a:xfrm>
            <a:off x="3128962" y="2534459"/>
            <a:ext cx="1479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October 2017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FFF64-1334-498A-8640-D597F4321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57" y="2466975"/>
            <a:ext cx="5854700" cy="4391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FAA7ED-1CE7-46A4-A56B-172D720D01B8}"/>
              </a:ext>
            </a:extLst>
          </p:cNvPr>
          <p:cNvSpPr/>
          <p:nvPr/>
        </p:nvSpPr>
        <p:spPr>
          <a:xfrm>
            <a:off x="6439893" y="2534459"/>
            <a:ext cx="1753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September 2018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55A77-1AD6-44B1-9C54-9E0F60DD21C8}"/>
              </a:ext>
            </a:extLst>
          </p:cNvPr>
          <p:cNvSpPr txBox="1"/>
          <p:nvPr/>
        </p:nvSpPr>
        <p:spPr>
          <a:xfrm>
            <a:off x="579020" y="160488"/>
            <a:ext cx="10923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Sears Point 2016-2017: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Mud clast erosion and deposition of unconsolidated beach ridges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Local nature-based design reference</a:t>
            </a:r>
          </a:p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9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26C93-6657-4A40-A396-0D117048DDE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17284" b="16667"/>
          <a:stretch>
            <a:fillRect/>
          </a:stretch>
        </p:blipFill>
        <p:spPr bwMode="auto">
          <a:xfrm>
            <a:off x="28575" y="2733675"/>
            <a:ext cx="6305549" cy="41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1A5D41-1E8E-4D67-87F4-A27F9C59D4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4" b="6354"/>
          <a:stretch>
            <a:fillRect/>
          </a:stretch>
        </p:blipFill>
        <p:spPr bwMode="auto">
          <a:xfrm>
            <a:off x="6486524" y="2733675"/>
            <a:ext cx="5638799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762498-945B-40E2-9BD9-86407EC1BF6D}"/>
              </a:ext>
            </a:extLst>
          </p:cNvPr>
          <p:cNvSpPr/>
          <p:nvPr/>
        </p:nvSpPr>
        <p:spPr>
          <a:xfrm>
            <a:off x="3336783" y="3248176"/>
            <a:ext cx="2387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Wave shadow zone behind natural driftwood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7781ED-7BB0-49F1-83FD-34AB55434F66}"/>
              </a:ext>
            </a:extLst>
          </p:cNvPr>
          <p:cNvSpPr/>
          <p:nvPr/>
        </p:nvSpPr>
        <p:spPr>
          <a:xfrm>
            <a:off x="2203308" y="5648476"/>
            <a:ext cx="2959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Reduced wave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Greater salt marsh vegetation persistence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C18450-5B5D-4347-869B-9D0B523AD5C8}"/>
              </a:ext>
            </a:extLst>
          </p:cNvPr>
          <p:cNvSpPr/>
          <p:nvPr/>
        </p:nvSpPr>
        <p:spPr>
          <a:xfrm>
            <a:off x="6651483" y="5186811"/>
            <a:ext cx="2959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Small salt marsh patch only in driftwood-sheltered wave shadow; erosion prevalent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03EC1D-3724-43C7-BCC1-5CD2CBD624AE}"/>
              </a:ext>
            </a:extLst>
          </p:cNvPr>
          <p:cNvCxnSpPr/>
          <p:nvPr/>
        </p:nvCxnSpPr>
        <p:spPr>
          <a:xfrm>
            <a:off x="5229225" y="3719366"/>
            <a:ext cx="364983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AAF2FC-1214-4E20-814A-E0CD78F9C4C6}"/>
              </a:ext>
            </a:extLst>
          </p:cNvPr>
          <p:cNvCxnSpPr>
            <a:cxnSpLocks/>
          </p:cNvCxnSpPr>
          <p:nvPr/>
        </p:nvCxnSpPr>
        <p:spPr>
          <a:xfrm flipH="1">
            <a:off x="2619375" y="3709841"/>
            <a:ext cx="561974" cy="95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1A15E2-988E-4D86-A75C-ECDD62E7D50F}"/>
              </a:ext>
            </a:extLst>
          </p:cNvPr>
          <p:cNvSpPr txBox="1"/>
          <p:nvPr/>
        </p:nvSpPr>
        <p:spPr>
          <a:xfrm>
            <a:off x="6716640" y="2952750"/>
            <a:ext cx="1000125" cy="38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FC7857-F636-4DD3-A429-C7DF8C9A92AB}"/>
              </a:ext>
            </a:extLst>
          </p:cNvPr>
          <p:cNvSpPr txBox="1"/>
          <p:nvPr/>
        </p:nvSpPr>
        <p:spPr>
          <a:xfrm>
            <a:off x="809625" y="236505"/>
            <a:ext cx="9591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Basis of local nature-based living shoreline design: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Driftwood, mud clast deposition, and vegetation interactions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963823-FB29-4853-A668-A611FE131B64}"/>
              </a:ext>
            </a:extLst>
          </p:cNvPr>
          <p:cNvSpPr txBox="1"/>
          <p:nvPr/>
        </p:nvSpPr>
        <p:spPr>
          <a:xfrm>
            <a:off x="1515253" y="1669756"/>
            <a:ext cx="10272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Local wave-sheltered zones, mud clast “sediment shadow” pocket deposits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Facilitation of salt marsh in otherwise eroded mud shorelines</a:t>
            </a:r>
          </a:p>
        </p:txBody>
      </p:sp>
    </p:spTree>
    <p:extLst>
      <p:ext uri="{BB962C8B-B14F-4D97-AF65-F5344CB8AC3E}">
        <p14:creationId xmlns:p14="http://schemas.microsoft.com/office/powerpoint/2010/main" val="376649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68F76-F457-4992-BB5D-DE930F36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6090"/>
            <a:ext cx="4235116" cy="3176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EF9A5F-06F0-4A2C-A212-61311BA1E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882" y="3756090"/>
            <a:ext cx="4235117" cy="3176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8B8AE5-56B7-41A5-8AB8-AC16A07086F3}"/>
              </a:ext>
            </a:extLst>
          </p:cNvPr>
          <p:cNvSpPr txBox="1"/>
          <p:nvPr/>
        </p:nvSpPr>
        <p:spPr>
          <a:xfrm>
            <a:off x="530761" y="328017"/>
            <a:ext cx="10794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Basis of local nature-based living shoreline design: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Driftwood deposits in SFE tidal marshes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China Camp Marsh, Western San Pablo Bay – NERR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5696D-24C8-438D-8129-116ED8780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75" y="3756089"/>
            <a:ext cx="4235116" cy="317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B956B-963B-4796-A827-4E81A59C35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0" b="36574"/>
          <a:stretch/>
        </p:blipFill>
        <p:spPr>
          <a:xfrm>
            <a:off x="2117558" y="1699581"/>
            <a:ext cx="7509020" cy="18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3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0EA79-055F-4CF5-BC27-8CEB90551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20" y="2121436"/>
            <a:ext cx="4822355" cy="36167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4E56F2-1299-4AEA-B377-6E2FA655F0C4}"/>
              </a:ext>
            </a:extLst>
          </p:cNvPr>
          <p:cNvSpPr txBox="1"/>
          <p:nvPr/>
        </p:nvSpPr>
        <p:spPr>
          <a:xfrm>
            <a:off x="411703" y="82130"/>
            <a:ext cx="65598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Basis of local nature-based living shoreline design:</a:t>
            </a:r>
          </a:p>
          <a:p>
            <a:pPr algn="ctr"/>
            <a:r>
              <a:rPr lang="en-US" sz="2400" b="1" dirty="0"/>
              <a:t>Gravel and Cobble Salt Marsh </a:t>
            </a:r>
          </a:p>
          <a:p>
            <a:pPr algn="ctr"/>
            <a:endParaRPr lang="en-US" sz="2400" b="1" dirty="0"/>
          </a:p>
          <a:p>
            <a:pPr algn="ctr"/>
            <a:r>
              <a:rPr lang="en-US" dirty="0"/>
              <a:t>Intermediate Wetland/Rocky Shore/Beach Habitat</a:t>
            </a:r>
          </a:p>
          <a:p>
            <a:pPr algn="ctr"/>
            <a:r>
              <a:rPr lang="en-US" dirty="0"/>
              <a:t>With High Erosion Resistance</a:t>
            </a:r>
          </a:p>
          <a:p>
            <a:pPr algn="ctr"/>
            <a:endParaRPr lang="en-US" sz="2400" b="1" dirty="0"/>
          </a:p>
          <a:p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33304-7A50-45C7-A772-10CD4D114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763" y="646063"/>
            <a:ext cx="4004464" cy="30033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FCC177-0E38-4189-AD4D-363506203B59}"/>
              </a:ext>
            </a:extLst>
          </p:cNvPr>
          <p:cNvSpPr txBox="1"/>
          <p:nvPr/>
        </p:nvSpPr>
        <p:spPr>
          <a:xfrm>
            <a:off x="3279913" y="2147737"/>
            <a:ext cx="1849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Pier 94, Port of SF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99DD4-5A76-4DBC-B3CD-2AE2C3C6E4FA}"/>
              </a:ext>
            </a:extLst>
          </p:cNvPr>
          <p:cNvSpPr txBox="1"/>
          <p:nvPr/>
        </p:nvSpPr>
        <p:spPr>
          <a:xfrm>
            <a:off x="8273775" y="235393"/>
            <a:ext cx="384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, Tiburon, Marin County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C0466-1F7A-4879-87D5-3879797D7D11}"/>
              </a:ext>
            </a:extLst>
          </p:cNvPr>
          <p:cNvSpPr txBox="1"/>
          <p:nvPr/>
        </p:nvSpPr>
        <p:spPr>
          <a:xfrm>
            <a:off x="-10665" y="1716850"/>
            <a:ext cx="20020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Widespread but uncommon in SF Bay (Marin, Richmond shores)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Gravel lag over soft sediment, or interstitial mud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1AFD1A-2FDA-41BE-8048-E83AF1CDEB2C}"/>
              </a:ext>
            </a:extLst>
          </p:cNvPr>
          <p:cNvSpPr txBox="1"/>
          <p:nvPr/>
        </p:nvSpPr>
        <p:spPr>
          <a:xfrm>
            <a:off x="-22803" y="4736565"/>
            <a:ext cx="2372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Inhibits wave undercutting of shore vegetation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 coarse sediment accretion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41FBB1-7C96-45C3-8387-5848324DA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633" y="3812402"/>
            <a:ext cx="4004465" cy="300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22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AE3F1B-49FA-40C2-B188-785395F4221F}"/>
              </a:ext>
            </a:extLst>
          </p:cNvPr>
          <p:cNvSpPr txBox="1"/>
          <p:nvPr/>
        </p:nvSpPr>
        <p:spPr>
          <a:xfrm>
            <a:off x="0" y="192306"/>
            <a:ext cx="42082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 layer of gravel erosion armor over eroded levee bench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erosion resistance “backstop” over bay mud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Placed by long-reach excavator working from levee; </a:t>
            </a:r>
            <a:r>
              <a:rPr lang="en-US" dirty="0" err="1"/>
              <a:t>grainflow</a:t>
            </a:r>
            <a:r>
              <a:rPr lang="en-US" dirty="0"/>
              <a:t> deposition preserves salt marsh pioneer vegetation, facilitates seedling colonization in wave-impacted shore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ACE7C-4A16-4680-8D6D-BFC1AD26D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1" y="781051"/>
            <a:ext cx="7493000" cy="5619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E120FD-5EEA-49C9-A853-299BE8F65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" y="3282696"/>
            <a:ext cx="4208271" cy="31562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EDC67A-C0D6-4989-A09C-6BC12E7B3CFB}"/>
              </a:ext>
            </a:extLst>
          </p:cNvPr>
          <p:cNvSpPr/>
          <p:nvPr/>
        </p:nvSpPr>
        <p:spPr>
          <a:xfrm>
            <a:off x="5971501" y="105545"/>
            <a:ext cx="350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Artificial gravel lag veneer</a:t>
            </a:r>
          </a:p>
        </p:txBody>
      </p:sp>
    </p:spTree>
    <p:extLst>
      <p:ext uri="{BB962C8B-B14F-4D97-AF65-F5344CB8AC3E}">
        <p14:creationId xmlns:p14="http://schemas.microsoft.com/office/powerpoint/2010/main" val="239104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4ACDBC-D5B4-4259-8BD4-6B4509DC8963}"/>
              </a:ext>
            </a:extLst>
          </p:cNvPr>
          <p:cNvSpPr txBox="1"/>
          <p:nvPr/>
        </p:nvSpPr>
        <p:spPr>
          <a:xfrm>
            <a:off x="0" y="30510"/>
            <a:ext cx="4610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Dry granular bay mud clast mechanical 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Thin layer </a:t>
            </a:r>
            <a:r>
              <a:rPr lang="en-US" dirty="0"/>
              <a:t>placed over standing pickleweed, cordgrass; minimal lodging of shoots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Long-reach excavator bucket shaken; slow, low height release, </a:t>
            </a:r>
            <a:r>
              <a:rPr lang="en-US" dirty="0" err="1"/>
              <a:t>grainflow</a:t>
            </a:r>
            <a:r>
              <a:rPr lang="en-US" dirty="0"/>
              <a:t> precipitation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0F1F71-184A-4261-A311-84FAD5B7F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56" y="30510"/>
            <a:ext cx="2626320" cy="1969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2EA969-40C7-406D-924E-182DD2C1E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11458" r="15104" b="1"/>
          <a:stretch/>
        </p:blipFill>
        <p:spPr>
          <a:xfrm>
            <a:off x="0" y="2009775"/>
            <a:ext cx="5972175" cy="4857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1FBE3F-A8F1-4673-BC35-847E87446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49" y="2009775"/>
            <a:ext cx="6477000" cy="4857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5EB28A-948D-4A71-B3AA-286A7AA16B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63"/>
          <a:stretch/>
        </p:blipFill>
        <p:spPr>
          <a:xfrm>
            <a:off x="7356476" y="-2381"/>
            <a:ext cx="4816473" cy="2674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F007E8-DA64-43CE-BF0E-8C1C3F288BC5}"/>
              </a:ext>
            </a:extLst>
          </p:cNvPr>
          <p:cNvSpPr txBox="1"/>
          <p:nvPr/>
        </p:nvSpPr>
        <p:spPr>
          <a:xfrm>
            <a:off x="257175" y="2343150"/>
            <a:ext cx="2009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Foreman: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Kalloch</a:t>
            </a:r>
            <a:r>
              <a:rPr lang="en-US" sz="1400" dirty="0">
                <a:solidFill>
                  <a:schemeClr val="bg1"/>
                </a:solidFill>
              </a:rPr>
              <a:t> Fox, </a:t>
            </a:r>
          </a:p>
          <a:p>
            <a:r>
              <a:rPr lang="en-US" sz="1400" dirty="0">
                <a:solidFill>
                  <a:schemeClr val="bg1"/>
                </a:solidFill>
              </a:rPr>
              <a:t>Dixon Marine Services</a:t>
            </a:r>
          </a:p>
        </p:txBody>
      </p:sp>
    </p:spTree>
    <p:extLst>
      <p:ext uri="{BB962C8B-B14F-4D97-AF65-F5344CB8AC3E}">
        <p14:creationId xmlns:p14="http://schemas.microsoft.com/office/powerpoint/2010/main" val="1549477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E7A27-DE1F-4827-A8D6-C8A829F01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60" y="3482986"/>
            <a:ext cx="4445976" cy="3334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99886-9951-4487-9FCA-2727B7D8CD6D}"/>
              </a:ext>
            </a:extLst>
          </p:cNvPr>
          <p:cNvSpPr txBox="1"/>
          <p:nvPr/>
        </p:nvSpPr>
        <p:spPr>
          <a:xfrm>
            <a:off x="0" y="30510"/>
            <a:ext cx="4846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Artificial Driftwood:</a:t>
            </a:r>
          </a:p>
          <a:p>
            <a:pPr algn="ctr"/>
            <a:r>
              <a:rPr lang="en-US" sz="2400" b="1" dirty="0"/>
              <a:t>Large Woody Debris 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814ED2-CC27-4844-83E0-5F5D3AC74F04}"/>
              </a:ext>
            </a:extLst>
          </p:cNvPr>
          <p:cNvSpPr/>
          <p:nvPr/>
        </p:nvSpPr>
        <p:spPr>
          <a:xfrm>
            <a:off x="0" y="947169"/>
            <a:ext cx="4846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Seasoned dry high-density wood: salvaged eucalyptus logs, 1-2 ft diameter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Embedded in bay mud, waterlogged; anchored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Oriented toward prevailing wind-wave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Wave-break and sediment shadow deposition functions, seedling shelter zone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D0119-389E-4D4F-8C53-27E0429E3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/>
          <a:stretch/>
        </p:blipFill>
        <p:spPr>
          <a:xfrm>
            <a:off x="4514088" y="3482986"/>
            <a:ext cx="3517392" cy="3334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8CA4E-048F-4BA5-A629-F55568D560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167"/>
          <a:stretch/>
        </p:blipFill>
        <p:spPr>
          <a:xfrm>
            <a:off x="4846320" y="-265176"/>
            <a:ext cx="7315200" cy="35844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973EDB-B499-4655-B581-083FDF44F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/>
          <a:stretch/>
        </p:blipFill>
        <p:spPr>
          <a:xfrm>
            <a:off x="8302752" y="3482986"/>
            <a:ext cx="3386330" cy="344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84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E7E8CA-2CF8-4D3F-8523-741876646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2186608"/>
            <a:ext cx="6042991" cy="45322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2E8D77-DA1D-4AE0-823D-9A67750CE585}"/>
              </a:ext>
            </a:extLst>
          </p:cNvPr>
          <p:cNvSpPr txBox="1"/>
          <p:nvPr/>
        </p:nvSpPr>
        <p:spPr>
          <a:xfrm>
            <a:off x="1087738" y="2281029"/>
            <a:ext cx="151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Oct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1CFBB-8D0F-4DAE-AB75-B8F8CE7B1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60" y="2169714"/>
            <a:ext cx="6002568" cy="4501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D67FB6-3ACD-4BB8-A4BD-30C784762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33" y="0"/>
            <a:ext cx="2892950" cy="2169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8AA1EF-C42E-4DB0-A1AE-AB053D446235}"/>
              </a:ext>
            </a:extLst>
          </p:cNvPr>
          <p:cNvSpPr txBox="1"/>
          <p:nvPr/>
        </p:nvSpPr>
        <p:spPr>
          <a:xfrm>
            <a:off x="502920" y="139149"/>
            <a:ext cx="6684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Sacrificial mixed sand-gravel berm in high tide zone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3819F-7391-4A92-93A3-79100DDAC25E}"/>
              </a:ext>
            </a:extLst>
          </p:cNvPr>
          <p:cNvSpPr/>
          <p:nvPr/>
        </p:nvSpPr>
        <p:spPr>
          <a:xfrm>
            <a:off x="338328" y="664919"/>
            <a:ext cx="601709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Transient beach in graded scarp, placed over ramp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Successional coarse beach to vegetated high salt marsh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storm wave erosion buffer, inhibits scarp initiation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permanent artificial beach 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Toe interacts with logs</a:t>
            </a:r>
          </a:p>
        </p:txBody>
      </p:sp>
    </p:spTree>
    <p:extLst>
      <p:ext uri="{BB962C8B-B14F-4D97-AF65-F5344CB8AC3E}">
        <p14:creationId xmlns:p14="http://schemas.microsoft.com/office/powerpoint/2010/main" val="2600612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7CB01-CABD-4D3D-9950-402ECBA69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" y="2422981"/>
            <a:ext cx="5895975" cy="4421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3250EF-2D3F-4315-82D4-11DD3FD72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0"/>
          <a:stretch/>
        </p:blipFill>
        <p:spPr>
          <a:xfrm>
            <a:off x="5895975" y="2436018"/>
            <a:ext cx="6349998" cy="4421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A203B-2DBB-4305-BD16-3DEF79A7E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-7145"/>
            <a:ext cx="3257550" cy="2443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B2DB3-194C-4D9E-A162-A27A07B411DA}"/>
              </a:ext>
            </a:extLst>
          </p:cNvPr>
          <p:cNvSpPr txBox="1"/>
          <p:nvPr/>
        </p:nvSpPr>
        <p:spPr>
          <a:xfrm>
            <a:off x="245267" y="247616"/>
            <a:ext cx="555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Levee Grading Disturbance Mitigation Technique</a:t>
            </a:r>
            <a:r>
              <a:rPr lang="en-US" sz="2000" dirty="0"/>
              <a:t>:</a:t>
            </a:r>
          </a:p>
          <a:p>
            <a:pPr algn="ctr"/>
            <a:r>
              <a:rPr lang="en-US" sz="2000" dirty="0"/>
              <a:t>Grading with dormant vegetative propagules incorporated in topsoil layer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1E2E6-6345-4B0F-9DE2-4A08ABB3B664}"/>
              </a:ext>
            </a:extLst>
          </p:cNvPr>
          <p:cNvSpPr txBox="1"/>
          <p:nvPr/>
        </p:nvSpPr>
        <p:spPr>
          <a:xfrm>
            <a:off x="146304" y="1279488"/>
            <a:ext cx="5708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Rhizomatous native grassland established incidental to  2015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levee grading of dry soil – </a:t>
            </a:r>
            <a:r>
              <a:rPr lang="en-US" i="1" dirty="0"/>
              <a:t>Leymus triticoides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Translocation of dry sod fragments; graded, compacted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Wet season vegetative regeneration from burial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B9DF28-CD55-4E01-8E42-11831CE8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4" y="-20182"/>
            <a:ext cx="3257551" cy="2443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9E1D9D-20DF-432B-B953-BA65464B143B}"/>
              </a:ext>
            </a:extLst>
          </p:cNvPr>
          <p:cNvSpPr txBox="1"/>
          <p:nvPr/>
        </p:nvSpPr>
        <p:spPr>
          <a:xfrm>
            <a:off x="1009650" y="3059668"/>
            <a:ext cx="273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Borrow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69C82F-B860-4B56-9B9C-BA71C73BA9D4}"/>
              </a:ext>
            </a:extLst>
          </p:cNvPr>
          <p:cNvSpPr txBox="1"/>
          <p:nvPr/>
        </p:nvSpPr>
        <p:spPr>
          <a:xfrm>
            <a:off x="5972175" y="3244334"/>
            <a:ext cx="273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Translocation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89633-1830-4CC7-984C-4F3579E11A99}"/>
              </a:ext>
            </a:extLst>
          </p:cNvPr>
          <p:cNvSpPr txBox="1"/>
          <p:nvPr/>
        </p:nvSpPr>
        <p:spPr>
          <a:xfrm>
            <a:off x="6916737" y="1925598"/>
            <a:ext cx="178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December 2021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D036D-D08D-4522-9D1D-F1255507A109}"/>
              </a:ext>
            </a:extLst>
          </p:cNvPr>
          <p:cNvSpPr txBox="1"/>
          <p:nvPr/>
        </p:nvSpPr>
        <p:spPr>
          <a:xfrm>
            <a:off x="11260929" y="1473815"/>
            <a:ext cx="136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July 2023 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93CA142-64CB-413B-BE91-D0DD543B878B}"/>
              </a:ext>
            </a:extLst>
          </p:cNvPr>
          <p:cNvSpPr/>
          <p:nvPr/>
        </p:nvSpPr>
        <p:spPr>
          <a:xfrm>
            <a:off x="9650413" y="790575"/>
            <a:ext cx="636588" cy="1304926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A4601E-F398-472E-A8E6-ACF0E128A209}"/>
              </a:ext>
            </a:extLst>
          </p:cNvPr>
          <p:cNvSpPr/>
          <p:nvPr/>
        </p:nvSpPr>
        <p:spPr>
          <a:xfrm>
            <a:off x="11045031" y="666750"/>
            <a:ext cx="804069" cy="704850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9B1261-373D-421B-BCBD-8A7EF4CE156F}"/>
              </a:ext>
            </a:extLst>
          </p:cNvPr>
          <p:cNvSpPr/>
          <p:nvPr/>
        </p:nvSpPr>
        <p:spPr>
          <a:xfrm>
            <a:off x="9147839" y="882787"/>
            <a:ext cx="483522" cy="1304926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820B88-E73B-41F4-A86B-DE20996C7B13}"/>
              </a:ext>
            </a:extLst>
          </p:cNvPr>
          <p:cNvSpPr/>
          <p:nvPr/>
        </p:nvSpPr>
        <p:spPr>
          <a:xfrm>
            <a:off x="10521156" y="730102"/>
            <a:ext cx="505618" cy="1241574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3C730C-14C1-477D-A9FD-B3A757FAE8CF}"/>
              </a:ext>
            </a:extLst>
          </p:cNvPr>
          <p:cNvSpPr/>
          <p:nvPr/>
        </p:nvSpPr>
        <p:spPr>
          <a:xfrm>
            <a:off x="11849099" y="602512"/>
            <a:ext cx="581819" cy="660802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42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8285A-210A-423C-BA60-CEBA0A0C8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73" y="142240"/>
            <a:ext cx="8812107" cy="66090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47D49A-390B-4DC8-9D9A-CFC562A8199C}"/>
              </a:ext>
            </a:extLst>
          </p:cNvPr>
          <p:cNvSpPr/>
          <p:nvPr/>
        </p:nvSpPr>
        <p:spPr>
          <a:xfrm>
            <a:off x="0" y="195679"/>
            <a:ext cx="300920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Living Shoreline construction</a:t>
            </a:r>
          </a:p>
          <a:p>
            <a:pPr algn="ctr"/>
            <a:r>
              <a:rPr lang="en-US" sz="2400" b="1" dirty="0"/>
              <a:t>Fall 2021</a:t>
            </a:r>
          </a:p>
          <a:p>
            <a:endParaRPr lang="en-US" dirty="0"/>
          </a:p>
          <a:p>
            <a:r>
              <a:rPr lang="en-US" b="1" dirty="0"/>
              <a:t>Post-construction oblique ground view, east end, maximum wind-wave fetch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/>
          </a:p>
          <a:p>
            <a:r>
              <a:rPr lang="en-US" dirty="0"/>
              <a:t>CROSS-SHORE INTEGRATION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Graded vertical erosion scarp to ramp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Gravel lag veneer over bay mud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Sand-gravel sacrificial berm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Shore-parallel embedded 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Granular bay mud over and among vegetation patches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0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158A03-F3F0-4470-B0D5-8B337BD4C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07" y="3772794"/>
            <a:ext cx="4165431" cy="31240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0A8E3F-B6C7-4579-8109-95918FE8C1F9}"/>
              </a:ext>
            </a:extLst>
          </p:cNvPr>
          <p:cNvSpPr txBox="1"/>
          <p:nvPr/>
        </p:nvSpPr>
        <p:spPr>
          <a:xfrm>
            <a:off x="99392" y="-22696"/>
            <a:ext cx="753247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Holocene and Anthropocene Tidal Marsh Transgression Landscapes: Lowland Alluvial Valleys, Plains, Fans, Deltas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Tidal marsh ecosystems </a:t>
            </a:r>
            <a:r>
              <a:rPr lang="en-US" b="1" dirty="0"/>
              <a:t>persisted during rapid SLR by submerging lowlands: </a:t>
            </a:r>
            <a:r>
              <a:rPr lang="en-US" b="1" dirty="0">
                <a:solidFill>
                  <a:schemeClr val="tx2"/>
                </a:solidFill>
              </a:rPr>
              <a:t>High Tide Line migrated across lowland terrestrial landscapes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Tidal marsh ecosystems </a:t>
            </a:r>
            <a:r>
              <a:rPr lang="en-US" sz="1600" b="1" dirty="0"/>
              <a:t>expanded bayward only during slow SLR and high sedimentation</a:t>
            </a:r>
            <a:r>
              <a:rPr lang="en-US" sz="1600" dirty="0"/>
              <a:t> by accretion of mud and peaty soils.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Remnant native historic </a:t>
            </a:r>
            <a:r>
              <a:rPr lang="en-US" sz="1600" b="1" dirty="0"/>
              <a:t>valley and alkali grassland-tidal marsh ecotones: </a:t>
            </a:r>
            <a:r>
              <a:rPr lang="en-US" sz="1600" dirty="0"/>
              <a:t>resilient reference systems for estuarine transgression during climate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Dominant herbaceous vegetation</a:t>
            </a:r>
            <a:r>
              <a:rPr lang="en-US" sz="1600" dirty="0"/>
              <a:t>: clonal perennial forbs and graminoid functional groups – Aster, grass, sedge, rush family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E8943-466F-4A94-994E-662E4D837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27" y="3539497"/>
            <a:ext cx="4427994" cy="33209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7D3520-0EEB-4346-A9A3-B7CB735ED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1" t="13723"/>
          <a:stretch/>
        </p:blipFill>
        <p:spPr>
          <a:xfrm>
            <a:off x="7764006" y="0"/>
            <a:ext cx="4427994" cy="358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80E231-07CE-4C73-BD65-2E4E1F2B5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" y="3784612"/>
            <a:ext cx="4133919" cy="31004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D5D3D7-C801-40B9-9234-2C0EB593DE08}"/>
              </a:ext>
            </a:extLst>
          </p:cNvPr>
          <p:cNvSpPr/>
          <p:nvPr/>
        </p:nvSpPr>
        <p:spPr>
          <a:xfrm>
            <a:off x="4254725" y="3768891"/>
            <a:ext cx="105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Pinole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0281B6-EA57-4BBA-97FF-720EFE885553}"/>
              </a:ext>
            </a:extLst>
          </p:cNvPr>
          <p:cNvSpPr/>
          <p:nvPr/>
        </p:nvSpPr>
        <p:spPr>
          <a:xfrm>
            <a:off x="2132139" y="3741668"/>
            <a:ext cx="12843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Rush Ranch NERR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C61B94-736B-4E52-9599-6A86876F6AC7}"/>
              </a:ext>
            </a:extLst>
          </p:cNvPr>
          <p:cNvSpPr/>
          <p:nvPr/>
        </p:nvSpPr>
        <p:spPr>
          <a:xfrm>
            <a:off x="9637559" y="152400"/>
            <a:ext cx="1470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Rush Ranch NERR</a:t>
            </a:r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98B88A-1C70-4432-87A4-38B9925E455B}"/>
              </a:ext>
            </a:extLst>
          </p:cNvPr>
          <p:cNvSpPr/>
          <p:nvPr/>
        </p:nvSpPr>
        <p:spPr>
          <a:xfrm>
            <a:off x="10713414" y="3586600"/>
            <a:ext cx="105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Pinole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7222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6C693E-A5B6-450D-B2D0-58678FEC4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516651-78BD-4F51-9E7F-41B933005A80}"/>
              </a:ext>
            </a:extLst>
          </p:cNvPr>
          <p:cNvSpPr/>
          <p:nvPr/>
        </p:nvSpPr>
        <p:spPr>
          <a:xfrm>
            <a:off x="126851" y="122535"/>
            <a:ext cx="292115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dirty="0"/>
              <a:t>One growing season, spring-Summer 2022</a:t>
            </a:r>
          </a:p>
          <a:p>
            <a:endParaRPr lang="en-US" dirty="0"/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Tidal marsh vegetation cover increase: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4.73 ac to 10.66 ac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225% increase</a:t>
            </a:r>
          </a:p>
          <a:p>
            <a:endParaRPr lang="en-US" sz="2400" dirty="0"/>
          </a:p>
          <a:p>
            <a:r>
              <a:rPr lang="en-US" dirty="0"/>
              <a:t>Net conversion of eroded terrestrial transition zone to tidal marsh</a:t>
            </a:r>
          </a:p>
          <a:p>
            <a:endParaRPr lang="en-US" dirty="0"/>
          </a:p>
          <a:p>
            <a:r>
              <a:rPr lang="en-US" dirty="0"/>
              <a:t>Landward migration of MHW line, narrowed ecotone and  wetland migration space due to pre-project erosion 6 yr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900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B128AC-E7A1-4E58-882A-E90706452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0" y="0"/>
            <a:ext cx="9143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13F579-E77E-4599-8B29-A65069D61B27}"/>
              </a:ext>
            </a:extLst>
          </p:cNvPr>
          <p:cNvSpPr/>
          <p:nvPr/>
        </p:nvSpPr>
        <p:spPr>
          <a:xfrm>
            <a:off x="3840480" y="-300444"/>
            <a:ext cx="4236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b="1" dirty="0"/>
              <a:t>Second growing season, September 2023, after severe winter storm season</a:t>
            </a:r>
          </a:p>
        </p:txBody>
      </p:sp>
    </p:spTree>
    <p:extLst>
      <p:ext uri="{BB962C8B-B14F-4D97-AF65-F5344CB8AC3E}">
        <p14:creationId xmlns:p14="http://schemas.microsoft.com/office/powerpoint/2010/main" val="643827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7720B-91B7-4E8D-B0C2-0A9C8135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770" y="0"/>
            <a:ext cx="889523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B7844E-0A30-483B-8FD5-49968F6EEDEA}"/>
              </a:ext>
            </a:extLst>
          </p:cNvPr>
          <p:cNvSpPr/>
          <p:nvPr/>
        </p:nvSpPr>
        <p:spPr>
          <a:xfrm>
            <a:off x="248770" y="173335"/>
            <a:ext cx="292115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Living Shoreline construction</a:t>
            </a:r>
          </a:p>
          <a:p>
            <a:r>
              <a:rPr lang="en-US" dirty="0"/>
              <a:t>Fall 2021</a:t>
            </a:r>
          </a:p>
          <a:p>
            <a:endParaRPr lang="en-US" dirty="0"/>
          </a:p>
          <a:p>
            <a:r>
              <a:rPr lang="en-US" b="1" dirty="0"/>
              <a:t>One growing season, spring-summer 2022</a:t>
            </a:r>
          </a:p>
          <a:p>
            <a:endParaRPr lang="en-US" dirty="0"/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Tidal marsh vegetation cover increase: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4.73 ac to 10.66 ac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225% increase</a:t>
            </a:r>
          </a:p>
          <a:p>
            <a:endParaRPr lang="en-US" sz="2400" dirty="0"/>
          </a:p>
          <a:p>
            <a:r>
              <a:rPr lang="en-US" dirty="0"/>
              <a:t>Net conversion of eroded terrestrial transition zone to tidal marsh</a:t>
            </a:r>
          </a:p>
          <a:p>
            <a:endParaRPr lang="en-US" dirty="0"/>
          </a:p>
          <a:p>
            <a:r>
              <a:rPr lang="en-US" dirty="0"/>
              <a:t>Example reach shown: East end, North Levee shore; most wave erosion, longest fetch to 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494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E58DD6-D3FC-4FB9-8672-EFC9FEE4AD96}"/>
              </a:ext>
            </a:extLst>
          </p:cNvPr>
          <p:cNvSpPr/>
          <p:nvPr/>
        </p:nvSpPr>
        <p:spPr>
          <a:xfrm>
            <a:off x="1302226" y="2162744"/>
            <a:ext cx="9424987" cy="2555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/>
              <a:t>Stuart Siegel, PhD, PWS, </a:t>
            </a:r>
            <a:r>
              <a:rPr lang="en-US" dirty="0"/>
              <a:t>Siegel Environmental LLC</a:t>
            </a:r>
          </a:p>
          <a:p>
            <a:pPr algn="ctr">
              <a:lnSpc>
                <a:spcPct val="115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 Gillenwater, PWS,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Gillenwater Consulting</a:t>
            </a:r>
          </a:p>
          <a:p>
            <a:pPr algn="ctr">
              <a:lnSpc>
                <a:spcPct val="115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Roger Leventhal, PE,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FarWest Restoration Engineering</a:t>
            </a:r>
          </a:p>
          <a:p>
            <a:pPr algn="ctr">
              <a:lnSpc>
                <a:spcPct val="115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Rebecca Morris,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Estuary &amp; Ocean Science Center (San Francisco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University)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Kalloch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Fox,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Dixon Marine Services, Inc.</a:t>
            </a:r>
          </a:p>
          <a:p>
            <a:pPr algn="ctr">
              <a:lnSpc>
                <a:spcPct val="115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Julian Meisler,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Sonoma Land Trust</a:t>
            </a:r>
          </a:p>
          <a:p>
            <a:pPr algn="ctr">
              <a:lnSpc>
                <a:spcPct val="115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 Marriot,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 Pablo Bay National Wildlife Refuge</a:t>
            </a:r>
          </a:p>
          <a:p>
            <a:pPr algn="ctr">
              <a:lnSpc>
                <a:spcPct val="115000"/>
              </a:lnSpc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89E59A2-34D6-4887-A54E-4E3512B281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52" y="5287632"/>
            <a:ext cx="1543050" cy="967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3658E-CE3E-4E70-9700-3C874134BB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7" y="5333858"/>
            <a:ext cx="1828800" cy="826135"/>
          </a:xfrm>
          <a:prstGeom prst="rect">
            <a:avLst/>
          </a:prstGeom>
        </p:spPr>
      </p:pic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1BA49147-91AC-4036-8A5A-04E7B0A7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702" y="5287632"/>
            <a:ext cx="4038096" cy="8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llenwater Consulting, LLC">
            <a:extLst>
              <a:ext uri="{FF2B5EF4-FFF2-40B4-BE49-F238E27FC236}">
                <a16:creationId xmlns:a16="http://schemas.microsoft.com/office/drawing/2014/main" id="{6308B8AF-DF2F-4A73-A7FF-B7D44ACFF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653" y="5509877"/>
            <a:ext cx="1828800" cy="72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BA5E4B-EAC6-45D2-BA6E-668D1AB13FF4}"/>
              </a:ext>
            </a:extLst>
          </p:cNvPr>
          <p:cNvSpPr txBox="1"/>
          <p:nvPr/>
        </p:nvSpPr>
        <p:spPr>
          <a:xfrm>
            <a:off x="955040" y="1413986"/>
            <a:ext cx="977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Grateful Acknowledgements – Sears Point Project and Monitoring Team</a:t>
            </a:r>
          </a:p>
        </p:txBody>
      </p:sp>
    </p:spTree>
    <p:extLst>
      <p:ext uri="{BB962C8B-B14F-4D97-AF65-F5344CB8AC3E}">
        <p14:creationId xmlns:p14="http://schemas.microsoft.com/office/powerpoint/2010/main" val="658562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925A2-3194-4DC3-9424-0FCACBBC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90" y="2058194"/>
            <a:ext cx="6416675" cy="4812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D2A07-9BB5-49FC-B912-41C8C386AA43}"/>
              </a:ext>
            </a:extLst>
          </p:cNvPr>
          <p:cNvSpPr txBox="1"/>
          <p:nvPr/>
        </p:nvSpPr>
        <p:spPr>
          <a:xfrm>
            <a:off x="6382658" y="2482849"/>
            <a:ext cx="552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Sonoma Baylands, Main Unit – </a:t>
            </a:r>
            <a:r>
              <a:rPr lang="en-US" i="1" dirty="0"/>
              <a:t>Leymus triticoides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762431-3EE3-4554-B720-C32D0573321E}"/>
              </a:ext>
            </a:extLst>
          </p:cNvPr>
          <p:cNvSpPr/>
          <p:nvPr/>
        </p:nvSpPr>
        <p:spPr>
          <a:xfrm>
            <a:off x="264794" y="258415"/>
            <a:ext cx="4622166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Terrestrial ecotones: Plant functional traits essential to resilience during estuarine transgression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Clonal integration of substrate salinity tolerance</a:t>
            </a:r>
            <a:r>
              <a:rPr lang="en-US" dirty="0">
                <a:solidFill>
                  <a:srgbClr val="002060"/>
                </a:solidFill>
              </a:rPr>
              <a:t>: cross-clone transfer of low-salinity water, above-tide to upper intertidal zones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Taxonomy: Plant family, species physiological </a:t>
            </a:r>
            <a:r>
              <a:rPr lang="en-US" b="1" dirty="0">
                <a:solidFill>
                  <a:srgbClr val="002060"/>
                </a:solidFill>
              </a:rPr>
              <a:t>tolerance to alkali and subsaline soils, salinity flood pulses, drought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Erosion resistance traits</a:t>
            </a:r>
            <a:r>
              <a:rPr lang="en-US" dirty="0">
                <a:solidFill>
                  <a:srgbClr val="002060"/>
                </a:solidFill>
              </a:rPr>
              <a:t>: rhizomatous, spreading root architecture for sod-forming vegetation, high soil shear strength</a:t>
            </a:r>
            <a:r>
              <a:rPr lang="en-US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Widespread historic dominant native herbaceous creeping species throughout SFE, Suisun to South Bay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611F9-9151-40CF-B2F4-28583514E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8148" r="5729" b="10833"/>
          <a:stretch/>
        </p:blipFill>
        <p:spPr>
          <a:xfrm>
            <a:off x="8390022" y="-56191"/>
            <a:ext cx="3699744" cy="2539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3A398C-E57F-401E-AE21-E25B03EBAD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t="14238" b="13505"/>
          <a:stretch/>
        </p:blipFill>
        <p:spPr>
          <a:xfrm>
            <a:off x="4638485" y="0"/>
            <a:ext cx="3721246" cy="2482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EFECC3-BBD8-4A1D-8E37-A965EEB60CCD}"/>
              </a:ext>
            </a:extLst>
          </p:cNvPr>
          <p:cNvSpPr txBox="1"/>
          <p:nvPr/>
        </p:nvSpPr>
        <p:spPr>
          <a:xfrm>
            <a:off x="6000384" y="0"/>
            <a:ext cx="251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 </a:t>
            </a:r>
            <a:r>
              <a:rPr lang="en-US" i="1" dirty="0">
                <a:solidFill>
                  <a:schemeClr val="bg1"/>
                </a:solidFill>
              </a:rPr>
              <a:t>Ambrosia psilostachya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86CFB-75DC-4337-9EC5-7FF23B619899}"/>
              </a:ext>
            </a:extLst>
          </p:cNvPr>
          <p:cNvSpPr txBox="1"/>
          <p:nvPr/>
        </p:nvSpPr>
        <p:spPr>
          <a:xfrm>
            <a:off x="8644386" y="14208"/>
            <a:ext cx="209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Cressa truxillensis</a:t>
            </a:r>
          </a:p>
        </p:txBody>
      </p:sp>
    </p:spTree>
    <p:extLst>
      <p:ext uri="{BB962C8B-B14F-4D97-AF65-F5344CB8AC3E}">
        <p14:creationId xmlns:p14="http://schemas.microsoft.com/office/powerpoint/2010/main" val="12535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670C3-CB0E-49BD-BFB9-B512A8115890}"/>
              </a:ext>
            </a:extLst>
          </p:cNvPr>
          <p:cNvSpPr txBox="1"/>
          <p:nvPr/>
        </p:nvSpPr>
        <p:spPr>
          <a:xfrm>
            <a:off x="4858008" y="27905"/>
            <a:ext cx="70408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Upland Hillslope and Coastal Bluff Vegetation </a:t>
            </a:r>
          </a:p>
          <a:p>
            <a:pPr algn="ctr"/>
            <a:r>
              <a:rPr lang="en-US" sz="2400" b="1" dirty="0"/>
              <a:t>of SFE Tidal Shores: low or no resilience to SLR in wetland migration zone</a:t>
            </a:r>
          </a:p>
          <a:p>
            <a:endParaRPr lang="en-US" b="1" dirty="0"/>
          </a:p>
          <a:p>
            <a:r>
              <a:rPr lang="en-US" b="1" dirty="0"/>
              <a:t>Steep upland slopes, abrupt terrestrial vegetation zones </a:t>
            </a:r>
          </a:p>
          <a:p>
            <a:endParaRPr lang="en-US" dirty="0"/>
          </a:p>
          <a:p>
            <a:r>
              <a:rPr lang="en-US" dirty="0"/>
              <a:t>Plant functional traits not resilient to SLR: non-clonal, taproot shrubs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Rapid growth short-term in atypical fine-grained soils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Substrate salinity-intolerant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Soil salinization injury, dieback, or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Dieback below migrating high tide line;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Low soil stabilization function</a:t>
            </a:r>
            <a:r>
              <a:rPr lang="en-US" dirty="0"/>
              <a:t>; weak erosion resistance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6716F-D09E-4B13-AC79-1DA263B7A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51"/>
            <a:ext cx="4718751" cy="3539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E58E9-348E-4339-ACA0-1A863E832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9565"/>
          <a:stretch/>
        </p:blipFill>
        <p:spPr>
          <a:xfrm>
            <a:off x="6979921" y="3972561"/>
            <a:ext cx="4376450" cy="2783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98988-8381-4FE9-BEF2-1099E588F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" y="3615912"/>
            <a:ext cx="4661893" cy="3496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851F92-34E6-4AC6-8CAD-008081F26B83}"/>
              </a:ext>
            </a:extLst>
          </p:cNvPr>
          <p:cNvSpPr txBox="1"/>
          <p:nvPr/>
        </p:nvSpPr>
        <p:spPr>
          <a:xfrm>
            <a:off x="193040" y="41656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 Point Pinole bluff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440D77-0A2F-49F0-81BC-19C5A3538740}"/>
              </a:ext>
            </a:extLst>
          </p:cNvPr>
          <p:cNvSpPr txBox="1"/>
          <p:nvPr/>
        </p:nvSpPr>
        <p:spPr>
          <a:xfrm>
            <a:off x="2998886" y="3629063"/>
            <a:ext cx="1452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Jake’s Island</a:t>
            </a:r>
          </a:p>
          <a:p>
            <a:r>
              <a:rPr lang="en-US" dirty="0"/>
              <a:t>China Camp Marsh, NERR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20EE0-0E6B-4FB4-8617-1DC40EE5A497}"/>
              </a:ext>
            </a:extLst>
          </p:cNvPr>
          <p:cNvSpPr txBox="1"/>
          <p:nvPr/>
        </p:nvSpPr>
        <p:spPr>
          <a:xfrm>
            <a:off x="5527041" y="4715545"/>
            <a:ext cx="1452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Sears Point </a:t>
            </a:r>
          </a:p>
          <a:p>
            <a:r>
              <a:rPr lang="en-US" dirty="0"/>
              <a:t>West Levee</a:t>
            </a:r>
          </a:p>
          <a:p>
            <a:r>
              <a:rPr lang="en-US" dirty="0"/>
              <a:t>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07C719-5576-44E1-AF7C-8705D89341F1}"/>
              </a:ext>
            </a:extLst>
          </p:cNvPr>
          <p:cNvSpPr txBox="1"/>
          <p:nvPr/>
        </p:nvSpPr>
        <p:spPr>
          <a:xfrm>
            <a:off x="95885" y="5965944"/>
            <a:ext cx="251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 </a:t>
            </a:r>
            <a:r>
              <a:rPr lang="en-US" i="1" dirty="0">
                <a:solidFill>
                  <a:schemeClr val="bg1"/>
                </a:solidFill>
              </a:rPr>
              <a:t>Artemisia californica</a:t>
            </a:r>
          </a:p>
        </p:txBody>
      </p:sp>
    </p:spTree>
    <p:extLst>
      <p:ext uri="{BB962C8B-B14F-4D97-AF65-F5344CB8AC3E}">
        <p14:creationId xmlns:p14="http://schemas.microsoft.com/office/powerpoint/2010/main" val="1977502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223"/>
            <a:ext cx="5911702" cy="44337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79" y="2424223"/>
            <a:ext cx="6001221" cy="4500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424223"/>
            <a:ext cx="3861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a typeface="Tahoma" panose="020B0604030504040204" pitchFamily="34" charset="0"/>
                <a:cs typeface="Tahoma" panose="020B0604030504040204" pitchFamily="34" charset="0"/>
              </a:rPr>
              <a:t>Lower Tubbs Island </a:t>
            </a:r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tidal marsh restoration</a:t>
            </a:r>
          </a:p>
          <a:p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USFWS Refuge – San Pablo Bay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37107" y="2531512"/>
            <a:ext cx="3861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ea typeface="Tahoma" panose="020B0604030504040204" pitchFamily="34" charset="0"/>
                <a:cs typeface="Tahoma" panose="020B0604030504040204" pitchFamily="34" charset="0"/>
              </a:rPr>
              <a:t>Cullinan</a:t>
            </a:r>
            <a:r>
              <a:rPr lang="en-US" sz="1400" b="1" dirty="0">
                <a:ea typeface="Tahoma" panose="020B0604030504040204" pitchFamily="34" charset="0"/>
                <a:cs typeface="Tahoma" panose="020B0604030504040204" pitchFamily="34" charset="0"/>
              </a:rPr>
              <a:t> Ranch </a:t>
            </a:r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tidal marsh restoration</a:t>
            </a:r>
          </a:p>
          <a:p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USFWS Refuge – San Pablo Bay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527550" y="3458012"/>
            <a:ext cx="120650" cy="5043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646101" y="3429000"/>
            <a:ext cx="76200" cy="3048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 bwMode="auto">
          <a:xfrm>
            <a:off x="4648200" y="1012802"/>
            <a:ext cx="7609367" cy="137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Immobilizes dynamic transition zones, wetland migration space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Displaces high tide flood cover for wildlife native plant diversity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Low roughness, reduced wave attenuation v. marsh vegetation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9BA53-578A-4A96-9F95-E8AB22F3F355}"/>
              </a:ext>
            </a:extLst>
          </p:cNvPr>
          <p:cNvSpPr txBox="1"/>
          <p:nvPr/>
        </p:nvSpPr>
        <p:spPr>
          <a:xfrm>
            <a:off x="414670" y="169138"/>
            <a:ext cx="11777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ARMORING TIDAL WETLAND MIGRATION PATHS: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SHORT-TERM/PERMANENT TREATMENT FOR MARSH SCARP EROSION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9023D-7742-4A35-8B85-C549C3CA8390}"/>
              </a:ext>
            </a:extLst>
          </p:cNvPr>
          <p:cNvSpPr txBox="1"/>
          <p:nvPr/>
        </p:nvSpPr>
        <p:spPr>
          <a:xfrm>
            <a:off x="163918" y="1363758"/>
            <a:ext cx="4167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TRADITIONAL SHORE EROSION CONTROL: </a:t>
            </a:r>
          </a:p>
          <a:p>
            <a:pPr algn="ctr"/>
            <a:r>
              <a:rPr lang="en-US" b="1" dirty="0"/>
              <a:t>RIP-RAP QUARRY STONE ARMORING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1ECAFC-682D-4EB4-96F2-FF4ABA7D11D6}"/>
              </a:ext>
            </a:extLst>
          </p:cNvPr>
          <p:cNvCxnSpPr/>
          <p:nvPr/>
        </p:nvCxnSpPr>
        <p:spPr>
          <a:xfrm>
            <a:off x="2171700" y="3458012"/>
            <a:ext cx="76200" cy="3048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31A6063-EDE2-44E0-A4F4-BAC220C8230D}"/>
              </a:ext>
            </a:extLst>
          </p:cNvPr>
          <p:cNvSpPr/>
          <p:nvPr/>
        </p:nvSpPr>
        <p:spPr>
          <a:xfrm>
            <a:off x="1705065" y="3088680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RIP-RAP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F4B359-FD6A-48FC-9A7B-3E7B70C7DA39}"/>
              </a:ext>
            </a:extLst>
          </p:cNvPr>
          <p:cNvSpPr/>
          <p:nvPr/>
        </p:nvSpPr>
        <p:spPr>
          <a:xfrm>
            <a:off x="4029849" y="3100852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RIP-RAP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56D811-A4AB-4860-A6EE-5700DAB2014B}"/>
              </a:ext>
            </a:extLst>
          </p:cNvPr>
          <p:cNvSpPr/>
          <p:nvPr/>
        </p:nvSpPr>
        <p:spPr>
          <a:xfrm>
            <a:off x="8191352" y="3136687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RIP-RAP</a:t>
            </a:r>
          </a:p>
        </p:txBody>
      </p:sp>
    </p:spTree>
    <p:extLst>
      <p:ext uri="{BB962C8B-B14F-4D97-AF65-F5344CB8AC3E}">
        <p14:creationId xmlns:p14="http://schemas.microsoft.com/office/powerpoint/2010/main" val="3163480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CE4E61-C1A6-49D0-ADFF-78B04E035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/>
          <a:stretch/>
        </p:blipFill>
        <p:spPr>
          <a:xfrm>
            <a:off x="397199" y="972370"/>
            <a:ext cx="10947766" cy="5933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E0626E-2908-4195-A7B2-84F0031676E7}"/>
              </a:ext>
            </a:extLst>
          </p:cNvPr>
          <p:cNvSpPr txBox="1"/>
          <p:nvPr/>
        </p:nvSpPr>
        <p:spPr>
          <a:xfrm rot="19388315">
            <a:off x="1038225" y="1914525"/>
            <a:ext cx="3057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SR 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930D5-18FB-45D3-A9A2-29354854144E}"/>
              </a:ext>
            </a:extLst>
          </p:cNvPr>
          <p:cNvSpPr txBox="1"/>
          <p:nvPr/>
        </p:nvSpPr>
        <p:spPr>
          <a:xfrm rot="19952016">
            <a:off x="2676616" y="2919501"/>
            <a:ext cx="3057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RAIL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EC5195-BBF1-491E-AA5E-7BBE3F5104E4}"/>
              </a:ext>
            </a:extLst>
          </p:cNvPr>
          <p:cNvSpPr txBox="1"/>
          <p:nvPr/>
        </p:nvSpPr>
        <p:spPr>
          <a:xfrm>
            <a:off x="1502238" y="4590895"/>
            <a:ext cx="3057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Sonoma Baylands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C60D2C-B5DD-4341-B07C-C22B0961B563}"/>
              </a:ext>
            </a:extLst>
          </p:cNvPr>
          <p:cNvSpPr txBox="1"/>
          <p:nvPr/>
        </p:nvSpPr>
        <p:spPr>
          <a:xfrm>
            <a:off x="5190921" y="3160214"/>
            <a:ext cx="3057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Sears Point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Tidal Wetland Restoration Site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F4206-AF6B-4714-99C6-71745A6FA8E4}"/>
              </a:ext>
            </a:extLst>
          </p:cNvPr>
          <p:cNvSpPr txBox="1"/>
          <p:nvPr/>
        </p:nvSpPr>
        <p:spPr>
          <a:xfrm>
            <a:off x="6336953" y="1048131"/>
            <a:ext cx="3057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Farmed oat hayfields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E7CC2-406B-4A91-85B4-8EC1A899A688}"/>
              </a:ext>
            </a:extLst>
          </p:cNvPr>
          <p:cNvSpPr txBox="1"/>
          <p:nvPr/>
        </p:nvSpPr>
        <p:spPr>
          <a:xfrm>
            <a:off x="1679251" y="3049688"/>
            <a:ext cx="3057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Farmed oat hayfields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E72332-C34D-429D-8D16-D70827D5634C}"/>
              </a:ext>
            </a:extLst>
          </p:cNvPr>
          <p:cNvSpPr txBox="1"/>
          <p:nvPr/>
        </p:nvSpPr>
        <p:spPr>
          <a:xfrm>
            <a:off x="2157718" y="189178"/>
            <a:ext cx="7426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Sears Point Wetland Restoration Project </a:t>
            </a:r>
          </a:p>
          <a:p>
            <a:pPr algn="ctr"/>
            <a:r>
              <a:rPr lang="en-US" sz="2400" b="1" dirty="0"/>
              <a:t>San Pablo Bay National Wildlife Refuge, Petaluma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B42379-6C27-4D31-9DC8-E505EA6241A5}"/>
              </a:ext>
            </a:extLst>
          </p:cNvPr>
          <p:cNvSpPr txBox="1"/>
          <p:nvPr/>
        </p:nvSpPr>
        <p:spPr>
          <a:xfrm rot="20108589">
            <a:off x="5142093" y="2009578"/>
            <a:ext cx="376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Habitat transition zone levee</a:t>
            </a:r>
          </a:p>
        </p:txBody>
      </p:sp>
    </p:spTree>
    <p:extLst>
      <p:ext uri="{BB962C8B-B14F-4D97-AF65-F5344CB8AC3E}">
        <p14:creationId xmlns:p14="http://schemas.microsoft.com/office/powerpoint/2010/main" val="189161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D9B9C2-9E50-4B64-A8BC-5B21CA343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0"/>
          <a:stretch/>
        </p:blipFill>
        <p:spPr>
          <a:xfrm>
            <a:off x="1" y="2924482"/>
            <a:ext cx="5841764" cy="37850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5864DB-C04C-40FE-B23C-C0E0463399D0}"/>
              </a:ext>
            </a:extLst>
          </p:cNvPr>
          <p:cNvSpPr/>
          <p:nvPr/>
        </p:nvSpPr>
        <p:spPr>
          <a:xfrm>
            <a:off x="2773629" y="2954566"/>
            <a:ext cx="1124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Sept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1C1A19-4FBF-4CD6-9FE2-51236953431B}"/>
              </a:ext>
            </a:extLst>
          </p:cNvPr>
          <p:cNvSpPr txBox="1"/>
          <p:nvPr/>
        </p:nvSpPr>
        <p:spPr>
          <a:xfrm>
            <a:off x="2165684" y="4811669"/>
            <a:ext cx="3224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TERRESTRIAL TRANSITION ZONE PLANTINGS ERODED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2ED2D1-DFE8-4F40-A1BA-DF25B208AA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1"/>
          <a:stretch/>
        </p:blipFill>
        <p:spPr>
          <a:xfrm>
            <a:off x="5983766" y="1112374"/>
            <a:ext cx="6250439" cy="3862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3753CE-FEFC-40EB-A48D-B0A38A22F85A}"/>
              </a:ext>
            </a:extLst>
          </p:cNvPr>
          <p:cNvSpPr txBox="1"/>
          <p:nvPr/>
        </p:nvSpPr>
        <p:spPr>
          <a:xfrm>
            <a:off x="54792" y="285171"/>
            <a:ext cx="5841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SURROGATE TERRESTRIAL LOWLAND TRANSITION ZONE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Concept design: 10:1 – 20:1 levee bench slope, vegetated wave-dissipating transition zone, high marsh migration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Unvegetated slope: most shoreline pioneer tidal salt marsh vegetation erodes before establishing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 erosion scarp retreat, concave profile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B456A0-60A9-431E-A6D6-D48498856A3E}"/>
              </a:ext>
            </a:extLst>
          </p:cNvPr>
          <p:cNvCxnSpPr>
            <a:cxnSpLocks/>
          </p:cNvCxnSpPr>
          <p:nvPr/>
        </p:nvCxnSpPr>
        <p:spPr>
          <a:xfrm flipH="1">
            <a:off x="3092117" y="4668253"/>
            <a:ext cx="161223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CB234E2-B882-4CB7-8052-96A9649DB6EE}"/>
              </a:ext>
            </a:extLst>
          </p:cNvPr>
          <p:cNvSpPr/>
          <p:nvPr/>
        </p:nvSpPr>
        <p:spPr>
          <a:xfrm>
            <a:off x="3092117" y="4074933"/>
            <a:ext cx="2559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EROSION SCARP RETREAT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1C40D-DD13-4D35-99E0-ED1FB598368C}"/>
              </a:ext>
            </a:extLst>
          </p:cNvPr>
          <p:cNvSpPr txBox="1"/>
          <p:nvPr/>
        </p:nvSpPr>
        <p:spPr>
          <a:xfrm>
            <a:off x="6109558" y="119466"/>
            <a:ext cx="5983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Sears Point North Shore Levee and Transition Zone Erosion after Tidal Re-flooding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D2D0D1-EB8A-47EC-B933-2BE3D67070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5"/>
          <a:stretch/>
        </p:blipFill>
        <p:spPr>
          <a:xfrm>
            <a:off x="5896255" y="5134834"/>
            <a:ext cx="6197068" cy="16915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C62948-252C-4620-BECA-BE3DD318C9F0}"/>
              </a:ext>
            </a:extLst>
          </p:cNvPr>
          <p:cNvSpPr txBox="1"/>
          <p:nvPr/>
        </p:nvSpPr>
        <p:spPr>
          <a:xfrm>
            <a:off x="5983766" y="5098500"/>
            <a:ext cx="438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1856 original lowland tidal marsh/lowland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C008BC-9FF4-490C-9541-7D52BD2AC2F3}"/>
              </a:ext>
            </a:extLst>
          </p:cNvPr>
          <p:cNvCxnSpPr>
            <a:cxnSpLocks/>
          </p:cNvCxnSpPr>
          <p:nvPr/>
        </p:nvCxnSpPr>
        <p:spPr>
          <a:xfrm>
            <a:off x="7391193" y="5402051"/>
            <a:ext cx="238639" cy="8610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914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65AA98-CA65-478C-9368-9B1702124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/>
          <a:stretch/>
        </p:blipFill>
        <p:spPr>
          <a:xfrm>
            <a:off x="2676985" y="3606800"/>
            <a:ext cx="4699175" cy="3104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4D365-CE8A-4FF9-9894-E15EDEA445F4}"/>
              </a:ext>
            </a:extLst>
          </p:cNvPr>
          <p:cNvSpPr txBox="1"/>
          <p:nvPr/>
        </p:nvSpPr>
        <p:spPr>
          <a:xfrm>
            <a:off x="261732" y="386522"/>
            <a:ext cx="231647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Pre-construction North Levee shore erosion severity</a:t>
            </a:r>
          </a:p>
          <a:p>
            <a:endParaRPr lang="en-US" dirty="0"/>
          </a:p>
          <a:p>
            <a:r>
              <a:rPr lang="en-US" b="1" dirty="0"/>
              <a:t>July 2021 </a:t>
            </a:r>
          </a:p>
          <a:p>
            <a:endParaRPr lang="en-US" b="1" dirty="0"/>
          </a:p>
          <a:p>
            <a:r>
              <a:rPr lang="en-US" b="1" dirty="0"/>
              <a:t>&gt; 5 yr erosion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Wind-wave reflection, concussive wave breaking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Continued erosional exposure of compacted levee foundation substrate; shallow root restriction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AC11B8-FAE9-454B-9E91-2A0645DFE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7" y="3389244"/>
            <a:ext cx="4429937" cy="3322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E13FE8-3F7F-41DE-B6CD-2586F0E84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7" y="0"/>
            <a:ext cx="4386471" cy="3289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BCD0C-B99F-4202-BE8F-EEB5AC797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06" y="679"/>
            <a:ext cx="4579731" cy="343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53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E79745-2CBC-4B2C-B8C7-F2817A391C8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t="16631" r="16995" b="10234"/>
          <a:stretch>
            <a:fillRect/>
          </a:stretch>
        </p:blipFill>
        <p:spPr bwMode="auto">
          <a:xfrm>
            <a:off x="371475" y="2533650"/>
            <a:ext cx="5381625" cy="413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5093DA-FD88-4787-9859-1548D01378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2533649"/>
            <a:ext cx="5810250" cy="41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105">
            <a:extLst>
              <a:ext uri="{FF2B5EF4-FFF2-40B4-BE49-F238E27FC236}">
                <a16:creationId xmlns:a16="http://schemas.microsoft.com/office/drawing/2014/main" id="{91A36B3A-2B5E-47F7-BB2D-8753C9F8E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5609908"/>
            <a:ext cx="116205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rgbClr val="FFFF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wave-eroded levee bench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06">
            <a:extLst>
              <a:ext uri="{FF2B5EF4-FFF2-40B4-BE49-F238E27FC236}">
                <a16:creationId xmlns:a16="http://schemas.microsoft.com/office/drawing/2014/main" id="{8DF34DAA-3B96-47B3-97CC-3750E815A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350" y="5609908"/>
            <a:ext cx="1943100" cy="39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rgbClr val="FFFF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Wave-deposited mud granule swash bar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(beach)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05">
            <a:extLst>
              <a:ext uri="{FF2B5EF4-FFF2-40B4-BE49-F238E27FC236}">
                <a16:creationId xmlns:a16="http://schemas.microsoft.com/office/drawing/2014/main" id="{CDBB39DB-E3FF-4B32-8078-E53DDD30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5150" y="4580574"/>
            <a:ext cx="1162050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rgbClr val="FFFF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wave-eroded levee bench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869ED2-4E02-4556-9BE8-71E08F8E7E36}"/>
              </a:ext>
            </a:extLst>
          </p:cNvPr>
          <p:cNvSpPr/>
          <p:nvPr/>
        </p:nvSpPr>
        <p:spPr>
          <a:xfrm>
            <a:off x="697877" y="2710934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Dry bay mud clasts </a:t>
            </a:r>
          </a:p>
          <a:p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Sand to gravel size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C4EA1-B9D9-43EF-9521-6C9DD9BEC85F}"/>
              </a:ext>
            </a:extLst>
          </p:cNvPr>
          <p:cNvSpPr txBox="1"/>
          <p:nvPr/>
        </p:nvSpPr>
        <p:spPr>
          <a:xfrm>
            <a:off x="579019" y="160488"/>
            <a:ext cx="115061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Basis of local nature-based living shoreline design: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Sears Point 2016-2017: Mud clast erosion, deposition of unconsolidated beach ridges</a:t>
            </a:r>
          </a:p>
          <a:p>
            <a:pPr algn="ctr"/>
            <a:endParaRPr lang="en-US" sz="2400" b="1" dirty="0">
              <a:solidFill>
                <a:schemeClr val="tx2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Annual fair-weather deposition of mud clasts swash bars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Granular mud particles eroded from levee behave like gravel and sand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Some vegetatively stabilize as salt marsh ridges; others disintegrate</a:t>
            </a:r>
          </a:p>
        </p:txBody>
      </p:sp>
    </p:spTree>
    <p:extLst>
      <p:ext uri="{BB962C8B-B14F-4D97-AF65-F5344CB8AC3E}">
        <p14:creationId xmlns:p14="http://schemas.microsoft.com/office/powerpoint/2010/main" val="2194202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1255</Words>
  <Application>Microsoft Office PowerPoint</Application>
  <PresentationFormat>Widescreen</PresentationFormat>
  <Paragraphs>218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Baye</dc:creator>
  <cp:lastModifiedBy>Will Geiken</cp:lastModifiedBy>
  <cp:revision>183</cp:revision>
  <dcterms:created xsi:type="dcterms:W3CDTF">2023-09-12T21:02:39Z</dcterms:created>
  <dcterms:modified xsi:type="dcterms:W3CDTF">2023-10-02T21:23:19Z</dcterms:modified>
</cp:coreProperties>
</file>