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104_80C09991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206_A43923C3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9" r:id="rId4"/>
    <p:sldMasterId id="2147483726" r:id="rId5"/>
    <p:sldMasterId id="2147483744" r:id="rId6"/>
    <p:sldMasterId id="2147483746" r:id="rId7"/>
  </p:sldMasterIdLst>
  <p:notesMasterIdLst>
    <p:notesMasterId r:id="rId19"/>
  </p:notesMasterIdLst>
  <p:handoutMasterIdLst>
    <p:handoutMasterId r:id="rId20"/>
  </p:handoutMasterIdLst>
  <p:sldIdLst>
    <p:sldId id="284" r:id="rId8"/>
    <p:sldId id="260" r:id="rId9"/>
    <p:sldId id="530" r:id="rId10"/>
    <p:sldId id="531" r:id="rId11"/>
    <p:sldId id="518" r:id="rId12"/>
    <p:sldId id="534" r:id="rId13"/>
    <p:sldId id="265" r:id="rId14"/>
    <p:sldId id="266" r:id="rId15"/>
    <p:sldId id="523" r:id="rId16"/>
    <p:sldId id="535" r:id="rId17"/>
    <p:sldId id="5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5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03C007-F2B9-DDC4-11F7-0469E7FB387A}" name="Darcie Luce" initials="DL" userId="S::dluce@bayareametro.gov::43a4ab45-6ce7-4b01-9fc8-54473e3ee904" providerId="AD"/>
  <p188:author id="{E9DCB57F-9E0C-EB9E-6496-1126C152D73B}" name="Caitlin Sweeney" initials="CS" userId="S::csweeney@bayareametro.gov::4efeb282-09c6-478a-9833-4fc43f93a162" providerId="AD"/>
  <p188:author id="{1A22B1BB-226F-4EA5-DF40-58717186E793}" name="Liz Juvera" initials="LJ" userId="S::ljuvera@bayareametro.gov::17ff29e5-0336-42c3-a9b8-201a6292c1ae" providerId="AD"/>
  <p188:author id="{6F026EC8-C22B-6C6D-785C-7CD0A144C97B}" name="Heidi Nutters" initials="HN" userId="S::hnutters@bayareametro.gov::439fce26-cf05-4c27-b2b6-b24395fe20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DCC"/>
    <a:srgbClr val="6E4C1D"/>
    <a:srgbClr val="7FBE41"/>
    <a:srgbClr val="F26C1E"/>
    <a:srgbClr val="007E8F"/>
    <a:srgbClr val="186666"/>
    <a:srgbClr val="6F4C1D"/>
    <a:srgbClr val="C1D95C"/>
    <a:srgbClr val="70A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92"/>
    <p:restoredTop sz="86400"/>
  </p:normalViewPr>
  <p:slideViewPr>
    <p:cSldViewPr snapToGrid="0">
      <p:cViewPr varScale="1">
        <p:scale>
          <a:sx n="92" d="100"/>
          <a:sy n="92" d="100"/>
        </p:scale>
        <p:origin x="968" y="184"/>
      </p:cViewPr>
      <p:guideLst>
        <p:guide pos="2856"/>
        <p:guide orient="horz" pos="2160"/>
      </p:guideLst>
    </p:cSldViewPr>
  </p:slideViewPr>
  <p:outlineViewPr>
    <p:cViewPr>
      <p:scale>
        <a:sx n="33" d="100"/>
        <a:sy n="33" d="100"/>
      </p:scale>
      <p:origin x="0" y="-52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omments/modernComment_104_80C0999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922ED4D-3FF0-41C0-8BFA-072E29024EB8}" authorId="{E9DCB57F-9E0C-EB9E-6496-1126C152D73B}" status="resolved" created="2023-08-28T18:35:19.340" complete="100000">
    <pc:sldMkLst xmlns:pc="http://schemas.microsoft.com/office/powerpoint/2013/main/command">
      <pc:docMk/>
      <pc:sldMk cId="2160105873" sldId="260"/>
    </pc:sldMkLst>
    <p188:replyLst>
      <p188:reply id="{4E73663F-7648-4CF9-9EFF-63E04B864ABC}" authorId="{6F026EC8-C22B-6C6D-785C-7CD0A144C97B}" created="2023-08-29T17:53:26.235">
        <p188:txBody>
          <a:bodyPr/>
          <a:lstStyle/>
          <a:p>
            <a:r>
              <a:rPr lang="en-US"/>
              <a:t>[@Caitlin Sweeney] I added a seperate slide on this. </a:t>
            </a:r>
          </a:p>
        </p188:txBody>
      </p188:reply>
    </p188:replyLst>
    <p188:txBody>
      <a:bodyPr/>
      <a:lstStyle/>
      <a:p>
        <a:r>
          <a:rPr lang="en-US"/>
          <a:t>I'd also like to see a slide focused on SFEP - highlight the blueprint, TrUW, SFEP's work...</a:t>
        </a:r>
      </a:p>
    </p188:txBody>
  </p188:cm>
</p188:cmLst>
</file>

<file path=ppt/comments/modernComment_206_A43923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4EF118A-A33C-4BDE-8FAB-473086FC6B64}" authorId="{E9DCB57F-9E0C-EB9E-6496-1126C152D73B}" status="resolved" created="2023-08-28T18:38:18.050" complete="100000">
    <pc:sldMkLst xmlns:pc="http://schemas.microsoft.com/office/powerpoint/2013/main/command">
      <pc:docMk/>
      <pc:sldMk cId="2755208131" sldId="518"/>
    </pc:sldMkLst>
    <p188:txBody>
      <a:bodyPr/>
      <a:lstStyle/>
      <a:p>
        <a:r>
          <a:rPr lang="en-US"/>
          <a:t>I'd love to see a map showing all the active horizontal levee locations that SFEP is engaged with - Oro Loma, North RIchmond, Palo Alto, Hayward, Suisun, first mile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 xmlns="">
          <p223:rxn type="👍">
            <p223:instance time="2023-08-29T20:10:02.215" authorId="{6F026EC8-C22B-6C6D-785C-7CD0A144C97B}"/>
          </p223:rxn>
        </p223:reaction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60108B-4333-4744-AC04-4B25D4D24F74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EC880185-AEF1-0E4F-A45D-31B3ED93F86D}">
      <dgm:prSet/>
      <dgm:spPr/>
      <dgm:t>
        <a:bodyPr/>
        <a:lstStyle/>
        <a:p>
          <a:r>
            <a:rPr lang="en-US" i="0"/>
            <a:t>Pace and scale</a:t>
          </a:r>
          <a:endParaRPr lang="en-US"/>
        </a:p>
      </dgm:t>
    </dgm:pt>
    <dgm:pt modelId="{BF118C0B-4C28-3F42-BC20-EC3955DF15C6}" type="parTrans" cxnId="{EA13D120-1385-464C-B2D9-C85B255C9335}">
      <dgm:prSet/>
      <dgm:spPr/>
      <dgm:t>
        <a:bodyPr/>
        <a:lstStyle/>
        <a:p>
          <a:endParaRPr lang="en-US"/>
        </a:p>
      </dgm:t>
    </dgm:pt>
    <dgm:pt modelId="{0D23677C-B570-2E45-990D-484173CBFC34}" type="sibTrans" cxnId="{EA13D120-1385-464C-B2D9-C85B255C9335}">
      <dgm:prSet/>
      <dgm:spPr/>
      <dgm:t>
        <a:bodyPr/>
        <a:lstStyle/>
        <a:p>
          <a:endParaRPr lang="en-US"/>
        </a:p>
      </dgm:t>
    </dgm:pt>
    <dgm:pt modelId="{48E325AE-76AF-3C4E-8107-4066D6A6D09B}">
      <dgm:prSet/>
      <dgm:spPr/>
      <dgm:t>
        <a:bodyPr/>
        <a:lstStyle/>
        <a:p>
          <a:r>
            <a:rPr lang="en-US" i="0"/>
            <a:t>Regulatory</a:t>
          </a:r>
          <a:endParaRPr lang="en-US"/>
        </a:p>
      </dgm:t>
    </dgm:pt>
    <dgm:pt modelId="{CA305408-3916-6C4A-8971-AF662E9D2604}" type="parTrans" cxnId="{BD3F51D5-1E85-F740-9E88-A58F5C32C7F6}">
      <dgm:prSet/>
      <dgm:spPr/>
      <dgm:t>
        <a:bodyPr/>
        <a:lstStyle/>
        <a:p>
          <a:endParaRPr lang="en-US"/>
        </a:p>
      </dgm:t>
    </dgm:pt>
    <dgm:pt modelId="{25D2FDDC-7B3B-8E49-ABD3-10DBBA13A666}" type="sibTrans" cxnId="{BD3F51D5-1E85-F740-9E88-A58F5C32C7F6}">
      <dgm:prSet/>
      <dgm:spPr/>
      <dgm:t>
        <a:bodyPr/>
        <a:lstStyle/>
        <a:p>
          <a:endParaRPr lang="en-US"/>
        </a:p>
      </dgm:t>
    </dgm:pt>
    <dgm:pt modelId="{E241F72E-0C0D-254E-A62C-5F673E3720A7}">
      <dgm:prSet/>
      <dgm:spPr/>
      <dgm:t>
        <a:bodyPr/>
        <a:lstStyle/>
        <a:p>
          <a:r>
            <a:rPr lang="en-US" i="0"/>
            <a:t>Governance </a:t>
          </a:r>
          <a:endParaRPr lang="en-US"/>
        </a:p>
      </dgm:t>
    </dgm:pt>
    <dgm:pt modelId="{B3EA81A6-8F69-4E4F-BF23-55C056AD37E5}" type="parTrans" cxnId="{62AC07A4-824B-9D48-A41F-906519D6C370}">
      <dgm:prSet/>
      <dgm:spPr/>
      <dgm:t>
        <a:bodyPr/>
        <a:lstStyle/>
        <a:p>
          <a:endParaRPr lang="en-US"/>
        </a:p>
      </dgm:t>
    </dgm:pt>
    <dgm:pt modelId="{E8A31458-3F47-034F-A96D-21386E45C7FE}" type="sibTrans" cxnId="{62AC07A4-824B-9D48-A41F-906519D6C370}">
      <dgm:prSet/>
      <dgm:spPr/>
      <dgm:t>
        <a:bodyPr/>
        <a:lstStyle/>
        <a:p>
          <a:endParaRPr lang="en-US"/>
        </a:p>
      </dgm:t>
    </dgm:pt>
    <dgm:pt modelId="{3F84BBAB-3BC9-6F43-BDBB-4823742415CA}">
      <dgm:prSet/>
      <dgm:spPr/>
      <dgm:t>
        <a:bodyPr/>
        <a:lstStyle/>
        <a:p>
          <a:r>
            <a:rPr lang="en-US" i="0" dirty="0"/>
            <a:t>Keeping communities at the center </a:t>
          </a:r>
          <a:endParaRPr lang="en-US" dirty="0"/>
        </a:p>
      </dgm:t>
    </dgm:pt>
    <dgm:pt modelId="{F1B13B60-D429-5546-8C6C-78F878E564A5}" type="parTrans" cxnId="{20EE9871-E1BD-2D44-B529-386CBBC43D31}">
      <dgm:prSet/>
      <dgm:spPr/>
      <dgm:t>
        <a:bodyPr/>
        <a:lstStyle/>
        <a:p>
          <a:endParaRPr lang="en-US"/>
        </a:p>
      </dgm:t>
    </dgm:pt>
    <dgm:pt modelId="{CD4220B7-47A5-0E46-B8F7-73B237E8C28D}" type="sibTrans" cxnId="{20EE9871-E1BD-2D44-B529-386CBBC43D31}">
      <dgm:prSet/>
      <dgm:spPr/>
      <dgm:t>
        <a:bodyPr/>
        <a:lstStyle/>
        <a:p>
          <a:endParaRPr lang="en-US"/>
        </a:p>
      </dgm:t>
    </dgm:pt>
    <dgm:pt modelId="{0E797472-EF20-9742-BABE-A032B4C2055B}" type="pres">
      <dgm:prSet presAssocID="{BC60108B-4333-4744-AC04-4B25D4D24F74}" presName="Name0" presStyleCnt="0">
        <dgm:presLayoutVars>
          <dgm:chMax val="7"/>
          <dgm:chPref val="7"/>
          <dgm:dir/>
        </dgm:presLayoutVars>
      </dgm:prSet>
      <dgm:spPr/>
    </dgm:pt>
    <dgm:pt modelId="{6945D172-F73D-EC4D-AC92-5ABBF18BCEA7}" type="pres">
      <dgm:prSet presAssocID="{BC60108B-4333-4744-AC04-4B25D4D24F74}" presName="Name1" presStyleCnt="0"/>
      <dgm:spPr/>
    </dgm:pt>
    <dgm:pt modelId="{5976949A-836A-6A4B-A387-F9DBBC4ADC29}" type="pres">
      <dgm:prSet presAssocID="{BC60108B-4333-4744-AC04-4B25D4D24F74}" presName="cycle" presStyleCnt="0"/>
      <dgm:spPr/>
    </dgm:pt>
    <dgm:pt modelId="{72644FB2-8D53-034F-8882-232B87E34C94}" type="pres">
      <dgm:prSet presAssocID="{BC60108B-4333-4744-AC04-4B25D4D24F74}" presName="srcNode" presStyleLbl="node1" presStyleIdx="0" presStyleCnt="4"/>
      <dgm:spPr/>
    </dgm:pt>
    <dgm:pt modelId="{C503094F-5FEF-9446-A2AB-3C5F1BD6698F}" type="pres">
      <dgm:prSet presAssocID="{BC60108B-4333-4744-AC04-4B25D4D24F74}" presName="conn" presStyleLbl="parChTrans1D2" presStyleIdx="0" presStyleCnt="1"/>
      <dgm:spPr/>
    </dgm:pt>
    <dgm:pt modelId="{D99681B7-B361-1E41-999C-A287E1956DF1}" type="pres">
      <dgm:prSet presAssocID="{BC60108B-4333-4744-AC04-4B25D4D24F74}" presName="extraNode" presStyleLbl="node1" presStyleIdx="0" presStyleCnt="4"/>
      <dgm:spPr/>
    </dgm:pt>
    <dgm:pt modelId="{48ADCA26-258C-0841-A680-24E2D6BE1CD5}" type="pres">
      <dgm:prSet presAssocID="{BC60108B-4333-4744-AC04-4B25D4D24F74}" presName="dstNode" presStyleLbl="node1" presStyleIdx="0" presStyleCnt="4"/>
      <dgm:spPr/>
    </dgm:pt>
    <dgm:pt modelId="{10A62465-C485-B04E-BF16-7D8DBA24CCC0}" type="pres">
      <dgm:prSet presAssocID="{EC880185-AEF1-0E4F-A45D-31B3ED93F86D}" presName="text_1" presStyleLbl="node1" presStyleIdx="0" presStyleCnt="4">
        <dgm:presLayoutVars>
          <dgm:bulletEnabled val="1"/>
        </dgm:presLayoutVars>
      </dgm:prSet>
      <dgm:spPr/>
    </dgm:pt>
    <dgm:pt modelId="{FD9CA4A4-F4C4-1D42-9384-AD526C11BAE9}" type="pres">
      <dgm:prSet presAssocID="{EC880185-AEF1-0E4F-A45D-31B3ED93F86D}" presName="accent_1" presStyleCnt="0"/>
      <dgm:spPr/>
    </dgm:pt>
    <dgm:pt modelId="{2B2DD946-5E1B-3B47-97E8-1CBE36DF5211}" type="pres">
      <dgm:prSet presAssocID="{EC880185-AEF1-0E4F-A45D-31B3ED93F86D}" presName="accentRepeatNode" presStyleLbl="solidFgAcc1" presStyleIdx="0" presStyleCnt="4"/>
      <dgm:spPr/>
    </dgm:pt>
    <dgm:pt modelId="{79845DFD-92B0-2E43-95A9-7E4AA8B7BCAD}" type="pres">
      <dgm:prSet presAssocID="{48E325AE-76AF-3C4E-8107-4066D6A6D09B}" presName="text_2" presStyleLbl="node1" presStyleIdx="1" presStyleCnt="4">
        <dgm:presLayoutVars>
          <dgm:bulletEnabled val="1"/>
        </dgm:presLayoutVars>
      </dgm:prSet>
      <dgm:spPr/>
    </dgm:pt>
    <dgm:pt modelId="{4F5A5069-1D9E-6242-B518-EDFEC8A5A1F6}" type="pres">
      <dgm:prSet presAssocID="{48E325AE-76AF-3C4E-8107-4066D6A6D09B}" presName="accent_2" presStyleCnt="0"/>
      <dgm:spPr/>
    </dgm:pt>
    <dgm:pt modelId="{577BBD3D-3ED7-EB4E-B304-662A479445F1}" type="pres">
      <dgm:prSet presAssocID="{48E325AE-76AF-3C4E-8107-4066D6A6D09B}" presName="accentRepeatNode" presStyleLbl="solidFgAcc1" presStyleIdx="1" presStyleCnt="4"/>
      <dgm:spPr/>
    </dgm:pt>
    <dgm:pt modelId="{43A8E79A-AB4C-6143-BD1E-90DC7DE3BD01}" type="pres">
      <dgm:prSet presAssocID="{E241F72E-0C0D-254E-A62C-5F673E3720A7}" presName="text_3" presStyleLbl="node1" presStyleIdx="2" presStyleCnt="4">
        <dgm:presLayoutVars>
          <dgm:bulletEnabled val="1"/>
        </dgm:presLayoutVars>
      </dgm:prSet>
      <dgm:spPr/>
    </dgm:pt>
    <dgm:pt modelId="{43D4F5AC-F7F2-2747-8D8A-186A0ED8B3BA}" type="pres">
      <dgm:prSet presAssocID="{E241F72E-0C0D-254E-A62C-5F673E3720A7}" presName="accent_3" presStyleCnt="0"/>
      <dgm:spPr/>
    </dgm:pt>
    <dgm:pt modelId="{809C0EE6-0D80-7C4B-B48D-F012C528244A}" type="pres">
      <dgm:prSet presAssocID="{E241F72E-0C0D-254E-A62C-5F673E3720A7}" presName="accentRepeatNode" presStyleLbl="solidFgAcc1" presStyleIdx="2" presStyleCnt="4"/>
      <dgm:spPr/>
    </dgm:pt>
    <dgm:pt modelId="{3704F1A2-700D-CC4B-B0EA-17C9E4E5D7FF}" type="pres">
      <dgm:prSet presAssocID="{3F84BBAB-3BC9-6F43-BDBB-4823742415CA}" presName="text_4" presStyleLbl="node1" presStyleIdx="3" presStyleCnt="4">
        <dgm:presLayoutVars>
          <dgm:bulletEnabled val="1"/>
        </dgm:presLayoutVars>
      </dgm:prSet>
      <dgm:spPr/>
    </dgm:pt>
    <dgm:pt modelId="{939718F3-9E4F-9A40-AED5-A740C3BD4CFC}" type="pres">
      <dgm:prSet presAssocID="{3F84BBAB-3BC9-6F43-BDBB-4823742415CA}" presName="accent_4" presStyleCnt="0"/>
      <dgm:spPr/>
    </dgm:pt>
    <dgm:pt modelId="{2AC0AABC-216F-2341-8C7C-171AB6C7B818}" type="pres">
      <dgm:prSet presAssocID="{3F84BBAB-3BC9-6F43-BDBB-4823742415CA}" presName="accentRepeatNode" presStyleLbl="solidFgAcc1" presStyleIdx="3" presStyleCnt="4"/>
      <dgm:spPr/>
    </dgm:pt>
  </dgm:ptLst>
  <dgm:cxnLst>
    <dgm:cxn modelId="{138CE901-316F-5E42-A5C8-739382597E35}" type="presOf" srcId="{3F84BBAB-3BC9-6F43-BDBB-4823742415CA}" destId="{3704F1A2-700D-CC4B-B0EA-17C9E4E5D7FF}" srcOrd="0" destOrd="0" presId="urn:microsoft.com/office/officeart/2008/layout/VerticalCurvedList"/>
    <dgm:cxn modelId="{EA13D120-1385-464C-B2D9-C85B255C9335}" srcId="{BC60108B-4333-4744-AC04-4B25D4D24F74}" destId="{EC880185-AEF1-0E4F-A45D-31B3ED93F86D}" srcOrd="0" destOrd="0" parTransId="{BF118C0B-4C28-3F42-BC20-EC3955DF15C6}" sibTransId="{0D23677C-B570-2E45-990D-484173CBFC34}"/>
    <dgm:cxn modelId="{20EE9871-E1BD-2D44-B529-386CBBC43D31}" srcId="{BC60108B-4333-4744-AC04-4B25D4D24F74}" destId="{3F84BBAB-3BC9-6F43-BDBB-4823742415CA}" srcOrd="3" destOrd="0" parTransId="{F1B13B60-D429-5546-8C6C-78F878E564A5}" sibTransId="{CD4220B7-47A5-0E46-B8F7-73B237E8C28D}"/>
    <dgm:cxn modelId="{28C09B9D-7B0D-DF4A-BDFB-012CFDE738E2}" type="presOf" srcId="{48E325AE-76AF-3C4E-8107-4066D6A6D09B}" destId="{79845DFD-92B0-2E43-95A9-7E4AA8B7BCAD}" srcOrd="0" destOrd="0" presId="urn:microsoft.com/office/officeart/2008/layout/VerticalCurvedList"/>
    <dgm:cxn modelId="{62AC07A4-824B-9D48-A41F-906519D6C370}" srcId="{BC60108B-4333-4744-AC04-4B25D4D24F74}" destId="{E241F72E-0C0D-254E-A62C-5F673E3720A7}" srcOrd="2" destOrd="0" parTransId="{B3EA81A6-8F69-4E4F-BF23-55C056AD37E5}" sibTransId="{E8A31458-3F47-034F-A96D-21386E45C7FE}"/>
    <dgm:cxn modelId="{A42148B4-F070-9741-9D79-B80ED66FDDD9}" type="presOf" srcId="{EC880185-AEF1-0E4F-A45D-31B3ED93F86D}" destId="{10A62465-C485-B04E-BF16-7D8DBA24CCC0}" srcOrd="0" destOrd="0" presId="urn:microsoft.com/office/officeart/2008/layout/VerticalCurvedList"/>
    <dgm:cxn modelId="{FDC3BFCE-96DC-6447-8432-E0F4DA3815E3}" type="presOf" srcId="{E241F72E-0C0D-254E-A62C-5F673E3720A7}" destId="{43A8E79A-AB4C-6143-BD1E-90DC7DE3BD01}" srcOrd="0" destOrd="0" presId="urn:microsoft.com/office/officeart/2008/layout/VerticalCurvedList"/>
    <dgm:cxn modelId="{BD3F51D5-1E85-F740-9E88-A58F5C32C7F6}" srcId="{BC60108B-4333-4744-AC04-4B25D4D24F74}" destId="{48E325AE-76AF-3C4E-8107-4066D6A6D09B}" srcOrd="1" destOrd="0" parTransId="{CA305408-3916-6C4A-8971-AF662E9D2604}" sibTransId="{25D2FDDC-7B3B-8E49-ABD3-10DBBA13A666}"/>
    <dgm:cxn modelId="{82AFA2DE-A0C2-184E-9B50-6FCB7CC6A704}" type="presOf" srcId="{BC60108B-4333-4744-AC04-4B25D4D24F74}" destId="{0E797472-EF20-9742-BABE-A032B4C2055B}" srcOrd="0" destOrd="0" presId="urn:microsoft.com/office/officeart/2008/layout/VerticalCurvedList"/>
    <dgm:cxn modelId="{F94907E1-6544-E94E-81FD-A16EBD93C65A}" type="presOf" srcId="{0D23677C-B570-2E45-990D-484173CBFC34}" destId="{C503094F-5FEF-9446-A2AB-3C5F1BD6698F}" srcOrd="0" destOrd="0" presId="urn:microsoft.com/office/officeart/2008/layout/VerticalCurvedList"/>
    <dgm:cxn modelId="{242EEA5D-8DBB-2E44-9610-E598FD197AD7}" type="presParOf" srcId="{0E797472-EF20-9742-BABE-A032B4C2055B}" destId="{6945D172-F73D-EC4D-AC92-5ABBF18BCEA7}" srcOrd="0" destOrd="0" presId="urn:microsoft.com/office/officeart/2008/layout/VerticalCurvedList"/>
    <dgm:cxn modelId="{7C9DD89F-EA38-CA47-A457-548799DF2F60}" type="presParOf" srcId="{6945D172-F73D-EC4D-AC92-5ABBF18BCEA7}" destId="{5976949A-836A-6A4B-A387-F9DBBC4ADC29}" srcOrd="0" destOrd="0" presId="urn:microsoft.com/office/officeart/2008/layout/VerticalCurvedList"/>
    <dgm:cxn modelId="{239A54A0-4542-DE43-92C6-A80A99859F5C}" type="presParOf" srcId="{5976949A-836A-6A4B-A387-F9DBBC4ADC29}" destId="{72644FB2-8D53-034F-8882-232B87E34C94}" srcOrd="0" destOrd="0" presId="urn:microsoft.com/office/officeart/2008/layout/VerticalCurvedList"/>
    <dgm:cxn modelId="{B819361D-A037-EB44-A664-38CC373E955D}" type="presParOf" srcId="{5976949A-836A-6A4B-A387-F9DBBC4ADC29}" destId="{C503094F-5FEF-9446-A2AB-3C5F1BD6698F}" srcOrd="1" destOrd="0" presId="urn:microsoft.com/office/officeart/2008/layout/VerticalCurvedList"/>
    <dgm:cxn modelId="{C4831B3D-D4F7-B549-955F-F92DC7FBC9A5}" type="presParOf" srcId="{5976949A-836A-6A4B-A387-F9DBBC4ADC29}" destId="{D99681B7-B361-1E41-999C-A287E1956DF1}" srcOrd="2" destOrd="0" presId="urn:microsoft.com/office/officeart/2008/layout/VerticalCurvedList"/>
    <dgm:cxn modelId="{6C920A7F-839A-E544-89A3-B68961084063}" type="presParOf" srcId="{5976949A-836A-6A4B-A387-F9DBBC4ADC29}" destId="{48ADCA26-258C-0841-A680-24E2D6BE1CD5}" srcOrd="3" destOrd="0" presId="urn:microsoft.com/office/officeart/2008/layout/VerticalCurvedList"/>
    <dgm:cxn modelId="{462C4189-1C36-9048-AA3B-E499FD78E9CE}" type="presParOf" srcId="{6945D172-F73D-EC4D-AC92-5ABBF18BCEA7}" destId="{10A62465-C485-B04E-BF16-7D8DBA24CCC0}" srcOrd="1" destOrd="0" presId="urn:microsoft.com/office/officeart/2008/layout/VerticalCurvedList"/>
    <dgm:cxn modelId="{BF7C2D3B-4F14-5240-98DB-48821227640C}" type="presParOf" srcId="{6945D172-F73D-EC4D-AC92-5ABBF18BCEA7}" destId="{FD9CA4A4-F4C4-1D42-9384-AD526C11BAE9}" srcOrd="2" destOrd="0" presId="urn:microsoft.com/office/officeart/2008/layout/VerticalCurvedList"/>
    <dgm:cxn modelId="{48500D45-53C7-3440-AB7B-BDCEB72D7CB6}" type="presParOf" srcId="{FD9CA4A4-F4C4-1D42-9384-AD526C11BAE9}" destId="{2B2DD946-5E1B-3B47-97E8-1CBE36DF5211}" srcOrd="0" destOrd="0" presId="urn:microsoft.com/office/officeart/2008/layout/VerticalCurvedList"/>
    <dgm:cxn modelId="{B51E419A-237F-104A-B398-029A45E2EF98}" type="presParOf" srcId="{6945D172-F73D-EC4D-AC92-5ABBF18BCEA7}" destId="{79845DFD-92B0-2E43-95A9-7E4AA8B7BCAD}" srcOrd="3" destOrd="0" presId="urn:microsoft.com/office/officeart/2008/layout/VerticalCurvedList"/>
    <dgm:cxn modelId="{3DA70890-D59A-3C46-83FB-8A218E93EF45}" type="presParOf" srcId="{6945D172-F73D-EC4D-AC92-5ABBF18BCEA7}" destId="{4F5A5069-1D9E-6242-B518-EDFEC8A5A1F6}" srcOrd="4" destOrd="0" presId="urn:microsoft.com/office/officeart/2008/layout/VerticalCurvedList"/>
    <dgm:cxn modelId="{AC883D70-E835-2D4C-AE06-FF0DAD515F65}" type="presParOf" srcId="{4F5A5069-1D9E-6242-B518-EDFEC8A5A1F6}" destId="{577BBD3D-3ED7-EB4E-B304-662A479445F1}" srcOrd="0" destOrd="0" presId="urn:microsoft.com/office/officeart/2008/layout/VerticalCurvedList"/>
    <dgm:cxn modelId="{2147481B-C849-EA43-94CC-3341AD2A5C36}" type="presParOf" srcId="{6945D172-F73D-EC4D-AC92-5ABBF18BCEA7}" destId="{43A8E79A-AB4C-6143-BD1E-90DC7DE3BD01}" srcOrd="5" destOrd="0" presId="urn:microsoft.com/office/officeart/2008/layout/VerticalCurvedList"/>
    <dgm:cxn modelId="{ACD8F1AC-463B-6843-8291-87C35897EF78}" type="presParOf" srcId="{6945D172-F73D-EC4D-AC92-5ABBF18BCEA7}" destId="{43D4F5AC-F7F2-2747-8D8A-186A0ED8B3BA}" srcOrd="6" destOrd="0" presId="urn:microsoft.com/office/officeart/2008/layout/VerticalCurvedList"/>
    <dgm:cxn modelId="{3B154BEA-D8A8-954E-A1D3-FC2D3EEBF48F}" type="presParOf" srcId="{43D4F5AC-F7F2-2747-8D8A-186A0ED8B3BA}" destId="{809C0EE6-0D80-7C4B-B48D-F012C528244A}" srcOrd="0" destOrd="0" presId="urn:microsoft.com/office/officeart/2008/layout/VerticalCurvedList"/>
    <dgm:cxn modelId="{80322130-2A8B-2B45-983B-3FF2360625AC}" type="presParOf" srcId="{6945D172-F73D-EC4D-AC92-5ABBF18BCEA7}" destId="{3704F1A2-700D-CC4B-B0EA-17C9E4E5D7FF}" srcOrd="7" destOrd="0" presId="urn:microsoft.com/office/officeart/2008/layout/VerticalCurvedList"/>
    <dgm:cxn modelId="{BDA44767-E7D6-8844-B6A0-3A111F50D290}" type="presParOf" srcId="{6945D172-F73D-EC4D-AC92-5ABBF18BCEA7}" destId="{939718F3-9E4F-9A40-AED5-A740C3BD4CFC}" srcOrd="8" destOrd="0" presId="urn:microsoft.com/office/officeart/2008/layout/VerticalCurvedList"/>
    <dgm:cxn modelId="{328D3600-D8FD-F445-8A58-703E5CA33EF2}" type="presParOf" srcId="{939718F3-9E4F-9A40-AED5-A740C3BD4CFC}" destId="{2AC0AABC-216F-2341-8C7C-171AB6C7B81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03094F-5FEF-9446-A2AB-3C5F1BD6698F}">
      <dsp:nvSpPr>
        <dsp:cNvPr id="0" name=""/>
        <dsp:cNvSpPr/>
      </dsp:nvSpPr>
      <dsp:spPr>
        <a:xfrm>
          <a:off x="-4551043" y="-697826"/>
          <a:ext cx="5421387" cy="5421387"/>
        </a:xfrm>
        <a:prstGeom prst="blockArc">
          <a:avLst>
            <a:gd name="adj1" fmla="val 18900000"/>
            <a:gd name="adj2" fmla="val 2700000"/>
            <a:gd name="adj3" fmla="val 398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A62465-C485-B04E-BF16-7D8DBA24CCC0}">
      <dsp:nvSpPr>
        <dsp:cNvPr id="0" name=""/>
        <dsp:cNvSpPr/>
      </dsp:nvSpPr>
      <dsp:spPr>
        <a:xfrm>
          <a:off x="455880" y="309498"/>
          <a:ext cx="9456892" cy="6193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5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0" kern="1200"/>
            <a:t>Pace and scale</a:t>
          </a:r>
          <a:endParaRPr lang="en-US" sz="3200" kern="1200"/>
        </a:p>
      </dsp:txBody>
      <dsp:txXfrm>
        <a:off x="455880" y="309498"/>
        <a:ext cx="9456892" cy="619319"/>
      </dsp:txXfrm>
    </dsp:sp>
    <dsp:sp modelId="{2B2DD946-5E1B-3B47-97E8-1CBE36DF5211}">
      <dsp:nvSpPr>
        <dsp:cNvPr id="0" name=""/>
        <dsp:cNvSpPr/>
      </dsp:nvSpPr>
      <dsp:spPr>
        <a:xfrm>
          <a:off x="68806" y="232083"/>
          <a:ext cx="774148" cy="774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45DFD-92B0-2E43-95A9-7E4AA8B7BCAD}">
      <dsp:nvSpPr>
        <dsp:cNvPr id="0" name=""/>
        <dsp:cNvSpPr/>
      </dsp:nvSpPr>
      <dsp:spPr>
        <a:xfrm>
          <a:off x="810950" y="1238638"/>
          <a:ext cx="9101822" cy="6193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5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0" kern="1200"/>
            <a:t>Regulatory</a:t>
          </a:r>
          <a:endParaRPr lang="en-US" sz="3200" kern="1200"/>
        </a:p>
      </dsp:txBody>
      <dsp:txXfrm>
        <a:off x="810950" y="1238638"/>
        <a:ext cx="9101822" cy="619319"/>
      </dsp:txXfrm>
    </dsp:sp>
    <dsp:sp modelId="{577BBD3D-3ED7-EB4E-B304-662A479445F1}">
      <dsp:nvSpPr>
        <dsp:cNvPr id="0" name=""/>
        <dsp:cNvSpPr/>
      </dsp:nvSpPr>
      <dsp:spPr>
        <a:xfrm>
          <a:off x="423876" y="1161223"/>
          <a:ext cx="774148" cy="774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A8E79A-AB4C-6143-BD1E-90DC7DE3BD01}">
      <dsp:nvSpPr>
        <dsp:cNvPr id="0" name=""/>
        <dsp:cNvSpPr/>
      </dsp:nvSpPr>
      <dsp:spPr>
        <a:xfrm>
          <a:off x="810950" y="2167777"/>
          <a:ext cx="9101822" cy="6193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5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0" kern="1200"/>
            <a:t>Governance </a:t>
          </a:r>
          <a:endParaRPr lang="en-US" sz="3200" kern="1200"/>
        </a:p>
      </dsp:txBody>
      <dsp:txXfrm>
        <a:off x="810950" y="2167777"/>
        <a:ext cx="9101822" cy="619319"/>
      </dsp:txXfrm>
    </dsp:sp>
    <dsp:sp modelId="{809C0EE6-0D80-7C4B-B48D-F012C528244A}">
      <dsp:nvSpPr>
        <dsp:cNvPr id="0" name=""/>
        <dsp:cNvSpPr/>
      </dsp:nvSpPr>
      <dsp:spPr>
        <a:xfrm>
          <a:off x="423876" y="2090362"/>
          <a:ext cx="774148" cy="774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04F1A2-700D-CC4B-B0EA-17C9E4E5D7FF}">
      <dsp:nvSpPr>
        <dsp:cNvPr id="0" name=""/>
        <dsp:cNvSpPr/>
      </dsp:nvSpPr>
      <dsp:spPr>
        <a:xfrm>
          <a:off x="455880" y="3096917"/>
          <a:ext cx="9456892" cy="6193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1585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0" kern="1200" dirty="0"/>
            <a:t>Keeping communities at the center </a:t>
          </a:r>
          <a:endParaRPr lang="en-US" sz="3200" kern="1200" dirty="0"/>
        </a:p>
      </dsp:txBody>
      <dsp:txXfrm>
        <a:off x="455880" y="3096917"/>
        <a:ext cx="9456892" cy="619319"/>
      </dsp:txXfrm>
    </dsp:sp>
    <dsp:sp modelId="{2AC0AABC-216F-2341-8C7C-171AB6C7B818}">
      <dsp:nvSpPr>
        <dsp:cNvPr id="0" name=""/>
        <dsp:cNvSpPr/>
      </dsp:nvSpPr>
      <dsp:spPr>
        <a:xfrm>
          <a:off x="68806" y="3019502"/>
          <a:ext cx="774148" cy="7741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F49FC6-C070-9C47-8368-F075444B2B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4089F2-9AAB-3F4F-8FC3-CC50B82B5C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901F9-EC42-AC40-94DB-9D441E5279D5}" type="datetime4">
              <a:rPr lang="en-US" smtClean="0"/>
              <a:t>September 12, 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22DD2-462F-044D-B1A9-9804E32C04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F1DB67-73CC-4B47-B741-AD207B7838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15D52B-4968-9E42-A715-A3EE134A7E6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460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Sans Pro" panose="020B0503030403020204" pitchFamily="34" charset="77"/>
              </a:defRPr>
            </a:lvl1pPr>
          </a:lstStyle>
          <a:p>
            <a:fld id="{F0B1E96C-52D3-0F42-8F62-A6435B6A58B5}" type="datetime4">
              <a:rPr lang="en-US" smtClean="0"/>
              <a:t>September 12, 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Sans Pro" panose="020B0503030403020204" pitchFamily="34" charset="77"/>
              </a:defRPr>
            </a:lvl1pPr>
          </a:lstStyle>
          <a:p>
            <a:fld id="{A59E84F5-2B97-354D-91B2-E830CA8DF5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43970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Source Sans Pro" panose="020B0503030403020204" pitchFamily="34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speakers</a:t>
            </a:r>
          </a:p>
          <a:p>
            <a:endParaRPr lang="en-US" dirty="0"/>
          </a:p>
          <a:p>
            <a:r>
              <a:rPr lang="en-US" dirty="0"/>
              <a:t>Heidi – provide overview of presentation</a:t>
            </a:r>
          </a:p>
          <a:p>
            <a:r>
              <a:rPr lang="en-US" dirty="0"/>
              <a:t>-framing the issues on NBS</a:t>
            </a:r>
          </a:p>
          <a:p>
            <a:r>
              <a:rPr lang="en-US" dirty="0"/>
              <a:t>-regional significance</a:t>
            </a:r>
          </a:p>
          <a:p>
            <a:r>
              <a:rPr lang="en-US" dirty="0"/>
              <a:t>-PAHL overview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CE91A11-1BE5-2740-A83F-F3F94EF9F590}" type="datetime4">
              <a:rPr lang="en-US" smtClean="0"/>
              <a:t>September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84F5-2B97-354D-91B2-E830CA8DF5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771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dirty="0">
              <a:ea typeface="Source Sans Pro"/>
            </a:endParaRPr>
          </a:p>
        </p:txBody>
      </p:sp>
      <p:sp>
        <p:nvSpPr>
          <p:cNvPr id="141" name="Google Shape;1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indent="-171450">
              <a:buChar char="•"/>
            </a:pPr>
            <a:endParaRPr lang="en-US" dirty="0">
              <a:ea typeface="Source Sans Pro"/>
            </a:endParaRPr>
          </a:p>
        </p:txBody>
      </p:sp>
      <p:sp>
        <p:nvSpPr>
          <p:cNvPr id="141" name="Google Shape;1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3354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C5C6144-B66F-214C-9EC9-9DA9C55F5A44}" type="datetime4">
              <a:rPr lang="en-US" smtClean="0"/>
              <a:t>September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84F5-2B97-354D-91B2-E830CA8DF5F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732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Source Sans Pro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0F2D998-577E-FB4B-8034-6F23262ECBE9}" type="datetime4">
              <a:rPr lang="en-US" smtClean="0"/>
              <a:t>September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84F5-2B97-354D-91B2-E830CA8DF5F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89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A53B8B1-66DD-E048-A77E-84E8A39AF924}" type="datetime4">
              <a:rPr lang="en-US" smtClean="0"/>
              <a:t>September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84F5-2B97-354D-91B2-E830CA8DF5F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B4A622-2842-1142-ADCF-D9844BCF36BC}" type="datetime4">
              <a:rPr lang="en-US" smtClean="0"/>
              <a:t>September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84F5-2B97-354D-91B2-E830CA8DF5F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73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Innovative design, permitting and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74747"/>
                </a:solidFill>
                <a:latin typeface="Source Sans Pro"/>
                <a:ea typeface="Source Sans Pro"/>
                <a:cs typeface="Source Sans Pro"/>
              </a:rPr>
              <a:t>BRRIT coordination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74747"/>
                </a:solidFill>
                <a:latin typeface="Source Sans Pro"/>
                <a:ea typeface="Source Sans Pro"/>
                <a:cs typeface="Source Sans Pro"/>
              </a:rPr>
              <a:t>NPDES coverage horizontal levees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74747"/>
                </a:solidFill>
                <a:latin typeface="Source Sans Pro"/>
                <a:ea typeface="Source Sans Pro"/>
                <a:cs typeface="Source Sans Pro"/>
              </a:rPr>
              <a:t>CA Cutting the Green Tape (CGT) Restoration Permit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74747"/>
                </a:solidFill>
                <a:latin typeface="Source Sans Pro"/>
                <a:ea typeface="Source Sans Pro"/>
                <a:cs typeface="Source Sans Pro"/>
              </a:rPr>
              <a:t>ABAG – City of Palo Alto partnership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B5045C-1EE3-D848-9879-3CFCA609759B}" type="datetime4">
              <a:rPr lang="en-US" smtClean="0"/>
              <a:t>September 12, 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9E84F5-2B97-354D-91B2-E830CA8DF5F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293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B6AE79-CB42-AF48-9A48-0E95F619C6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41352"/>
          </a:xfrm>
          <a:prstGeom prst="flowChartProcess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71D88-E67F-0442-A51B-002EF1A0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91738"/>
            <a:ext cx="12192000" cy="2743200"/>
          </a:xfrm>
          <a:prstGeom prst="rect">
            <a:avLst/>
          </a:prstGeom>
          <a:solidFill>
            <a:srgbClr val="F99E23">
              <a:alpha val="60000"/>
            </a:srgbClr>
          </a:solidFill>
        </p:spPr>
        <p:txBody>
          <a:bodyPr wrap="square" lIns="914400" tIns="0" rIns="914400" bIns="0" anchor="ctr">
            <a:noAutofit/>
          </a:bodyPr>
          <a:lstStyle>
            <a:lvl1pPr>
              <a:defRPr sz="4400" b="0" i="0">
                <a:solidFill>
                  <a:srgbClr val="FFFFFF"/>
                </a:solidFill>
                <a:latin typeface="Source Sans Pro" panose="020B0503030403020204" pitchFamily="34" charset="0"/>
              </a:defRPr>
            </a:lvl1pPr>
          </a:lstStyle>
          <a:p>
            <a:pPr algn="ctr"/>
            <a:r>
              <a:rPr lang="en-US" sz="6000">
                <a:solidFill>
                  <a:srgbClr val="FFFFFF"/>
                </a:solidFill>
                <a:latin typeface="Sofia Pro Soft Light" panose="020B0000000000000000" pitchFamily="34" charset="0"/>
              </a:rPr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1AAA15-3DB5-7A4E-B263-36FAA4A8677B}"/>
              </a:ext>
            </a:extLst>
          </p:cNvPr>
          <p:cNvSpPr txBox="1"/>
          <p:nvPr userDrawn="1"/>
        </p:nvSpPr>
        <p:spPr>
          <a:xfrm>
            <a:off x="142504" y="480950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B46940D9-C6D4-3543-B48B-A140AF52D6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FFFFFF"/>
                </a:solidFill>
                <a:latin typeface="Source Sans Pro" panose="020B0503030403020204" pitchFamily="34" charset="0"/>
              </a:defRPr>
            </a:lvl1pPr>
          </a:lstStyle>
          <a:p>
            <a:fld id="{A38F3811-C2EE-5147-8E76-82299C59FCA3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660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2CBFA3A-555B-334D-8EAC-E9E7741573DE}"/>
              </a:ext>
            </a:extLst>
          </p:cNvPr>
          <p:cNvSpPr txBox="1">
            <a:spLocks/>
          </p:cNvSpPr>
          <p:nvPr userDrawn="1"/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272525"/>
                </a:solidFill>
                <a:latin typeface="Sofia Pro Soft Regular" panose="020B0000000000000000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F5DABD-74D0-A047-B7C0-12DFAD418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90FE677-C3DF-5B4E-BA21-2FE3281FD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1547DA11-0E83-5143-B8E5-DAF426E426C6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84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59B0A7-16D8-684D-9DF0-EBE4F4BCB5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1"/>
            <a:ext cx="12192000" cy="60269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5C38DC39-E8F4-864C-9FD9-88053270AF18}"/>
              </a:ext>
            </a:extLst>
          </p:cNvPr>
          <p:cNvSpPr/>
          <p:nvPr userDrawn="1"/>
        </p:nvSpPr>
        <p:spPr>
          <a:xfrm rot="5400000">
            <a:off x="-440129" y="440129"/>
            <a:ext cx="6026932" cy="5146675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96699-1FA7-DB47-9314-2BE84BA4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3511731" cy="1229632"/>
          </a:xfrm>
        </p:spPr>
        <p:txBody>
          <a:bodyPr/>
          <a:lstStyle>
            <a:lvl1pPr marL="914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6A52F6-75C8-7644-8312-DE54BEC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14D17-4857-5C49-B555-E1864E3EA773}" type="datetime1">
              <a:rPr lang="en-US" smtClean="0">
                <a:solidFill>
                  <a:srgbClr val="4D4D4F"/>
                </a:solidFill>
              </a:rPr>
              <a:t>9/12/23</a:t>
            </a:fld>
            <a:endParaRPr lang="en-US" dirty="0">
              <a:solidFill>
                <a:srgbClr val="4D4D4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49FA6-F176-D740-B11D-B1DD23F0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Sofia Pro Soft Regular" panose="020B0000000000000000" pitchFamily="34" charset="0"/>
              </a:rPr>
              <a:t>Wetland Migration Workshop</a:t>
            </a:r>
            <a:endParaRPr lang="en-US" dirty="0">
              <a:latin typeface="Sofia Pro Soft Regular" panose="020B0000000000000000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22C848-F6A2-7947-A758-2839289FF6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019" y="1751013"/>
            <a:ext cx="3511731" cy="3930650"/>
          </a:xfrm>
        </p:spPr>
        <p:txBody>
          <a:bodyPr/>
          <a:lstStyle>
            <a:lvl1pPr>
              <a:buNone/>
              <a:defRPr sz="1400" b="0" i="0">
                <a:solidFill>
                  <a:schemeClr val="bg2"/>
                </a:solidFill>
                <a:latin typeface="Sofia Pro Light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37696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CCECC-1085-A847-A141-C838068515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384513"/>
            <a:ext cx="5157787" cy="513596"/>
          </a:xfrm>
        </p:spPr>
        <p:txBody>
          <a:bodyPr lIns="0" tIns="0" rIns="0" anchor="t"/>
          <a:lstStyle>
            <a:lvl1pPr marL="0" indent="0" algn="ctr">
              <a:buNone/>
              <a:defRPr sz="2400" b="1" i="0">
                <a:solidFill>
                  <a:srgbClr val="007E8F"/>
                </a:solidFill>
                <a:latin typeface="Sofia Pro Bold Condensed" pitchFamily="2" charset="0"/>
                <a:ea typeface="Source Serif Pro Semibold" panose="02040603050405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0C241-61CB-F445-A394-6F177930A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5844" y="2136562"/>
            <a:ext cx="4681731" cy="3336925"/>
          </a:xfrm>
        </p:spPr>
        <p:txBody>
          <a:bodyPr/>
          <a:lstStyle>
            <a:lvl1pPr>
              <a:defRPr sz="2400">
                <a:solidFill>
                  <a:srgbClr val="272525"/>
                </a:solidFill>
              </a:defRPr>
            </a:lvl1pPr>
            <a:lvl2pPr>
              <a:defRPr sz="2000">
                <a:solidFill>
                  <a:srgbClr val="272525"/>
                </a:solidFill>
              </a:defRPr>
            </a:lvl2pPr>
            <a:lvl3pPr>
              <a:defRPr sz="1800">
                <a:solidFill>
                  <a:srgbClr val="272525"/>
                </a:solidFill>
              </a:defRPr>
            </a:lvl3pPr>
            <a:lvl4pPr>
              <a:defRPr sz="1600">
                <a:solidFill>
                  <a:srgbClr val="272525"/>
                </a:solidFill>
              </a:defRPr>
            </a:lvl4pPr>
            <a:lvl5pPr>
              <a:defRPr>
                <a:solidFill>
                  <a:srgbClr val="4E4E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9CBDB-3C3C-684A-BA61-D4F04D35362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89282"/>
            <a:ext cx="5183188" cy="513596"/>
          </a:xfrm>
        </p:spPr>
        <p:txBody>
          <a:bodyPr lIns="0" tIns="0" rIns="0" anchor="t"/>
          <a:lstStyle>
            <a:lvl1pPr marL="0" indent="0" algn="ctr">
              <a:buNone/>
              <a:defRPr sz="2400" b="1" i="0">
                <a:solidFill>
                  <a:srgbClr val="007E8F"/>
                </a:solidFill>
                <a:latin typeface="Sofia Pro Bold Condensed" pitchFamily="2" charset="0"/>
                <a:ea typeface="Source Serif Pro Semibold" panose="02040603050405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75273-AA8D-6F4D-BC8B-137C812F4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73656" y="2139623"/>
            <a:ext cx="4681731" cy="3336925"/>
          </a:xfrm>
        </p:spPr>
        <p:txBody>
          <a:bodyPr/>
          <a:lstStyle>
            <a:lvl1pPr>
              <a:defRPr sz="2400">
                <a:solidFill>
                  <a:srgbClr val="272525"/>
                </a:solidFill>
              </a:defRPr>
            </a:lvl1pPr>
            <a:lvl2pPr>
              <a:defRPr sz="2000">
                <a:solidFill>
                  <a:srgbClr val="272525"/>
                </a:solidFill>
              </a:defRPr>
            </a:lvl2pPr>
            <a:lvl3pPr>
              <a:defRPr sz="1800">
                <a:solidFill>
                  <a:srgbClr val="272525"/>
                </a:solidFill>
              </a:defRPr>
            </a:lvl3pPr>
            <a:lvl4pPr>
              <a:defRPr sz="1600">
                <a:solidFill>
                  <a:srgbClr val="272525"/>
                </a:solidFill>
              </a:defRPr>
            </a:lvl4pPr>
            <a:lvl5pPr>
              <a:defRPr>
                <a:solidFill>
                  <a:srgbClr val="4E4E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3343E4-D9D8-944C-83DA-8B01401E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ADFE57-AFC7-C343-A95E-97B8F4BC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95D3B246-7ECA-EE4C-AB68-2B03DBDFBE8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FD7C2E7B-C564-554F-9CAA-3B57867667F2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46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BBD18-8317-F14A-AAA4-17E701C2D8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1630" y="365125"/>
            <a:ext cx="5640370" cy="5390359"/>
          </a:xfrm>
        </p:spPr>
        <p:txBody>
          <a:bodyPr/>
          <a:lstStyle>
            <a:lvl1pPr marL="0" indent="0">
              <a:buNone/>
              <a:defRPr sz="3200">
                <a:latin typeface="Source Sans Pro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6DE5C-156A-6543-952D-92271B8D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1600"/>
            <a:ext cx="5256212" cy="4383884"/>
          </a:xfrm>
        </p:spPr>
        <p:txBody>
          <a:bodyPr/>
          <a:lstStyle>
            <a:lvl1pPr marL="0" indent="0">
              <a:buNone/>
              <a:defRPr sz="1600">
                <a:solidFill>
                  <a:srgbClr val="272525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969649-4114-4D4B-81A1-5BC19AD4F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777875"/>
          </a:xfrm>
          <a:prstGeom prst="rect">
            <a:avLst/>
          </a:prstGeom>
        </p:spPr>
        <p:txBody>
          <a:bodyPr anchor="t" anchorCtr="0"/>
          <a:lstStyle>
            <a:lvl1pPr fontAlgn="t" hangingPunct="1">
              <a:defRPr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E2B88B-2253-824E-8C5B-CD70A3223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D339C2BD-51C7-F949-BC0B-C05A3971604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176DC540-DC2B-B348-B39D-248975120D4D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6093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B7F6A-5523-3B42-AFB7-3BA1B4181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5181600" cy="4364182"/>
          </a:xfrm>
        </p:spPr>
        <p:txBody>
          <a:bodyPr>
            <a:noAutofit/>
          </a:bodyPr>
          <a:lstStyle>
            <a:lvl1pPr>
              <a:defRPr>
                <a:solidFill>
                  <a:srgbClr val="272525"/>
                </a:solidFill>
              </a:defRPr>
            </a:lvl1pPr>
            <a:lvl2pPr>
              <a:defRPr>
                <a:solidFill>
                  <a:srgbClr val="272525"/>
                </a:solidFill>
              </a:defRPr>
            </a:lvl2pPr>
            <a:lvl3pPr>
              <a:defRPr>
                <a:solidFill>
                  <a:srgbClr val="272525"/>
                </a:solidFill>
              </a:defRPr>
            </a:lvl3pPr>
            <a:lvl4pPr>
              <a:defRPr>
                <a:solidFill>
                  <a:srgbClr val="272525"/>
                </a:solidFill>
              </a:defRPr>
            </a:lvl4pPr>
            <a:lvl5pPr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6CA48-9CCB-3449-88BF-170EF623A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1"/>
            <a:ext cx="5181600" cy="4364182"/>
          </a:xfrm>
        </p:spPr>
        <p:txBody>
          <a:bodyPr>
            <a:noAutofit/>
          </a:bodyPr>
          <a:lstStyle>
            <a:lvl1pPr>
              <a:defRPr>
                <a:solidFill>
                  <a:srgbClr val="272525"/>
                </a:solidFill>
              </a:defRPr>
            </a:lvl1pPr>
            <a:lvl2pPr>
              <a:defRPr>
                <a:solidFill>
                  <a:srgbClr val="272525"/>
                </a:solidFill>
              </a:defRPr>
            </a:lvl2pPr>
            <a:lvl3pPr>
              <a:defRPr>
                <a:solidFill>
                  <a:srgbClr val="272525"/>
                </a:solidFill>
              </a:defRPr>
            </a:lvl3pPr>
            <a:lvl4pPr>
              <a:defRPr>
                <a:solidFill>
                  <a:srgbClr val="272525"/>
                </a:solidFill>
              </a:defRPr>
            </a:lvl4pPr>
            <a:lvl5pPr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D45C81-3F7E-6B4A-A4CA-72482615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  <a:prstGeom prst="rect">
            <a:avLst/>
          </a:prstGeom>
        </p:spPr>
        <p:txBody>
          <a:bodyPr anchor="t" anchorCtr="0"/>
          <a:lstStyle>
            <a:lvl1pPr fontAlgn="t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7E612B-2B63-8946-86FE-45AB445A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A16D0-F8BC-7044-A759-6F816BA3D8B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81939A22-38EF-AE42-8B7D-3A6D6204AE62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70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481774-D708-3B4A-9C9F-54047592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860F34-982D-594C-8F58-B0B58D969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10515600" cy="436418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272525"/>
                </a:solidFill>
                <a:latin typeface="Source Sans Pro" panose="020B0503030403020204" pitchFamily="34" charset="0"/>
              </a:defRPr>
            </a:lvl1pPr>
            <a:lvl2pPr>
              <a:buNone/>
              <a:defRPr>
                <a:solidFill>
                  <a:srgbClr val="272525"/>
                </a:solidFill>
              </a:defRPr>
            </a:lvl2pPr>
            <a:lvl3pPr>
              <a:buNone/>
              <a:defRPr>
                <a:solidFill>
                  <a:srgbClr val="272525"/>
                </a:solidFill>
              </a:defRPr>
            </a:lvl3pPr>
            <a:lvl4pPr>
              <a:buNone/>
              <a:defRPr>
                <a:solidFill>
                  <a:srgbClr val="272525"/>
                </a:solidFill>
              </a:defRPr>
            </a:lvl4pPr>
            <a:lvl5pPr>
              <a:buNone/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E99DE9-FB19-394B-8589-12DB508734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CDF0BD-ECD9-2845-B3DE-6D9C29B98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3A8DA9E7-382F-7146-89E1-262036F97F1E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44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481774-D708-3B4A-9C9F-54047592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860F34-982D-594C-8F58-B0B58D969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5029200" cy="436418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272525"/>
                </a:solidFill>
                <a:latin typeface="Sofia Pro Light" pitchFamily="2" charset="0"/>
              </a:defRPr>
            </a:lvl1pPr>
            <a:lvl2pPr>
              <a:buNone/>
              <a:defRPr>
                <a:solidFill>
                  <a:srgbClr val="272525"/>
                </a:solidFill>
              </a:defRPr>
            </a:lvl2pPr>
            <a:lvl3pPr>
              <a:buNone/>
              <a:defRPr>
                <a:solidFill>
                  <a:srgbClr val="272525"/>
                </a:solidFill>
              </a:defRPr>
            </a:lvl3pPr>
            <a:lvl4pPr>
              <a:buNone/>
              <a:defRPr>
                <a:solidFill>
                  <a:srgbClr val="272525"/>
                </a:solidFill>
              </a:defRPr>
            </a:lvl4pPr>
            <a:lvl5pPr>
              <a:buNone/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E99DE9-FB19-394B-8589-12DB508734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56A2B7-CF55-004F-AAAD-E0A56EB0D2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1900" y="1354283"/>
            <a:ext cx="5041900" cy="4381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A48B11-5CDD-0E41-9143-79A12C0F1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A8AA9C24-2593-9648-9A88-B9636BF83318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85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481774-D708-3B4A-9C9F-54047592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860F34-982D-594C-8F58-B0B58D969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10515600" cy="436418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272525"/>
                </a:solidFill>
                <a:latin typeface="Sofia Pro Light" pitchFamily="2" charset="0"/>
              </a:defRPr>
            </a:lvl1pPr>
            <a:lvl2pPr>
              <a:buNone/>
              <a:defRPr>
                <a:solidFill>
                  <a:srgbClr val="272525"/>
                </a:solidFill>
              </a:defRPr>
            </a:lvl2pPr>
            <a:lvl3pPr>
              <a:buNone/>
              <a:defRPr>
                <a:solidFill>
                  <a:srgbClr val="272525"/>
                </a:solidFill>
              </a:defRPr>
            </a:lvl3pPr>
            <a:lvl4pPr>
              <a:buNone/>
              <a:defRPr>
                <a:solidFill>
                  <a:srgbClr val="272525"/>
                </a:solidFill>
              </a:defRPr>
            </a:lvl4pPr>
            <a:lvl5pPr>
              <a:buNone/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E99DE9-FB19-394B-8589-12DB508734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0A647-55F5-5C4E-AC14-1B0A7ADF5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DCC48CEA-61C2-3841-8D49-E0B4D0BF0FDF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690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481774-D708-3B4A-9C9F-54047592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860F34-982D-594C-8F58-B0B58D969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10515600" cy="4364182"/>
          </a:xfrm>
        </p:spPr>
        <p:txBody>
          <a:bodyPr lIns="0" tIns="0" rIns="0" bIns="0" numCol="2" spcCol="45720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272525"/>
                </a:solidFill>
                <a:latin typeface="Sofia Pro Light" pitchFamily="2" charset="0"/>
              </a:defRPr>
            </a:lvl1pPr>
            <a:lvl2pPr>
              <a:buNone/>
              <a:defRPr>
                <a:solidFill>
                  <a:srgbClr val="272525"/>
                </a:solidFill>
              </a:defRPr>
            </a:lvl2pPr>
            <a:lvl3pPr>
              <a:buNone/>
              <a:defRPr>
                <a:solidFill>
                  <a:srgbClr val="272525"/>
                </a:solidFill>
              </a:defRPr>
            </a:lvl3pPr>
            <a:lvl4pPr>
              <a:buNone/>
              <a:defRPr>
                <a:solidFill>
                  <a:srgbClr val="272525"/>
                </a:solidFill>
              </a:defRPr>
            </a:lvl4pPr>
            <a:lvl5pPr>
              <a:buNone/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6BC929-C1FB-F44F-B4F0-5514EA1A00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6CCECB-36BE-A449-B125-2E548E852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C069233C-209D-AC40-A922-6317DE5D9264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541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CCECC-1085-A847-A141-C838068515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384513"/>
            <a:ext cx="5157787" cy="513596"/>
          </a:xfrm>
        </p:spPr>
        <p:txBody>
          <a:bodyPr lIns="0" tIns="0" rIns="0" anchor="t"/>
          <a:lstStyle>
            <a:lvl1pPr marL="0" indent="0" algn="ctr">
              <a:buNone/>
              <a:defRPr sz="2400" b="1" i="0">
                <a:solidFill>
                  <a:srgbClr val="007E8F"/>
                </a:solidFill>
                <a:latin typeface="Sofia Pro Bold Condensed" pitchFamily="2" charset="0"/>
                <a:ea typeface="Source Serif Pro Semibold" panose="02040603050405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0C241-61CB-F445-A394-6F177930A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5844" y="2136562"/>
            <a:ext cx="4681731" cy="3336925"/>
          </a:xfrm>
        </p:spPr>
        <p:txBody>
          <a:bodyPr/>
          <a:lstStyle>
            <a:lvl1pPr>
              <a:defRPr sz="2400">
                <a:solidFill>
                  <a:srgbClr val="272525"/>
                </a:solidFill>
              </a:defRPr>
            </a:lvl1pPr>
            <a:lvl2pPr>
              <a:defRPr sz="2000">
                <a:solidFill>
                  <a:srgbClr val="272525"/>
                </a:solidFill>
              </a:defRPr>
            </a:lvl2pPr>
            <a:lvl3pPr>
              <a:defRPr sz="1800">
                <a:solidFill>
                  <a:srgbClr val="272525"/>
                </a:solidFill>
              </a:defRPr>
            </a:lvl3pPr>
            <a:lvl4pPr>
              <a:defRPr sz="1600">
                <a:solidFill>
                  <a:srgbClr val="272525"/>
                </a:solidFill>
              </a:defRPr>
            </a:lvl4pPr>
            <a:lvl5pPr>
              <a:defRPr>
                <a:solidFill>
                  <a:srgbClr val="4E4E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9CBDB-3C3C-684A-BA61-D4F04D35362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89282"/>
            <a:ext cx="5183188" cy="513596"/>
          </a:xfrm>
        </p:spPr>
        <p:txBody>
          <a:bodyPr lIns="0" tIns="0" rIns="0" anchor="t"/>
          <a:lstStyle>
            <a:lvl1pPr marL="0" indent="0" algn="ctr">
              <a:buNone/>
              <a:defRPr sz="2400" b="1" i="0">
                <a:solidFill>
                  <a:srgbClr val="007E8F"/>
                </a:solidFill>
                <a:latin typeface="Sofia Pro Bold Condensed" pitchFamily="2" charset="0"/>
                <a:ea typeface="Source Serif Pro Semibold" panose="02040603050405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75273-AA8D-6F4D-BC8B-137C812F4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73656" y="2139623"/>
            <a:ext cx="4681731" cy="3336925"/>
          </a:xfrm>
        </p:spPr>
        <p:txBody>
          <a:bodyPr/>
          <a:lstStyle>
            <a:lvl1pPr>
              <a:defRPr sz="2400">
                <a:solidFill>
                  <a:srgbClr val="272525"/>
                </a:solidFill>
              </a:defRPr>
            </a:lvl1pPr>
            <a:lvl2pPr>
              <a:defRPr sz="2000">
                <a:solidFill>
                  <a:srgbClr val="272525"/>
                </a:solidFill>
              </a:defRPr>
            </a:lvl2pPr>
            <a:lvl3pPr>
              <a:defRPr sz="1800">
                <a:solidFill>
                  <a:srgbClr val="272525"/>
                </a:solidFill>
              </a:defRPr>
            </a:lvl3pPr>
            <a:lvl4pPr>
              <a:defRPr sz="1600">
                <a:solidFill>
                  <a:srgbClr val="272525"/>
                </a:solidFill>
              </a:defRPr>
            </a:lvl4pPr>
            <a:lvl5pPr>
              <a:defRPr>
                <a:solidFill>
                  <a:srgbClr val="4E4E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3343E4-D9D8-944C-83DA-8B01401E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ADFE57-AFC7-C343-A95E-97B8F4BC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95D3B246-7ECA-EE4C-AB68-2B03DBDFBE8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4AE7D630-966E-8346-ACCD-A0581EC3BA60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73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3BBD18-8317-F14A-AAA4-17E701C2D8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1630" y="365125"/>
            <a:ext cx="5640370" cy="5390359"/>
          </a:xfrm>
        </p:spPr>
        <p:txBody>
          <a:bodyPr/>
          <a:lstStyle>
            <a:lvl1pPr marL="0" indent="0">
              <a:buNone/>
              <a:defRPr sz="3200">
                <a:latin typeface="Source Sans Pro" panose="020B05030304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6DE5C-156A-6543-952D-92271B8D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71600"/>
            <a:ext cx="5256212" cy="4383884"/>
          </a:xfrm>
        </p:spPr>
        <p:txBody>
          <a:bodyPr/>
          <a:lstStyle>
            <a:lvl1pPr marL="0" indent="0">
              <a:buNone/>
              <a:defRPr sz="1600">
                <a:solidFill>
                  <a:srgbClr val="272525"/>
                </a:solidFill>
                <a:latin typeface="Source Sans Pro" panose="020B05030304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0969649-4114-4D4B-81A1-5BC19AD4F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777875"/>
          </a:xfrm>
          <a:prstGeom prst="rect">
            <a:avLst/>
          </a:prstGeom>
        </p:spPr>
        <p:txBody>
          <a:bodyPr anchor="t" anchorCtr="0"/>
          <a:lstStyle>
            <a:lvl1pPr fontAlgn="t" hangingPunct="1">
              <a:defRPr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2E2B88B-2253-824E-8C5B-CD70A3223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D339C2BD-51C7-F949-BC0B-C05A3971604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15BE23C9-B391-BB46-BFA1-AFB8EDEDE9FB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31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8D9B3-9088-004D-8C19-8B0DEFFE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48272D-FAFF-4349-AE61-1BC7F5EBD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8A5E7274-4DC4-754D-BE3C-8D9C8569E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497544EC-FDE1-864F-8276-FA79CEBE2001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586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2CBFA3A-555B-334D-8EAC-E9E7741573DE}"/>
              </a:ext>
            </a:extLst>
          </p:cNvPr>
          <p:cNvSpPr txBox="1">
            <a:spLocks/>
          </p:cNvSpPr>
          <p:nvPr userDrawn="1"/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272525"/>
                </a:solidFill>
                <a:latin typeface="Sofia Pro Soft Regular" panose="020B0000000000000000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Source Sans Pro" panose="020B0503030403020204" pitchFamily="34" charset="0"/>
              </a:rPr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F5DABD-74D0-A047-B7C0-12DFAD4187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90FE677-C3DF-5B4E-BA21-2FE3281FD9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EABDF4B6-A674-DC44-886A-C49377CFDBB3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491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a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59B0A7-16D8-684D-9DF0-EBE4F4BCB50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1"/>
            <a:ext cx="12192000" cy="602693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ound Same Side Corner Rectangle 10">
            <a:extLst>
              <a:ext uri="{FF2B5EF4-FFF2-40B4-BE49-F238E27FC236}">
                <a16:creationId xmlns:a16="http://schemas.microsoft.com/office/drawing/2014/main" id="{5C38DC39-E8F4-864C-9FD9-88053270AF18}"/>
              </a:ext>
            </a:extLst>
          </p:cNvPr>
          <p:cNvSpPr/>
          <p:nvPr userDrawn="1"/>
        </p:nvSpPr>
        <p:spPr>
          <a:xfrm rot="5400000">
            <a:off x="-440129" y="440129"/>
            <a:ext cx="6026932" cy="5146675"/>
          </a:xfrm>
          <a:prstGeom prst="round2Same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696699-1FA7-DB47-9314-2BE84BA48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3511731" cy="1229632"/>
          </a:xfrm>
        </p:spPr>
        <p:txBody>
          <a:bodyPr/>
          <a:lstStyle>
            <a:lvl1pPr marL="914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6A52F6-75C8-7644-8312-DE54BECB8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574D3-254D-0746-AD5C-42CE8C496C12}" type="datetime1">
              <a:rPr lang="en-US" smtClean="0">
                <a:solidFill>
                  <a:srgbClr val="4D4D4F"/>
                </a:solidFill>
              </a:rPr>
              <a:t>9/12/23</a:t>
            </a:fld>
            <a:endParaRPr lang="en-US" dirty="0">
              <a:solidFill>
                <a:srgbClr val="4D4D4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49FA6-F176-D740-B11D-B1DD23F07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Sofia Pro Soft Regular" panose="020B0000000000000000" pitchFamily="34" charset="0"/>
              </a:rPr>
              <a:t>Wetland Migration Workshop</a:t>
            </a:r>
            <a:endParaRPr lang="en-US" dirty="0">
              <a:latin typeface="Sofia Pro Soft Regular" panose="020B0000000000000000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522C848-F6A2-7947-A758-2839289FF6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019" y="1751013"/>
            <a:ext cx="3511731" cy="3930650"/>
          </a:xfrm>
        </p:spPr>
        <p:txBody>
          <a:bodyPr/>
          <a:lstStyle>
            <a:lvl1pPr>
              <a:buNone/>
              <a:defRPr sz="1400" b="0" i="0">
                <a:solidFill>
                  <a:schemeClr val="bg2"/>
                </a:solidFill>
                <a:latin typeface="Sofia Pro Light" pitchFamily="2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519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210AD-AB0C-48FD-BE74-59CF2851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E4AC0-161C-45FB-95FA-69A49104A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447DF-FBE5-40DD-8771-14D2E21F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B42C3-F8D4-F442-87BC-97ECE867B136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01F23-A394-4CE5-95BE-B0440D6F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B183E-8266-4D05-8F82-3B867174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72F0-8F5B-47E8-9A0C-8905EFF44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50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BD5F8-08DC-4723-A639-E36909F7A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7B295-327A-2349-BBE9-E2B79ACA0DDF}" type="datetime1">
              <a:rPr lang="en-US" smtClean="0"/>
              <a:t>9/12/23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ABFD4-F3F7-46AE-9755-1C786613F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9162B-8BD9-4D64-B43A-7D738F9C5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372F0-8F5B-47E8-9A0C-8905EFF4433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102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B7F6A-5523-3B42-AFB7-3BA1B41811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5181600" cy="4364182"/>
          </a:xfrm>
        </p:spPr>
        <p:txBody>
          <a:bodyPr>
            <a:noAutofit/>
          </a:bodyPr>
          <a:lstStyle>
            <a:lvl1pPr>
              <a:defRPr>
                <a:solidFill>
                  <a:srgbClr val="272525"/>
                </a:solidFill>
              </a:defRPr>
            </a:lvl1pPr>
            <a:lvl2pPr>
              <a:defRPr>
                <a:solidFill>
                  <a:srgbClr val="272525"/>
                </a:solidFill>
              </a:defRPr>
            </a:lvl2pPr>
            <a:lvl3pPr>
              <a:defRPr>
                <a:solidFill>
                  <a:srgbClr val="272525"/>
                </a:solidFill>
              </a:defRPr>
            </a:lvl3pPr>
            <a:lvl4pPr>
              <a:defRPr>
                <a:solidFill>
                  <a:srgbClr val="272525"/>
                </a:solidFill>
              </a:defRPr>
            </a:lvl4pPr>
            <a:lvl5pPr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6CA48-9CCB-3449-88BF-170EF623A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1601"/>
            <a:ext cx="5181600" cy="4364182"/>
          </a:xfrm>
        </p:spPr>
        <p:txBody>
          <a:bodyPr>
            <a:noAutofit/>
          </a:bodyPr>
          <a:lstStyle>
            <a:lvl1pPr>
              <a:defRPr>
                <a:solidFill>
                  <a:srgbClr val="272525"/>
                </a:solidFill>
              </a:defRPr>
            </a:lvl1pPr>
            <a:lvl2pPr>
              <a:defRPr>
                <a:solidFill>
                  <a:srgbClr val="272525"/>
                </a:solidFill>
              </a:defRPr>
            </a:lvl2pPr>
            <a:lvl3pPr>
              <a:defRPr>
                <a:solidFill>
                  <a:srgbClr val="272525"/>
                </a:solidFill>
              </a:defRPr>
            </a:lvl3pPr>
            <a:lvl4pPr>
              <a:defRPr>
                <a:solidFill>
                  <a:srgbClr val="272525"/>
                </a:solidFill>
              </a:defRPr>
            </a:lvl4pPr>
            <a:lvl5pPr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D45C81-3F7E-6B4A-A4CA-72482615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  <a:prstGeom prst="rect">
            <a:avLst/>
          </a:prstGeom>
        </p:spPr>
        <p:txBody>
          <a:bodyPr anchor="t" anchorCtr="0"/>
          <a:lstStyle>
            <a:lvl1pPr fontAlgn="t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7E612B-2B63-8946-86FE-45AB445AE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A16D0-F8BC-7044-A759-6F816BA3D8B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747C1443-9C56-1349-BC69-87F7F30D273F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2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481774-D708-3B4A-9C9F-54047592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Source Sans Pro" panose="020B05030304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860F34-982D-594C-8F58-B0B58D969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10515600" cy="436418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272525"/>
                </a:solidFill>
                <a:latin typeface="Source Sans Pro" panose="020B0503030403020204" pitchFamily="34" charset="0"/>
              </a:defRPr>
            </a:lvl1pPr>
            <a:lvl2pPr>
              <a:buNone/>
              <a:defRPr>
                <a:solidFill>
                  <a:srgbClr val="272525"/>
                </a:solidFill>
              </a:defRPr>
            </a:lvl2pPr>
            <a:lvl3pPr>
              <a:buNone/>
              <a:defRPr>
                <a:solidFill>
                  <a:srgbClr val="272525"/>
                </a:solidFill>
              </a:defRPr>
            </a:lvl3pPr>
            <a:lvl4pPr>
              <a:buNone/>
              <a:defRPr>
                <a:solidFill>
                  <a:srgbClr val="272525"/>
                </a:solidFill>
              </a:defRPr>
            </a:lvl4pPr>
            <a:lvl5pPr>
              <a:buNone/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E99DE9-FB19-394B-8589-12DB508734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CDF0BD-ECD9-2845-B3DE-6D9C29B98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C27C6AAB-A44D-7C4B-B3F9-9C6B4AA57C49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66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481774-D708-3B4A-9C9F-54047592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860F34-982D-594C-8F58-B0B58D969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5029200" cy="436418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272525"/>
                </a:solidFill>
                <a:latin typeface="Sofia Pro Light" pitchFamily="2" charset="0"/>
              </a:defRPr>
            </a:lvl1pPr>
            <a:lvl2pPr>
              <a:buNone/>
              <a:defRPr>
                <a:solidFill>
                  <a:srgbClr val="272525"/>
                </a:solidFill>
              </a:defRPr>
            </a:lvl2pPr>
            <a:lvl3pPr>
              <a:buNone/>
              <a:defRPr>
                <a:solidFill>
                  <a:srgbClr val="272525"/>
                </a:solidFill>
              </a:defRPr>
            </a:lvl3pPr>
            <a:lvl4pPr>
              <a:buNone/>
              <a:defRPr>
                <a:solidFill>
                  <a:srgbClr val="272525"/>
                </a:solidFill>
              </a:defRPr>
            </a:lvl4pPr>
            <a:lvl5pPr>
              <a:buNone/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E99DE9-FB19-394B-8589-12DB508734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156A2B7-CF55-004F-AAAD-E0A56EB0D2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1900" y="1354283"/>
            <a:ext cx="5041900" cy="4381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A48B11-5CDD-0E41-9143-79A12C0F1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B94AFAA3-ED37-DD44-A297-4AC38BCF49BE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21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481774-D708-3B4A-9C9F-54047592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860F34-982D-594C-8F58-B0B58D969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10515600" cy="436418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272525"/>
                </a:solidFill>
                <a:latin typeface="Sofia Pro Light" pitchFamily="2" charset="0"/>
              </a:defRPr>
            </a:lvl1pPr>
            <a:lvl2pPr>
              <a:buNone/>
              <a:defRPr>
                <a:solidFill>
                  <a:srgbClr val="272525"/>
                </a:solidFill>
              </a:defRPr>
            </a:lvl2pPr>
            <a:lvl3pPr>
              <a:buNone/>
              <a:defRPr>
                <a:solidFill>
                  <a:srgbClr val="272525"/>
                </a:solidFill>
              </a:defRPr>
            </a:lvl3pPr>
            <a:lvl4pPr>
              <a:buNone/>
              <a:defRPr>
                <a:solidFill>
                  <a:srgbClr val="272525"/>
                </a:solidFill>
              </a:defRPr>
            </a:lvl4pPr>
            <a:lvl5pPr>
              <a:buNone/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7E99DE9-FB19-394B-8589-12DB508734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0A647-55F5-5C4E-AC14-1B0A7ADF5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4071BFDD-F8AB-9E4B-9F2C-92CE98BD9596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19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1481774-D708-3B4A-9C9F-54047592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E860F34-982D-594C-8F58-B0B58D9693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1601"/>
            <a:ext cx="10515600" cy="4364182"/>
          </a:xfrm>
        </p:spPr>
        <p:txBody>
          <a:bodyPr lIns="0" tIns="0" rIns="0" bIns="0" numCol="2" spcCol="457200">
            <a:no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rgbClr val="272525"/>
                </a:solidFill>
                <a:latin typeface="Sofia Pro Light" pitchFamily="2" charset="0"/>
              </a:defRPr>
            </a:lvl1pPr>
            <a:lvl2pPr>
              <a:buNone/>
              <a:defRPr>
                <a:solidFill>
                  <a:srgbClr val="272525"/>
                </a:solidFill>
              </a:defRPr>
            </a:lvl2pPr>
            <a:lvl3pPr>
              <a:buNone/>
              <a:defRPr>
                <a:solidFill>
                  <a:srgbClr val="272525"/>
                </a:solidFill>
              </a:defRPr>
            </a:lvl3pPr>
            <a:lvl4pPr>
              <a:buNone/>
              <a:defRPr>
                <a:solidFill>
                  <a:srgbClr val="272525"/>
                </a:solidFill>
              </a:defRPr>
            </a:lvl4pPr>
            <a:lvl5pPr>
              <a:buNone/>
              <a:defRPr>
                <a:solidFill>
                  <a:srgbClr val="27252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6BC929-C1FB-F44F-B4F0-5514EA1A00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6CCECB-36BE-A449-B125-2E548E8527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29D0F65E-6A7A-9341-9EC4-9456753653A7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63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CCECC-1085-A847-A141-C8380685152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384513"/>
            <a:ext cx="5157787" cy="513596"/>
          </a:xfrm>
        </p:spPr>
        <p:txBody>
          <a:bodyPr lIns="0" tIns="0" rIns="0" anchor="t"/>
          <a:lstStyle>
            <a:lvl1pPr marL="0" indent="0" algn="ctr">
              <a:buNone/>
              <a:defRPr sz="2400" b="1" i="0">
                <a:solidFill>
                  <a:srgbClr val="007E8F"/>
                </a:solidFill>
                <a:latin typeface="Sofia Pro Bold Condensed" pitchFamily="2" charset="0"/>
                <a:ea typeface="Source Serif Pro Semibold" panose="02040603050405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D0C241-61CB-F445-A394-6F177930A8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15844" y="2136562"/>
            <a:ext cx="4681731" cy="3336925"/>
          </a:xfrm>
        </p:spPr>
        <p:txBody>
          <a:bodyPr/>
          <a:lstStyle>
            <a:lvl1pPr>
              <a:defRPr sz="2400">
                <a:solidFill>
                  <a:srgbClr val="272525"/>
                </a:solidFill>
              </a:defRPr>
            </a:lvl1pPr>
            <a:lvl2pPr>
              <a:defRPr sz="2000">
                <a:solidFill>
                  <a:srgbClr val="272525"/>
                </a:solidFill>
              </a:defRPr>
            </a:lvl2pPr>
            <a:lvl3pPr>
              <a:defRPr sz="1800">
                <a:solidFill>
                  <a:srgbClr val="272525"/>
                </a:solidFill>
              </a:defRPr>
            </a:lvl3pPr>
            <a:lvl4pPr>
              <a:defRPr sz="1600">
                <a:solidFill>
                  <a:srgbClr val="272525"/>
                </a:solidFill>
              </a:defRPr>
            </a:lvl4pPr>
            <a:lvl5pPr>
              <a:defRPr>
                <a:solidFill>
                  <a:srgbClr val="4E4E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F9CBDB-3C3C-684A-BA61-D4F04D35362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89282"/>
            <a:ext cx="5183188" cy="513596"/>
          </a:xfrm>
        </p:spPr>
        <p:txBody>
          <a:bodyPr lIns="0" tIns="0" rIns="0" anchor="t"/>
          <a:lstStyle>
            <a:lvl1pPr marL="0" indent="0" algn="ctr">
              <a:buNone/>
              <a:defRPr sz="2400" b="1" i="0">
                <a:solidFill>
                  <a:srgbClr val="007E8F"/>
                </a:solidFill>
                <a:latin typeface="Sofia Pro Bold Condensed" pitchFamily="2" charset="0"/>
                <a:ea typeface="Source Serif Pro Semibold" panose="02040603050405020204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175273-AA8D-6F4D-BC8B-137C812F4B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73656" y="2139623"/>
            <a:ext cx="4681731" cy="3336925"/>
          </a:xfrm>
        </p:spPr>
        <p:txBody>
          <a:bodyPr/>
          <a:lstStyle>
            <a:lvl1pPr>
              <a:defRPr sz="2400">
                <a:solidFill>
                  <a:srgbClr val="272525"/>
                </a:solidFill>
              </a:defRPr>
            </a:lvl1pPr>
            <a:lvl2pPr>
              <a:defRPr sz="2000">
                <a:solidFill>
                  <a:srgbClr val="272525"/>
                </a:solidFill>
              </a:defRPr>
            </a:lvl2pPr>
            <a:lvl3pPr>
              <a:defRPr sz="1800">
                <a:solidFill>
                  <a:srgbClr val="272525"/>
                </a:solidFill>
              </a:defRPr>
            </a:lvl3pPr>
            <a:lvl4pPr>
              <a:defRPr sz="1600">
                <a:solidFill>
                  <a:srgbClr val="272525"/>
                </a:solidFill>
              </a:defRPr>
            </a:lvl4pPr>
            <a:lvl5pPr>
              <a:defRPr>
                <a:solidFill>
                  <a:srgbClr val="4E4E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43343E4-D9D8-944C-83DA-8B01401E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ADFE57-AFC7-C343-A95E-97B8F4BC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95D3B246-7ECA-EE4C-AB68-2B03DBDFBE8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431A87EE-D1A6-4E4A-92E9-3462DEDD8F9F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746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8D9B3-9088-004D-8C19-8B0DEFFEA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48272D-FAFF-4349-AE61-1BC7F5EBD4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8A5E7274-4DC4-754D-BE3C-8D9C8569E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954A3949-DB86-BF4A-B21E-B0DD4FB7B327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505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8E19433-742D-2C4B-8ECE-C12DC0B056B1}"/>
              </a:ext>
            </a:extLst>
          </p:cNvPr>
          <p:cNvSpPr/>
          <p:nvPr userDrawn="1"/>
        </p:nvSpPr>
        <p:spPr>
          <a:xfrm>
            <a:off x="0" y="6041350"/>
            <a:ext cx="12192000" cy="816650"/>
          </a:xfrm>
          <a:prstGeom prst="rect">
            <a:avLst/>
          </a:prstGeom>
          <a:solidFill>
            <a:srgbClr val="2A4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4E641B-D64C-6740-8E63-F4DF7EBDC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6155395"/>
            <a:ext cx="2184890" cy="563842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8D21DD-1DC9-EA4A-9E85-18CB14617244}"/>
              </a:ext>
            </a:extLst>
          </p:cNvPr>
          <p:cNvCxnSpPr>
            <a:cxnSpLocks/>
          </p:cNvCxnSpPr>
          <p:nvPr userDrawn="1"/>
        </p:nvCxnSpPr>
        <p:spPr>
          <a:xfrm>
            <a:off x="0" y="6041363"/>
            <a:ext cx="1219200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363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rgbClr val="272525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72525"/>
          </a:solidFill>
          <a:latin typeface="Source Sans Pro" panose="020B05030304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72525"/>
          </a:solidFill>
          <a:latin typeface="Source Sans Pro" panose="020B05030304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72525"/>
          </a:solidFill>
          <a:latin typeface="Source Sans Pro" panose="020B05030304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2525"/>
          </a:solidFill>
          <a:latin typeface="Source Sans Pro" panose="020B05030304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2525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EF9E8-3D8A-F743-B41E-69D7A4D1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01601-4F46-804B-8B92-B047D132464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371600"/>
            <a:ext cx="10515600" cy="4343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B39A759A-0D9F-4F45-A560-B4284D48A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8D8A115E-B9DB-894D-8F98-065337181CDC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B59350-6991-5949-A91D-AC1FC5729102}"/>
              </a:ext>
            </a:extLst>
          </p:cNvPr>
          <p:cNvCxnSpPr>
            <a:cxnSpLocks/>
          </p:cNvCxnSpPr>
          <p:nvPr userDrawn="1"/>
        </p:nvCxnSpPr>
        <p:spPr>
          <a:xfrm>
            <a:off x="10861813" y="6422387"/>
            <a:ext cx="0" cy="152400"/>
          </a:xfrm>
          <a:prstGeom prst="line">
            <a:avLst/>
          </a:prstGeom>
          <a:ln w="12700">
            <a:solidFill>
              <a:srgbClr val="4E4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22F775E2-BECB-DC42-AC63-BECD49A79FBC}"/>
              </a:ext>
            </a:extLst>
          </p:cNvPr>
          <p:cNvSpPr txBox="1">
            <a:spLocks/>
          </p:cNvSpPr>
          <p:nvPr userDrawn="1"/>
        </p:nvSpPr>
        <p:spPr>
          <a:xfrm>
            <a:off x="11049000" y="6139174"/>
            <a:ext cx="304800" cy="7188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AC8D15-1A9E-D543-995C-70B9F5DA3974}" type="slidenum">
              <a:rPr lang="en-US" sz="1400" b="0" i="0" smtClean="0">
                <a:solidFill>
                  <a:srgbClr val="4D4D4F"/>
                </a:solidFill>
                <a:latin typeface="Source Sans Pro" panose="020B0503030403020204" pitchFamily="34" charset="0"/>
              </a:rPr>
              <a:pPr algn="ctr"/>
              <a:t>‹#›</a:t>
            </a:fld>
            <a:endParaRPr lang="en-US" sz="1400" b="0" i="0" dirty="0">
              <a:solidFill>
                <a:srgbClr val="4D4D4F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75565A1-F6E7-6344-A897-5DC9CE0B27C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55274"/>
            <a:ext cx="2184890" cy="564086"/>
          </a:xfrm>
          <a:prstGeom prst="rect">
            <a:avLst/>
          </a:prstGeom>
          <a:effectLst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193CE2-C9CE-FD43-95C0-0BED927F306E}"/>
              </a:ext>
            </a:extLst>
          </p:cNvPr>
          <p:cNvCxnSpPr>
            <a:cxnSpLocks/>
          </p:cNvCxnSpPr>
          <p:nvPr userDrawn="1"/>
        </p:nvCxnSpPr>
        <p:spPr>
          <a:xfrm>
            <a:off x="0" y="6041363"/>
            <a:ext cx="12192000" cy="0"/>
          </a:xfrm>
          <a:prstGeom prst="line">
            <a:avLst/>
          </a:prstGeom>
          <a:ln w="19050">
            <a:solidFill>
              <a:srgbClr val="6669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153B1C-7CFD-0943-B9AF-6DB7F7F3E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9174"/>
            <a:ext cx="4114800" cy="718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>
                <a:latin typeface="Source Sans Pro" panose="020B0503030403020204" pitchFamily="34" charset="0"/>
              </a:rPr>
              <a:t>Wetland Migration Workshop</a:t>
            </a:r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6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30" r:id="rId2"/>
    <p:sldLayoutId id="2147483733" r:id="rId3"/>
    <p:sldLayoutId id="2147483742" r:id="rId4"/>
    <p:sldLayoutId id="2147483741" r:id="rId5"/>
    <p:sldLayoutId id="2147483738" r:id="rId6"/>
    <p:sldLayoutId id="2147483734" r:id="rId7"/>
    <p:sldLayoutId id="2147483737" r:id="rId8"/>
    <p:sldLayoutId id="2147483732" r:id="rId9"/>
    <p:sldLayoutId id="2147483743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2D5094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EF9E8-3D8A-F743-B41E-69D7A4D1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01601-4F46-804B-8B92-B047D132464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371600"/>
            <a:ext cx="10515600" cy="4343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B39A759A-0D9F-4F45-A560-B4284D48A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D0685412-20B5-FD45-985F-590ADC2A18BF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B59350-6991-5949-A91D-AC1FC5729102}"/>
              </a:ext>
            </a:extLst>
          </p:cNvPr>
          <p:cNvCxnSpPr>
            <a:cxnSpLocks/>
          </p:cNvCxnSpPr>
          <p:nvPr userDrawn="1"/>
        </p:nvCxnSpPr>
        <p:spPr>
          <a:xfrm>
            <a:off x="10861813" y="6422387"/>
            <a:ext cx="0" cy="152400"/>
          </a:xfrm>
          <a:prstGeom prst="line">
            <a:avLst/>
          </a:prstGeom>
          <a:ln w="12700">
            <a:solidFill>
              <a:srgbClr val="4E4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22F775E2-BECB-DC42-AC63-BECD49A79FBC}"/>
              </a:ext>
            </a:extLst>
          </p:cNvPr>
          <p:cNvSpPr txBox="1">
            <a:spLocks/>
          </p:cNvSpPr>
          <p:nvPr userDrawn="1"/>
        </p:nvSpPr>
        <p:spPr>
          <a:xfrm>
            <a:off x="11049000" y="6139174"/>
            <a:ext cx="304800" cy="7188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AC8D15-1A9E-D543-995C-70B9F5DA3974}" type="slidenum">
              <a:rPr lang="en-US" sz="1400" b="0" i="0" smtClean="0">
                <a:solidFill>
                  <a:srgbClr val="4D4D4F"/>
                </a:solidFill>
                <a:latin typeface="Source Sans Pro" panose="020B0503030403020204" pitchFamily="34" charset="0"/>
              </a:rPr>
              <a:pPr algn="ctr"/>
              <a:t>‹#›</a:t>
            </a:fld>
            <a:endParaRPr lang="en-US" sz="1400" b="0" i="0" dirty="0">
              <a:solidFill>
                <a:srgbClr val="4D4D4F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75565A1-F6E7-6344-A897-5DC9CE0B27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55274"/>
            <a:ext cx="2184890" cy="564086"/>
          </a:xfrm>
          <a:prstGeom prst="rect">
            <a:avLst/>
          </a:prstGeom>
          <a:effectLst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193CE2-C9CE-FD43-95C0-0BED927F306E}"/>
              </a:ext>
            </a:extLst>
          </p:cNvPr>
          <p:cNvCxnSpPr>
            <a:cxnSpLocks/>
          </p:cNvCxnSpPr>
          <p:nvPr userDrawn="1"/>
        </p:nvCxnSpPr>
        <p:spPr>
          <a:xfrm>
            <a:off x="0" y="6041363"/>
            <a:ext cx="12192000" cy="0"/>
          </a:xfrm>
          <a:prstGeom prst="line">
            <a:avLst/>
          </a:prstGeom>
          <a:ln w="19050">
            <a:solidFill>
              <a:srgbClr val="6669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153B1C-7CFD-0943-B9AF-6DB7F7F3E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9174"/>
            <a:ext cx="4114800" cy="718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>
                <a:latin typeface="Source Sans Pro" panose="020B0503030403020204" pitchFamily="34" charset="0"/>
              </a:rPr>
              <a:t>Wetland Migration Workshop</a:t>
            </a:r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68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2D5094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3EF9E8-3D8A-F743-B41E-69D7A4D16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3225"/>
            <a:ext cx="10515600" cy="77787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301601-4F46-804B-8B92-B047D132464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371600"/>
            <a:ext cx="10515600" cy="4343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B39A759A-0D9F-4F45-A560-B4284D48A5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1" y="6139175"/>
            <a:ext cx="1606826" cy="7188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fld id="{30710D5D-92F7-6A4C-B66E-7750D97C00C7}" type="datetime1">
              <a:rPr lang="en-US" smtClean="0">
                <a:latin typeface="Source Sans Pro" panose="020B0503030403020204" pitchFamily="34" charset="0"/>
              </a:rPr>
              <a:t>9/12/23</a:t>
            </a:fld>
            <a:endParaRPr lang="en-US" dirty="0">
              <a:latin typeface="Source Sans Pro" panose="020B050303040302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B59350-6991-5949-A91D-AC1FC5729102}"/>
              </a:ext>
            </a:extLst>
          </p:cNvPr>
          <p:cNvCxnSpPr>
            <a:cxnSpLocks/>
          </p:cNvCxnSpPr>
          <p:nvPr userDrawn="1"/>
        </p:nvCxnSpPr>
        <p:spPr>
          <a:xfrm>
            <a:off x="10861813" y="6422387"/>
            <a:ext cx="0" cy="152400"/>
          </a:xfrm>
          <a:prstGeom prst="line">
            <a:avLst/>
          </a:prstGeom>
          <a:ln w="12700">
            <a:solidFill>
              <a:srgbClr val="4E4E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4">
            <a:extLst>
              <a:ext uri="{FF2B5EF4-FFF2-40B4-BE49-F238E27FC236}">
                <a16:creationId xmlns:a16="http://schemas.microsoft.com/office/drawing/2014/main" id="{22F775E2-BECB-DC42-AC63-BECD49A79FBC}"/>
              </a:ext>
            </a:extLst>
          </p:cNvPr>
          <p:cNvSpPr txBox="1">
            <a:spLocks/>
          </p:cNvSpPr>
          <p:nvPr userDrawn="1"/>
        </p:nvSpPr>
        <p:spPr>
          <a:xfrm>
            <a:off x="11049000" y="6139174"/>
            <a:ext cx="304800" cy="71882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9AC8D15-1A9E-D543-995C-70B9F5DA3974}" type="slidenum">
              <a:rPr lang="en-US" sz="1400" b="0" i="0" smtClean="0">
                <a:solidFill>
                  <a:srgbClr val="4D4D4F"/>
                </a:solidFill>
                <a:latin typeface="Source Sans Pro" panose="020B0503030403020204" pitchFamily="34" charset="0"/>
              </a:rPr>
              <a:pPr algn="ctr"/>
              <a:t>‹#›</a:t>
            </a:fld>
            <a:endParaRPr lang="en-US" sz="1400" b="0" i="0" dirty="0">
              <a:solidFill>
                <a:srgbClr val="4D4D4F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0" name="Picture 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75565A1-F6E7-6344-A897-5DC9CE0B27C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155274"/>
            <a:ext cx="2184890" cy="564086"/>
          </a:xfrm>
          <a:prstGeom prst="rect">
            <a:avLst/>
          </a:prstGeom>
          <a:effectLst/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193CE2-C9CE-FD43-95C0-0BED927F306E}"/>
              </a:ext>
            </a:extLst>
          </p:cNvPr>
          <p:cNvCxnSpPr>
            <a:cxnSpLocks/>
          </p:cNvCxnSpPr>
          <p:nvPr userDrawn="1"/>
        </p:nvCxnSpPr>
        <p:spPr>
          <a:xfrm>
            <a:off x="0" y="6041363"/>
            <a:ext cx="12192000" cy="0"/>
          </a:xfrm>
          <a:prstGeom prst="line">
            <a:avLst/>
          </a:prstGeom>
          <a:ln w="19050">
            <a:solidFill>
              <a:srgbClr val="6669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153B1C-7CFD-0943-B9AF-6DB7F7F3EC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139174"/>
            <a:ext cx="4114800" cy="718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 i="0">
                <a:solidFill>
                  <a:srgbClr val="4D4D4F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>
                <a:latin typeface="Source Sans Pro" panose="020B0503030403020204" pitchFamily="34" charset="0"/>
              </a:rPr>
              <a:t>Wetland Migration Workshop</a:t>
            </a:r>
            <a:endParaRPr lang="en-US" dirty="0"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65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8" r:id="rId11"/>
    <p:sldLayoutId id="2147483759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2D5094"/>
          </a:solidFill>
          <a:latin typeface="Source Sans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272525"/>
          </a:solidFill>
          <a:latin typeface="Source Sans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mailto:heidi.nutters@sfestuary.org" TargetMode="Externa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80C0999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06_A43923C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of a wetland">
            <a:extLst>
              <a:ext uri="{FF2B5EF4-FFF2-40B4-BE49-F238E27FC236}">
                <a16:creationId xmlns:a16="http://schemas.microsoft.com/office/drawing/2014/main" id="{913E3293-0A21-3E4C-A38B-18194A8793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7" y="0"/>
            <a:ext cx="12190393" cy="6035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A203E6-105F-1D45-9EB4-740A47CB881B}"/>
              </a:ext>
            </a:extLst>
          </p:cNvPr>
          <p:cNvSpPr txBox="1"/>
          <p:nvPr/>
        </p:nvSpPr>
        <p:spPr>
          <a:xfrm>
            <a:off x="0" y="1084520"/>
            <a:ext cx="10896600" cy="2837775"/>
          </a:xfrm>
          <a:custGeom>
            <a:avLst/>
            <a:gdLst>
              <a:gd name="connsiteX0" fmla="*/ 0 w 10896600"/>
              <a:gd name="connsiteY0" fmla="*/ 0 h 2837775"/>
              <a:gd name="connsiteX1" fmla="*/ 691552 w 10896600"/>
              <a:gd name="connsiteY1" fmla="*/ 0 h 2837775"/>
              <a:gd name="connsiteX2" fmla="*/ 1282622 w 10896600"/>
              <a:gd name="connsiteY2" fmla="*/ 0 h 2837775"/>
              <a:gd name="connsiteX3" fmla="*/ 1773210 w 10896600"/>
              <a:gd name="connsiteY3" fmla="*/ 0 h 2837775"/>
              <a:gd name="connsiteX4" fmla="*/ 2464762 w 10896600"/>
              <a:gd name="connsiteY4" fmla="*/ 0 h 2837775"/>
              <a:gd name="connsiteX5" fmla="*/ 3055832 w 10896600"/>
              <a:gd name="connsiteY5" fmla="*/ 0 h 2837775"/>
              <a:gd name="connsiteX6" fmla="*/ 3847866 w 10896600"/>
              <a:gd name="connsiteY6" fmla="*/ 0 h 2837775"/>
              <a:gd name="connsiteX7" fmla="*/ 4639900 w 10896600"/>
              <a:gd name="connsiteY7" fmla="*/ 0 h 2837775"/>
              <a:gd name="connsiteX8" fmla="*/ 5331451 w 10896600"/>
              <a:gd name="connsiteY8" fmla="*/ 0 h 2837775"/>
              <a:gd name="connsiteX9" fmla="*/ 6023003 w 10896600"/>
              <a:gd name="connsiteY9" fmla="*/ 0 h 2837775"/>
              <a:gd name="connsiteX10" fmla="*/ 6714555 w 10896600"/>
              <a:gd name="connsiteY10" fmla="*/ 0 h 2837775"/>
              <a:gd name="connsiteX11" fmla="*/ 7104661 w 10896600"/>
              <a:gd name="connsiteY11" fmla="*/ 0 h 2837775"/>
              <a:gd name="connsiteX12" fmla="*/ 7896695 w 10896600"/>
              <a:gd name="connsiteY12" fmla="*/ 0 h 2837775"/>
              <a:gd name="connsiteX13" fmla="*/ 8487765 w 10896600"/>
              <a:gd name="connsiteY13" fmla="*/ 0 h 2837775"/>
              <a:gd name="connsiteX14" fmla="*/ 8777390 w 10896600"/>
              <a:gd name="connsiteY14" fmla="*/ 0 h 2837775"/>
              <a:gd name="connsiteX15" fmla="*/ 9368460 w 10896600"/>
              <a:gd name="connsiteY15" fmla="*/ 0 h 2837775"/>
              <a:gd name="connsiteX16" fmla="*/ 10048190 w 10896600"/>
              <a:gd name="connsiteY16" fmla="*/ 0 h 2837775"/>
              <a:gd name="connsiteX17" fmla="*/ 10896600 w 10896600"/>
              <a:gd name="connsiteY17" fmla="*/ 848410 h 2837775"/>
              <a:gd name="connsiteX18" fmla="*/ 10896600 w 10896600"/>
              <a:gd name="connsiteY18" fmla="*/ 1365645 h 2837775"/>
              <a:gd name="connsiteX19" fmla="*/ 10896600 w 10896600"/>
              <a:gd name="connsiteY19" fmla="*/ 1882880 h 2837775"/>
              <a:gd name="connsiteX20" fmla="*/ 10896600 w 10896600"/>
              <a:gd name="connsiteY20" fmla="*/ 2380221 h 2837775"/>
              <a:gd name="connsiteX21" fmla="*/ 10896600 w 10896600"/>
              <a:gd name="connsiteY21" fmla="*/ 2837775 h 2837775"/>
              <a:gd name="connsiteX22" fmla="*/ 10432061 w 10896600"/>
              <a:gd name="connsiteY22" fmla="*/ 2837775 h 2837775"/>
              <a:gd name="connsiteX23" fmla="*/ 9749589 w 10896600"/>
              <a:gd name="connsiteY23" fmla="*/ 2837775 h 2837775"/>
              <a:gd name="connsiteX24" fmla="*/ 8958152 w 10896600"/>
              <a:gd name="connsiteY24" fmla="*/ 2837775 h 2837775"/>
              <a:gd name="connsiteX25" fmla="*/ 8711545 w 10896600"/>
              <a:gd name="connsiteY25" fmla="*/ 2837775 h 2837775"/>
              <a:gd name="connsiteX26" fmla="*/ 8464938 w 10896600"/>
              <a:gd name="connsiteY26" fmla="*/ 2837775 h 2837775"/>
              <a:gd name="connsiteX27" fmla="*/ 7673500 w 10896600"/>
              <a:gd name="connsiteY27" fmla="*/ 2837775 h 2837775"/>
              <a:gd name="connsiteX28" fmla="*/ 7426893 w 10896600"/>
              <a:gd name="connsiteY28" fmla="*/ 2837775 h 2837775"/>
              <a:gd name="connsiteX29" fmla="*/ 6853388 w 10896600"/>
              <a:gd name="connsiteY29" fmla="*/ 2837775 h 2837775"/>
              <a:gd name="connsiteX30" fmla="*/ 6497815 w 10896600"/>
              <a:gd name="connsiteY30" fmla="*/ 2837775 h 2837775"/>
              <a:gd name="connsiteX31" fmla="*/ 6142241 w 10896600"/>
              <a:gd name="connsiteY31" fmla="*/ 2837775 h 2837775"/>
              <a:gd name="connsiteX32" fmla="*/ 5786668 w 10896600"/>
              <a:gd name="connsiteY32" fmla="*/ 2837775 h 2837775"/>
              <a:gd name="connsiteX33" fmla="*/ 5431095 w 10896600"/>
              <a:gd name="connsiteY33" fmla="*/ 2837775 h 2837775"/>
              <a:gd name="connsiteX34" fmla="*/ 4966556 w 10896600"/>
              <a:gd name="connsiteY34" fmla="*/ 2837775 h 2837775"/>
              <a:gd name="connsiteX35" fmla="*/ 4610982 w 10896600"/>
              <a:gd name="connsiteY35" fmla="*/ 2837775 h 2837775"/>
              <a:gd name="connsiteX36" fmla="*/ 4146443 w 10896600"/>
              <a:gd name="connsiteY36" fmla="*/ 2837775 h 2837775"/>
              <a:gd name="connsiteX37" fmla="*/ 3463972 w 10896600"/>
              <a:gd name="connsiteY37" fmla="*/ 2837775 h 2837775"/>
              <a:gd name="connsiteX38" fmla="*/ 3108399 w 10896600"/>
              <a:gd name="connsiteY38" fmla="*/ 2837775 h 2837775"/>
              <a:gd name="connsiteX39" fmla="*/ 2861791 w 10896600"/>
              <a:gd name="connsiteY39" fmla="*/ 2837775 h 2837775"/>
              <a:gd name="connsiteX40" fmla="*/ 2070354 w 10896600"/>
              <a:gd name="connsiteY40" fmla="*/ 2837775 h 2837775"/>
              <a:gd name="connsiteX41" fmla="*/ 1823747 w 10896600"/>
              <a:gd name="connsiteY41" fmla="*/ 2837775 h 2837775"/>
              <a:gd name="connsiteX42" fmla="*/ 1250241 w 10896600"/>
              <a:gd name="connsiteY42" fmla="*/ 2837775 h 2837775"/>
              <a:gd name="connsiteX43" fmla="*/ 1003634 w 10896600"/>
              <a:gd name="connsiteY43" fmla="*/ 2837775 h 2837775"/>
              <a:gd name="connsiteX44" fmla="*/ 0 w 10896600"/>
              <a:gd name="connsiteY44" fmla="*/ 2837775 h 2837775"/>
              <a:gd name="connsiteX45" fmla="*/ 0 w 10896600"/>
              <a:gd name="connsiteY45" fmla="*/ 2270220 h 2837775"/>
              <a:gd name="connsiteX46" fmla="*/ 0 w 10896600"/>
              <a:gd name="connsiteY46" fmla="*/ 1731043 h 2837775"/>
              <a:gd name="connsiteX47" fmla="*/ 0 w 10896600"/>
              <a:gd name="connsiteY47" fmla="*/ 1220243 h 2837775"/>
              <a:gd name="connsiteX48" fmla="*/ 0 w 10896600"/>
              <a:gd name="connsiteY48" fmla="*/ 709444 h 2837775"/>
              <a:gd name="connsiteX49" fmla="*/ 0 w 10896600"/>
              <a:gd name="connsiteY49" fmla="*/ 0 h 283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896600" h="2837775" fill="none" extrusionOk="0">
                <a:moveTo>
                  <a:pt x="0" y="0"/>
                </a:moveTo>
                <a:cubicBezTo>
                  <a:pt x="268180" y="-5852"/>
                  <a:pt x="480102" y="5519"/>
                  <a:pt x="691552" y="0"/>
                </a:cubicBezTo>
                <a:cubicBezTo>
                  <a:pt x="903002" y="-5519"/>
                  <a:pt x="992511" y="9714"/>
                  <a:pt x="1282622" y="0"/>
                </a:cubicBezTo>
                <a:cubicBezTo>
                  <a:pt x="1572733" y="-9714"/>
                  <a:pt x="1549107" y="39816"/>
                  <a:pt x="1773210" y="0"/>
                </a:cubicBezTo>
                <a:cubicBezTo>
                  <a:pt x="1997313" y="-39816"/>
                  <a:pt x="2259522" y="859"/>
                  <a:pt x="2464762" y="0"/>
                </a:cubicBezTo>
                <a:cubicBezTo>
                  <a:pt x="2670002" y="-859"/>
                  <a:pt x="2869229" y="45600"/>
                  <a:pt x="3055832" y="0"/>
                </a:cubicBezTo>
                <a:cubicBezTo>
                  <a:pt x="3242435" y="-45600"/>
                  <a:pt x="3634510" y="26672"/>
                  <a:pt x="3847866" y="0"/>
                </a:cubicBezTo>
                <a:cubicBezTo>
                  <a:pt x="4061222" y="-26672"/>
                  <a:pt x="4477957" y="59431"/>
                  <a:pt x="4639900" y="0"/>
                </a:cubicBezTo>
                <a:cubicBezTo>
                  <a:pt x="4801843" y="-59431"/>
                  <a:pt x="5174186" y="26960"/>
                  <a:pt x="5331451" y="0"/>
                </a:cubicBezTo>
                <a:cubicBezTo>
                  <a:pt x="5488716" y="-26960"/>
                  <a:pt x="5705393" y="22793"/>
                  <a:pt x="6023003" y="0"/>
                </a:cubicBezTo>
                <a:cubicBezTo>
                  <a:pt x="6340613" y="-22793"/>
                  <a:pt x="6495301" y="5324"/>
                  <a:pt x="6714555" y="0"/>
                </a:cubicBezTo>
                <a:cubicBezTo>
                  <a:pt x="6933809" y="-5324"/>
                  <a:pt x="6995024" y="6554"/>
                  <a:pt x="7104661" y="0"/>
                </a:cubicBezTo>
                <a:cubicBezTo>
                  <a:pt x="7214298" y="-6554"/>
                  <a:pt x="7663664" y="54505"/>
                  <a:pt x="7896695" y="0"/>
                </a:cubicBezTo>
                <a:cubicBezTo>
                  <a:pt x="8129726" y="-54505"/>
                  <a:pt x="8263205" y="35758"/>
                  <a:pt x="8487765" y="0"/>
                </a:cubicBezTo>
                <a:cubicBezTo>
                  <a:pt x="8712325" y="-35758"/>
                  <a:pt x="8655123" y="29112"/>
                  <a:pt x="8777390" y="0"/>
                </a:cubicBezTo>
                <a:cubicBezTo>
                  <a:pt x="8899658" y="-29112"/>
                  <a:pt x="9222842" y="983"/>
                  <a:pt x="9368460" y="0"/>
                </a:cubicBezTo>
                <a:cubicBezTo>
                  <a:pt x="9514078" y="-983"/>
                  <a:pt x="9853359" y="53286"/>
                  <a:pt x="10048190" y="0"/>
                </a:cubicBezTo>
                <a:cubicBezTo>
                  <a:pt x="10493147" y="10341"/>
                  <a:pt x="10880017" y="360531"/>
                  <a:pt x="10896600" y="848410"/>
                </a:cubicBezTo>
                <a:cubicBezTo>
                  <a:pt x="10916586" y="1071568"/>
                  <a:pt x="10867774" y="1162326"/>
                  <a:pt x="10896600" y="1365645"/>
                </a:cubicBezTo>
                <a:cubicBezTo>
                  <a:pt x="10925426" y="1568964"/>
                  <a:pt x="10866552" y="1767059"/>
                  <a:pt x="10896600" y="1882880"/>
                </a:cubicBezTo>
                <a:cubicBezTo>
                  <a:pt x="10926648" y="1998702"/>
                  <a:pt x="10851127" y="2144369"/>
                  <a:pt x="10896600" y="2380221"/>
                </a:cubicBezTo>
                <a:cubicBezTo>
                  <a:pt x="10942073" y="2616073"/>
                  <a:pt x="10877328" y="2673503"/>
                  <a:pt x="10896600" y="2837775"/>
                </a:cubicBezTo>
                <a:cubicBezTo>
                  <a:pt x="10689073" y="2854903"/>
                  <a:pt x="10616163" y="2836201"/>
                  <a:pt x="10432061" y="2837775"/>
                </a:cubicBezTo>
                <a:cubicBezTo>
                  <a:pt x="10247959" y="2839349"/>
                  <a:pt x="10030230" y="2825225"/>
                  <a:pt x="9749589" y="2837775"/>
                </a:cubicBezTo>
                <a:cubicBezTo>
                  <a:pt x="9468948" y="2850325"/>
                  <a:pt x="9169942" y="2801293"/>
                  <a:pt x="8958152" y="2837775"/>
                </a:cubicBezTo>
                <a:cubicBezTo>
                  <a:pt x="8746362" y="2874257"/>
                  <a:pt x="8785854" y="2836932"/>
                  <a:pt x="8711545" y="2837775"/>
                </a:cubicBezTo>
                <a:cubicBezTo>
                  <a:pt x="8637236" y="2838618"/>
                  <a:pt x="8541673" y="2821181"/>
                  <a:pt x="8464938" y="2837775"/>
                </a:cubicBezTo>
                <a:cubicBezTo>
                  <a:pt x="8388203" y="2854369"/>
                  <a:pt x="7886262" y="2763553"/>
                  <a:pt x="7673500" y="2837775"/>
                </a:cubicBezTo>
                <a:cubicBezTo>
                  <a:pt x="7460738" y="2911997"/>
                  <a:pt x="7494315" y="2835003"/>
                  <a:pt x="7426893" y="2837775"/>
                </a:cubicBezTo>
                <a:cubicBezTo>
                  <a:pt x="7359471" y="2840547"/>
                  <a:pt x="6970891" y="2810539"/>
                  <a:pt x="6853388" y="2837775"/>
                </a:cubicBezTo>
                <a:cubicBezTo>
                  <a:pt x="6735885" y="2865011"/>
                  <a:pt x="6610597" y="2802253"/>
                  <a:pt x="6497815" y="2837775"/>
                </a:cubicBezTo>
                <a:cubicBezTo>
                  <a:pt x="6385033" y="2873297"/>
                  <a:pt x="6275809" y="2817698"/>
                  <a:pt x="6142241" y="2837775"/>
                </a:cubicBezTo>
                <a:cubicBezTo>
                  <a:pt x="6008673" y="2857852"/>
                  <a:pt x="5947351" y="2806895"/>
                  <a:pt x="5786668" y="2837775"/>
                </a:cubicBezTo>
                <a:cubicBezTo>
                  <a:pt x="5625985" y="2868655"/>
                  <a:pt x="5558483" y="2804927"/>
                  <a:pt x="5431095" y="2837775"/>
                </a:cubicBezTo>
                <a:cubicBezTo>
                  <a:pt x="5303707" y="2870623"/>
                  <a:pt x="5119805" y="2796754"/>
                  <a:pt x="4966556" y="2837775"/>
                </a:cubicBezTo>
                <a:cubicBezTo>
                  <a:pt x="4813307" y="2878796"/>
                  <a:pt x="4739700" y="2800143"/>
                  <a:pt x="4610982" y="2837775"/>
                </a:cubicBezTo>
                <a:cubicBezTo>
                  <a:pt x="4482264" y="2875407"/>
                  <a:pt x="4365928" y="2784624"/>
                  <a:pt x="4146443" y="2837775"/>
                </a:cubicBezTo>
                <a:cubicBezTo>
                  <a:pt x="3926958" y="2890926"/>
                  <a:pt x="3794391" y="2834989"/>
                  <a:pt x="3463972" y="2837775"/>
                </a:cubicBezTo>
                <a:cubicBezTo>
                  <a:pt x="3133553" y="2840561"/>
                  <a:pt x="3201643" y="2829703"/>
                  <a:pt x="3108399" y="2837775"/>
                </a:cubicBezTo>
                <a:cubicBezTo>
                  <a:pt x="3015155" y="2845847"/>
                  <a:pt x="2913406" y="2825940"/>
                  <a:pt x="2861791" y="2837775"/>
                </a:cubicBezTo>
                <a:cubicBezTo>
                  <a:pt x="2810176" y="2849610"/>
                  <a:pt x="2316263" y="2760441"/>
                  <a:pt x="2070354" y="2837775"/>
                </a:cubicBezTo>
                <a:cubicBezTo>
                  <a:pt x="1824445" y="2915109"/>
                  <a:pt x="1902412" y="2812441"/>
                  <a:pt x="1823747" y="2837775"/>
                </a:cubicBezTo>
                <a:cubicBezTo>
                  <a:pt x="1745082" y="2863109"/>
                  <a:pt x="1441806" y="2811157"/>
                  <a:pt x="1250241" y="2837775"/>
                </a:cubicBezTo>
                <a:cubicBezTo>
                  <a:pt x="1058676" y="2864393"/>
                  <a:pt x="1087743" y="2816410"/>
                  <a:pt x="1003634" y="2837775"/>
                </a:cubicBezTo>
                <a:cubicBezTo>
                  <a:pt x="919525" y="2859140"/>
                  <a:pt x="262362" y="2751477"/>
                  <a:pt x="0" y="2837775"/>
                </a:cubicBezTo>
                <a:cubicBezTo>
                  <a:pt x="-17784" y="2568919"/>
                  <a:pt x="8442" y="2481342"/>
                  <a:pt x="0" y="2270220"/>
                </a:cubicBezTo>
                <a:cubicBezTo>
                  <a:pt x="-8442" y="2059099"/>
                  <a:pt x="18373" y="1847091"/>
                  <a:pt x="0" y="1731043"/>
                </a:cubicBezTo>
                <a:cubicBezTo>
                  <a:pt x="-18373" y="1614995"/>
                  <a:pt x="10167" y="1330741"/>
                  <a:pt x="0" y="1220243"/>
                </a:cubicBezTo>
                <a:cubicBezTo>
                  <a:pt x="-10167" y="1109745"/>
                  <a:pt x="3948" y="930025"/>
                  <a:pt x="0" y="709444"/>
                </a:cubicBezTo>
                <a:cubicBezTo>
                  <a:pt x="-3948" y="488863"/>
                  <a:pt x="77408" y="166313"/>
                  <a:pt x="0" y="0"/>
                </a:cubicBezTo>
                <a:close/>
              </a:path>
              <a:path w="10896600" h="2837775" stroke="0" extrusionOk="0">
                <a:moveTo>
                  <a:pt x="0" y="0"/>
                </a:moveTo>
                <a:cubicBezTo>
                  <a:pt x="223943" y="-18151"/>
                  <a:pt x="375793" y="37139"/>
                  <a:pt x="490588" y="0"/>
                </a:cubicBezTo>
                <a:cubicBezTo>
                  <a:pt x="605383" y="-37139"/>
                  <a:pt x="711431" y="1003"/>
                  <a:pt x="780212" y="0"/>
                </a:cubicBezTo>
                <a:cubicBezTo>
                  <a:pt x="848993" y="-1003"/>
                  <a:pt x="1200279" y="80927"/>
                  <a:pt x="1572246" y="0"/>
                </a:cubicBezTo>
                <a:cubicBezTo>
                  <a:pt x="1944213" y="-80927"/>
                  <a:pt x="1932181" y="34242"/>
                  <a:pt x="2062834" y="0"/>
                </a:cubicBezTo>
                <a:cubicBezTo>
                  <a:pt x="2193487" y="-34242"/>
                  <a:pt x="2421669" y="40993"/>
                  <a:pt x="2553422" y="0"/>
                </a:cubicBezTo>
                <a:cubicBezTo>
                  <a:pt x="2685175" y="-40993"/>
                  <a:pt x="3152677" y="7439"/>
                  <a:pt x="3345456" y="0"/>
                </a:cubicBezTo>
                <a:cubicBezTo>
                  <a:pt x="3538235" y="-7439"/>
                  <a:pt x="3594479" y="11612"/>
                  <a:pt x="3735562" y="0"/>
                </a:cubicBezTo>
                <a:cubicBezTo>
                  <a:pt x="3876645" y="-11612"/>
                  <a:pt x="4280754" y="20952"/>
                  <a:pt x="4527596" y="0"/>
                </a:cubicBezTo>
                <a:cubicBezTo>
                  <a:pt x="4774438" y="-20952"/>
                  <a:pt x="5053555" y="46392"/>
                  <a:pt x="5319630" y="0"/>
                </a:cubicBezTo>
                <a:cubicBezTo>
                  <a:pt x="5585705" y="-46392"/>
                  <a:pt x="5659673" y="45263"/>
                  <a:pt x="5910700" y="0"/>
                </a:cubicBezTo>
                <a:cubicBezTo>
                  <a:pt x="6161727" y="-45263"/>
                  <a:pt x="6335059" y="63467"/>
                  <a:pt x="6702734" y="0"/>
                </a:cubicBezTo>
                <a:cubicBezTo>
                  <a:pt x="7070409" y="-63467"/>
                  <a:pt x="7041811" y="54213"/>
                  <a:pt x="7193322" y="0"/>
                </a:cubicBezTo>
                <a:cubicBezTo>
                  <a:pt x="7344833" y="-54213"/>
                  <a:pt x="7510597" y="9269"/>
                  <a:pt x="7683910" y="0"/>
                </a:cubicBezTo>
                <a:cubicBezTo>
                  <a:pt x="7857223" y="-9269"/>
                  <a:pt x="8115424" y="38281"/>
                  <a:pt x="8375462" y="0"/>
                </a:cubicBezTo>
                <a:cubicBezTo>
                  <a:pt x="8635500" y="-38281"/>
                  <a:pt x="8692812" y="18395"/>
                  <a:pt x="8866050" y="0"/>
                </a:cubicBezTo>
                <a:cubicBezTo>
                  <a:pt x="9039288" y="-18395"/>
                  <a:pt x="9609458" y="38354"/>
                  <a:pt x="10048190" y="0"/>
                </a:cubicBezTo>
                <a:cubicBezTo>
                  <a:pt x="10467207" y="-34186"/>
                  <a:pt x="10783191" y="371796"/>
                  <a:pt x="10896600" y="848410"/>
                </a:cubicBezTo>
                <a:cubicBezTo>
                  <a:pt x="10951092" y="1113888"/>
                  <a:pt x="10873538" y="1226581"/>
                  <a:pt x="10896600" y="1385539"/>
                </a:cubicBezTo>
                <a:cubicBezTo>
                  <a:pt x="10919662" y="1544497"/>
                  <a:pt x="10844774" y="1669767"/>
                  <a:pt x="10896600" y="1823199"/>
                </a:cubicBezTo>
                <a:cubicBezTo>
                  <a:pt x="10948426" y="1976631"/>
                  <a:pt x="10849358" y="2165942"/>
                  <a:pt x="10896600" y="2280753"/>
                </a:cubicBezTo>
                <a:cubicBezTo>
                  <a:pt x="10943842" y="2395564"/>
                  <a:pt x="10851694" y="2560317"/>
                  <a:pt x="10896600" y="2837775"/>
                </a:cubicBezTo>
                <a:cubicBezTo>
                  <a:pt x="10759038" y="2891665"/>
                  <a:pt x="10550733" y="2836212"/>
                  <a:pt x="10432061" y="2837775"/>
                </a:cubicBezTo>
                <a:cubicBezTo>
                  <a:pt x="10313389" y="2839338"/>
                  <a:pt x="10216326" y="2811941"/>
                  <a:pt x="10076487" y="2837775"/>
                </a:cubicBezTo>
                <a:cubicBezTo>
                  <a:pt x="9936648" y="2863609"/>
                  <a:pt x="9668894" y="2812506"/>
                  <a:pt x="9394016" y="2837775"/>
                </a:cubicBezTo>
                <a:cubicBezTo>
                  <a:pt x="9119138" y="2863044"/>
                  <a:pt x="9081640" y="2825181"/>
                  <a:pt x="8820511" y="2837775"/>
                </a:cubicBezTo>
                <a:cubicBezTo>
                  <a:pt x="8559383" y="2850369"/>
                  <a:pt x="8375129" y="2780585"/>
                  <a:pt x="8247006" y="2837775"/>
                </a:cubicBezTo>
                <a:cubicBezTo>
                  <a:pt x="8118884" y="2894965"/>
                  <a:pt x="7658347" y="2784427"/>
                  <a:pt x="7455568" y="2837775"/>
                </a:cubicBezTo>
                <a:cubicBezTo>
                  <a:pt x="7252789" y="2891123"/>
                  <a:pt x="7025905" y="2759205"/>
                  <a:pt x="6773097" y="2837775"/>
                </a:cubicBezTo>
                <a:cubicBezTo>
                  <a:pt x="6520289" y="2916345"/>
                  <a:pt x="6641382" y="2822085"/>
                  <a:pt x="6526490" y="2837775"/>
                </a:cubicBezTo>
                <a:cubicBezTo>
                  <a:pt x="6411598" y="2853465"/>
                  <a:pt x="6202171" y="2805872"/>
                  <a:pt x="6061951" y="2837775"/>
                </a:cubicBezTo>
                <a:cubicBezTo>
                  <a:pt x="5921731" y="2869678"/>
                  <a:pt x="5429792" y="2824345"/>
                  <a:pt x="5270513" y="2837775"/>
                </a:cubicBezTo>
                <a:cubicBezTo>
                  <a:pt x="5111234" y="2851205"/>
                  <a:pt x="4841045" y="2779405"/>
                  <a:pt x="4697008" y="2837775"/>
                </a:cubicBezTo>
                <a:cubicBezTo>
                  <a:pt x="4552971" y="2896145"/>
                  <a:pt x="4213382" y="2833977"/>
                  <a:pt x="4014537" y="2837775"/>
                </a:cubicBezTo>
                <a:cubicBezTo>
                  <a:pt x="3815692" y="2841573"/>
                  <a:pt x="3653860" y="2796361"/>
                  <a:pt x="3549998" y="2837775"/>
                </a:cubicBezTo>
                <a:cubicBezTo>
                  <a:pt x="3446136" y="2879189"/>
                  <a:pt x="3101084" y="2795902"/>
                  <a:pt x="2976492" y="2837775"/>
                </a:cubicBezTo>
                <a:cubicBezTo>
                  <a:pt x="2851900" y="2879648"/>
                  <a:pt x="2421470" y="2807504"/>
                  <a:pt x="2185055" y="2837775"/>
                </a:cubicBezTo>
                <a:cubicBezTo>
                  <a:pt x="1948640" y="2868046"/>
                  <a:pt x="1923061" y="2818571"/>
                  <a:pt x="1829482" y="2837775"/>
                </a:cubicBezTo>
                <a:cubicBezTo>
                  <a:pt x="1735903" y="2856979"/>
                  <a:pt x="1413385" y="2802105"/>
                  <a:pt x="1147011" y="2837775"/>
                </a:cubicBezTo>
                <a:cubicBezTo>
                  <a:pt x="880637" y="2873445"/>
                  <a:pt x="872343" y="2821384"/>
                  <a:pt x="791437" y="2837775"/>
                </a:cubicBezTo>
                <a:cubicBezTo>
                  <a:pt x="710531" y="2854166"/>
                  <a:pt x="342761" y="2773605"/>
                  <a:pt x="0" y="2837775"/>
                </a:cubicBezTo>
                <a:cubicBezTo>
                  <a:pt x="-45194" y="2629792"/>
                  <a:pt x="4123" y="2487636"/>
                  <a:pt x="0" y="2241842"/>
                </a:cubicBezTo>
                <a:cubicBezTo>
                  <a:pt x="-4123" y="1996048"/>
                  <a:pt x="11408" y="1846973"/>
                  <a:pt x="0" y="1731043"/>
                </a:cubicBezTo>
                <a:cubicBezTo>
                  <a:pt x="-11408" y="1615113"/>
                  <a:pt x="36230" y="1313455"/>
                  <a:pt x="0" y="1106732"/>
                </a:cubicBezTo>
                <a:cubicBezTo>
                  <a:pt x="-36230" y="900009"/>
                  <a:pt x="8309" y="718162"/>
                  <a:pt x="0" y="539177"/>
                </a:cubicBezTo>
                <a:cubicBezTo>
                  <a:pt x="-8309" y="360193"/>
                  <a:pt x="8526" y="261510"/>
                  <a:pt x="0" y="0"/>
                </a:cubicBezTo>
                <a:close/>
              </a:path>
            </a:pathLst>
          </a:custGeom>
          <a:solidFill>
            <a:srgbClr val="E27908">
              <a:alpha val="70000"/>
            </a:srgbClr>
          </a:solidFill>
          <a:ln w="254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1Rect">
                    <a:avLst>
                      <a:gd name="adj" fmla="val 2989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0"/>
          </a:effectLst>
        </p:spPr>
        <p:txBody>
          <a:bodyPr wrap="square" lIns="914400" tIns="457200" rIns="457200" bIns="457200" rtlCol="0" anchor="ctr">
            <a:noAutofit/>
          </a:bodyPr>
          <a:lstStyle/>
          <a:p>
            <a:endParaRPr lang="en-US" b="1" dirty="0">
              <a:solidFill>
                <a:srgbClr val="FFFFFF"/>
              </a:solidFill>
              <a:latin typeface="Calibri Light"/>
              <a:cs typeface="Calibri Light"/>
            </a:endParaRPr>
          </a:p>
          <a:p>
            <a:endParaRPr lang="en-US" b="1" dirty="0">
              <a:solidFill>
                <a:srgbClr val="FFFFFF"/>
              </a:solidFill>
              <a:latin typeface="Calibri Light"/>
              <a:cs typeface="Calibri Light"/>
            </a:endParaRPr>
          </a:p>
          <a:p>
            <a:endParaRPr lang="en-US" b="1" dirty="0">
              <a:solidFill>
                <a:srgbClr val="FFFFFF"/>
              </a:solidFill>
              <a:latin typeface="Calibri Light"/>
              <a:cs typeface="Calibri Light"/>
            </a:endParaRPr>
          </a:p>
          <a:p>
            <a:endParaRPr lang="en-US" b="1" dirty="0">
              <a:solidFill>
                <a:srgbClr val="FFFFFF"/>
              </a:solidFill>
              <a:latin typeface="Calibri Light"/>
              <a:cs typeface="Calibri Light"/>
            </a:endParaRPr>
          </a:p>
          <a:p>
            <a:endParaRPr lang="en-US" b="1" dirty="0">
              <a:solidFill>
                <a:srgbClr val="FFFFFF"/>
              </a:solidFill>
              <a:latin typeface="Calibri Light"/>
              <a:cs typeface="Calibri Light"/>
            </a:endParaRPr>
          </a:p>
          <a:p>
            <a:r>
              <a:rPr lang="en-US" b="1" dirty="0">
                <a:solidFill>
                  <a:srgbClr val="FFFFFF"/>
                </a:solidFill>
                <a:latin typeface="Calibri Light"/>
                <a:cs typeface="Calibri Light"/>
              </a:rPr>
              <a:t>Heidi </a:t>
            </a:r>
            <a:r>
              <a:rPr lang="en-US" b="1" dirty="0" err="1">
                <a:solidFill>
                  <a:srgbClr val="FFFFFF"/>
                </a:solidFill>
                <a:latin typeface="Calibri Light"/>
                <a:cs typeface="Calibri Light"/>
              </a:rPr>
              <a:t>Nutters</a:t>
            </a:r>
            <a:r>
              <a:rPr lang="en-US" b="1" dirty="0">
                <a:solidFill>
                  <a:srgbClr val="FFFFFF"/>
                </a:solidFill>
                <a:latin typeface="Calibri Light"/>
                <a:cs typeface="Calibri Light"/>
              </a:rPr>
              <a:t>, Senior Program Manager, SF Estuary Partnership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2BDA4F8-8836-68CB-F0A4-93F04FBCEE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3694" y="1274618"/>
            <a:ext cx="8967537" cy="2327563"/>
          </a:xfrm>
        </p:spPr>
        <p:txBody>
          <a:bodyPr/>
          <a:lstStyle/>
          <a:p>
            <a:pPr rtl="0" eaLnBrk="1" latinLnBrk="0" hangingPunct="1"/>
            <a:r>
              <a:rPr lang="en-US" sz="4400" b="1" kern="12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Advancing Nature-based Shoreline Solutions – Regional to Local Initiatives</a:t>
            </a:r>
            <a:endParaRPr lang="en-US" dirty="0">
              <a:effectLst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CC1DF8-40CE-EFC3-56C0-ECB1DC878B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70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AB044-6265-8E0A-4E7E-FD3018B3E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Regional Capacity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CA829-6A57-90E3-3C35-0E26D70A7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474747"/>
                </a:solidFill>
                <a:effectLst/>
                <a:latin typeface="Source Sans Pro" panose="020B0503030403020204" pitchFamily="34" charset="0"/>
              </a:rPr>
              <a:t>The Transforming Shorelines Collaborative (TSC)</a:t>
            </a:r>
          </a:p>
          <a:p>
            <a:pPr lvl="1"/>
            <a:r>
              <a:rPr lang="en-US" dirty="0">
                <a:solidFill>
                  <a:srgbClr val="474747"/>
                </a:solidFill>
              </a:rPr>
              <a:t>P</a:t>
            </a:r>
            <a:r>
              <a:rPr lang="en-US" b="0" i="0" dirty="0">
                <a:solidFill>
                  <a:srgbClr val="474747"/>
                </a:solidFill>
                <a:effectLst/>
                <a:latin typeface="Source Sans Pro" panose="020B0503030403020204" pitchFamily="34" charset="0"/>
              </a:rPr>
              <a:t>ractitioners and experts on nature-based solutions, wastewater treatment, resiliency and nutrient management including regulators, landowners and stakeholders, individual wastewater treatment facilities, regional entities and practitioners/experts involved in habitat restoration, treatment wetlands, or shoreline resilience.</a:t>
            </a:r>
          </a:p>
          <a:p>
            <a:pPr lvl="1"/>
            <a:r>
              <a:rPr lang="en-US" dirty="0">
                <a:solidFill>
                  <a:srgbClr val="474747"/>
                </a:solidFill>
              </a:rPr>
              <a:t>Meets 2-4 times per year </a:t>
            </a:r>
          </a:p>
          <a:p>
            <a:pPr lvl="1"/>
            <a:r>
              <a:rPr lang="en-US" dirty="0">
                <a:solidFill>
                  <a:srgbClr val="474747"/>
                </a:solidFill>
              </a:rPr>
              <a:t>Deep dives into individual case studies using expert consultation model, and specific topics. Recent topics:</a:t>
            </a:r>
          </a:p>
          <a:p>
            <a:pPr lvl="2"/>
            <a:r>
              <a:rPr lang="en-US" dirty="0">
                <a:solidFill>
                  <a:srgbClr val="474747"/>
                </a:solidFill>
              </a:rPr>
              <a:t>Regulatory Pathways</a:t>
            </a:r>
          </a:p>
          <a:p>
            <a:pPr lvl="2"/>
            <a:r>
              <a:rPr lang="en-US" dirty="0">
                <a:solidFill>
                  <a:srgbClr val="474747"/>
                </a:solidFill>
              </a:rPr>
              <a:t>First Mile Horizontal Levee</a:t>
            </a:r>
          </a:p>
          <a:p>
            <a:pPr lvl="2"/>
            <a:r>
              <a:rPr lang="en-US" dirty="0">
                <a:solidFill>
                  <a:srgbClr val="474747"/>
                </a:solidFill>
              </a:rPr>
              <a:t>Reverse Osmosis Concentrate 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4ED9C2-FFED-C33E-1AFC-729690C5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756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3F3AD-415E-AA1F-42E0-D50A99DC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ource Sans Pro"/>
                <a:ea typeface="Source Sans Pro"/>
              </a:rPr>
              <a:t>Thank you!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03DD8-E5A5-9AAD-0171-EA4BAF7A8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1600"/>
            <a:ext cx="6618288" cy="329168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dirty="0">
                <a:latin typeface="Source Sans Pro"/>
                <a:ea typeface="Source Sans Pro"/>
              </a:rPr>
              <a:t>Heidi Nutters, Senior Program Manager </a:t>
            </a:r>
          </a:p>
          <a:p>
            <a:pPr marL="0" indent="0">
              <a:buNone/>
            </a:pPr>
            <a:r>
              <a:rPr lang="en-US" i="1" dirty="0">
                <a:latin typeface="Source Sans Pro"/>
                <a:ea typeface="Source Sans Pro"/>
                <a:hlinkClick r:id="rId2"/>
              </a:rPr>
              <a:t>heidi.nutters@sfestuary.org</a:t>
            </a:r>
          </a:p>
          <a:p>
            <a:pPr marL="285750" indent="0">
              <a:buNone/>
            </a:pPr>
            <a:endParaRPr lang="en-US" i="1" dirty="0">
              <a:latin typeface="Source Sans Pro"/>
              <a:ea typeface="Source Sans Pro"/>
            </a:endParaRPr>
          </a:p>
        </p:txBody>
      </p:sp>
      <p:pic>
        <p:nvPicPr>
          <p:cNvPr id="6" name="Picture 5" descr="Image of Oro Loma Marsh ">
            <a:extLst>
              <a:ext uri="{FF2B5EF4-FFF2-40B4-BE49-F238E27FC236}">
                <a16:creationId xmlns:a16="http://schemas.microsoft.com/office/drawing/2014/main" id="{0A33575C-AA1D-277C-8F3A-25F0EBE19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275" y="536575"/>
            <a:ext cx="3854450" cy="513397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79FB8-BC43-7C91-B6AC-EE8FF6D25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316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621443" y="443291"/>
            <a:ext cx="5505627" cy="11280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700"/>
            </a:pPr>
            <a:r>
              <a:rPr lang="en-US" sz="3700" b="1" dirty="0">
                <a:latin typeface="Source Sans Pro"/>
                <a:ea typeface="Source Sans Pro"/>
              </a:rPr>
              <a:t>Why Nature-based Solutions?</a:t>
            </a:r>
            <a:endParaRPr lang="en-US" b="1" dirty="0">
              <a:latin typeface="Source Sans Pro"/>
              <a:ea typeface="Source Sans Pro"/>
            </a:endParaRPr>
          </a:p>
        </p:txBody>
      </p:sp>
      <p:sp>
        <p:nvSpPr>
          <p:cNvPr id="149" name="Google Shape;149;p26"/>
          <p:cNvSpPr txBox="1">
            <a:spLocks noGrp="1"/>
          </p:cNvSpPr>
          <p:nvPr>
            <p:ph idx="1"/>
          </p:nvPr>
        </p:nvSpPr>
        <p:spPr>
          <a:xfrm>
            <a:off x="559425" y="1542604"/>
            <a:ext cx="5851285" cy="41910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2000"/>
            </a:pPr>
            <a:r>
              <a:rPr lang="en-US" sz="2400" dirty="0">
                <a:latin typeface="Source Sans Pro"/>
                <a:ea typeface="Source Sans Pro"/>
              </a:rPr>
              <a:t>Increasing urgency to advance projects using innovative approaches that support multiple benefits – people, nature, communities </a:t>
            </a:r>
            <a:endParaRPr lang="en-US" sz="2400" dirty="0">
              <a:ea typeface="Source Sans Pro"/>
            </a:endParaRPr>
          </a:p>
          <a:p>
            <a:pPr>
              <a:buClr>
                <a:schemeClr val="dk1"/>
              </a:buClr>
              <a:buSzPts val="2000"/>
            </a:pPr>
            <a:r>
              <a:rPr lang="en-US" sz="2400" dirty="0">
                <a:latin typeface="Source Sans Pro"/>
                <a:ea typeface="Source Sans Pro"/>
              </a:rPr>
              <a:t>Regional Guidance</a:t>
            </a:r>
            <a:endParaRPr sz="2400" dirty="0">
              <a:latin typeface="Source Sans Pro"/>
              <a:ea typeface="Source Sans Pro"/>
            </a:endParaRPr>
          </a:p>
          <a:p>
            <a:pPr lvl="1">
              <a:buClr>
                <a:schemeClr val="dk1"/>
              </a:buClr>
              <a:buSzPts val="2000"/>
            </a:pPr>
            <a:r>
              <a:rPr lang="en-US" dirty="0">
                <a:latin typeface="Source Sans Pro"/>
                <a:ea typeface="Source Sans Pro"/>
              </a:rPr>
              <a:t>Plan Bay Area 2050, Bay Adapt Joint Platform, Estuary Blueprint</a:t>
            </a:r>
            <a:endParaRPr lang="en-US" dirty="0">
              <a:ea typeface="Source Sans Pro"/>
            </a:endParaRPr>
          </a:p>
          <a:p>
            <a:pPr>
              <a:buClr>
                <a:schemeClr val="dk1"/>
              </a:buClr>
              <a:buSzPts val="2000"/>
            </a:pPr>
            <a:r>
              <a:rPr lang="en-US" sz="2400" dirty="0">
                <a:latin typeface="Source Sans Pro"/>
                <a:ea typeface="Source Sans Pro"/>
              </a:rPr>
              <a:t>State and Federal Guidance</a:t>
            </a:r>
            <a:endParaRPr sz="2400" dirty="0">
              <a:latin typeface="Source Sans Pro"/>
              <a:ea typeface="Source Sans Pro"/>
            </a:endParaRPr>
          </a:p>
          <a:p>
            <a:pPr lvl="1">
              <a:spcAft>
                <a:spcPts val="500"/>
              </a:spcAft>
              <a:buClr>
                <a:schemeClr val="dk1"/>
              </a:buClr>
              <a:buSzPts val="2000"/>
            </a:pPr>
            <a:r>
              <a:rPr lang="en-US" dirty="0">
                <a:latin typeface="Source Sans Pro"/>
                <a:ea typeface="Source Sans Pro"/>
              </a:rPr>
              <a:t>Executive Orders</a:t>
            </a:r>
            <a:endParaRPr dirty="0">
              <a:latin typeface="Source Sans Pro"/>
              <a:ea typeface="Source Sans Pro"/>
            </a:endParaRPr>
          </a:p>
        </p:txBody>
      </p:sp>
      <p:pic>
        <p:nvPicPr>
          <p:cNvPr id="3" name="Picture 2" descr="Image of the Plan Bay Area 2050 Cover">
            <a:extLst>
              <a:ext uri="{FF2B5EF4-FFF2-40B4-BE49-F238E27FC236}">
                <a16:creationId xmlns:a16="http://schemas.microsoft.com/office/drawing/2014/main" id="{DC814BA4-5B9C-5C97-98B9-AB0C870C2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243" y="1082371"/>
            <a:ext cx="2516982" cy="3252601"/>
          </a:xfrm>
          <a:prstGeom prst="rect">
            <a:avLst/>
          </a:prstGeom>
        </p:spPr>
      </p:pic>
      <p:pic>
        <p:nvPicPr>
          <p:cNvPr id="8" name="Picture 7" descr="Image of the Estuary Blueprint report cover">
            <a:extLst>
              <a:ext uri="{FF2B5EF4-FFF2-40B4-BE49-F238E27FC236}">
                <a16:creationId xmlns:a16="http://schemas.microsoft.com/office/drawing/2014/main" id="{3FDA0D7E-FB7D-0009-E8F7-48136D14E1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743" y="206815"/>
            <a:ext cx="2326482" cy="3003462"/>
          </a:xfrm>
          <a:prstGeom prst="rect">
            <a:avLst/>
          </a:prstGeom>
        </p:spPr>
      </p:pic>
      <p:pic>
        <p:nvPicPr>
          <p:cNvPr id="4" name="Picture 8" descr="Image of the Bay Adapt Joint Platform cover">
            <a:extLst>
              <a:ext uri="{FF2B5EF4-FFF2-40B4-BE49-F238E27FC236}">
                <a16:creationId xmlns:a16="http://schemas.microsoft.com/office/drawing/2014/main" id="{71CE8D8F-8B30-2DAF-677B-8C939473E1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5928" y="2801759"/>
            <a:ext cx="2379309" cy="31200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4289E2E-BC3D-EEE9-1F7B-D0D49C99A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10587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 txBox="1">
            <a:spLocks noGrp="1"/>
          </p:cNvSpPr>
          <p:nvPr>
            <p:ph type="title"/>
          </p:nvPr>
        </p:nvSpPr>
        <p:spPr>
          <a:xfrm>
            <a:off x="669068" y="586166"/>
            <a:ext cx="5505627" cy="11280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3700"/>
            </a:pPr>
            <a:r>
              <a:rPr lang="en-US" sz="3700" b="1" dirty="0">
                <a:latin typeface="Source Sans Pro"/>
                <a:ea typeface="Source Sans Pro"/>
              </a:rPr>
              <a:t>SFEP's Work on NBS</a:t>
            </a:r>
          </a:p>
        </p:txBody>
      </p:sp>
      <p:sp>
        <p:nvSpPr>
          <p:cNvPr id="149" name="Google Shape;149;p26"/>
          <p:cNvSpPr txBox="1">
            <a:spLocks noGrp="1"/>
          </p:cNvSpPr>
          <p:nvPr>
            <p:ph idx="1"/>
          </p:nvPr>
        </p:nvSpPr>
        <p:spPr>
          <a:xfrm>
            <a:off x="669068" y="1596345"/>
            <a:ext cx="5279786" cy="3913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None/>
            </a:pPr>
            <a:r>
              <a:rPr lang="en-US" sz="2400" dirty="0">
                <a:latin typeface="Source Sans Pro"/>
                <a:ea typeface="Source Sans Pro"/>
              </a:rPr>
              <a:t>Regional Scale</a:t>
            </a:r>
            <a:endParaRPr lang="en-US" sz="2400" dirty="0">
              <a:ea typeface="Source Sans Pro"/>
            </a:endParaRPr>
          </a:p>
          <a:p>
            <a:pPr>
              <a:buClr>
                <a:schemeClr val="dk1"/>
              </a:buClr>
              <a:buSzPts val="2000"/>
            </a:pPr>
            <a:r>
              <a:rPr lang="en-US" sz="2400" dirty="0">
                <a:latin typeface="Source Sans Pro"/>
                <a:ea typeface="Source Sans Pro"/>
              </a:rPr>
              <a:t>Technology transfer &amp; convenings </a:t>
            </a:r>
          </a:p>
          <a:p>
            <a:pPr>
              <a:buClr>
                <a:schemeClr val="dk1"/>
              </a:buClr>
              <a:buSzPts val="2000"/>
            </a:pPr>
            <a:r>
              <a:rPr lang="en-US" sz="2400" dirty="0">
                <a:latin typeface="Source Sans Pro"/>
                <a:ea typeface="Source Sans Pro"/>
              </a:rPr>
              <a:t>Address barriers to implementation – funding, regulatory, governance</a:t>
            </a:r>
          </a:p>
          <a:p>
            <a:pPr marL="0" indent="0">
              <a:buClr>
                <a:schemeClr val="dk1"/>
              </a:buClr>
              <a:buSzPts val="2000"/>
              <a:buNone/>
            </a:pPr>
            <a:r>
              <a:rPr lang="en-US" sz="2400" dirty="0">
                <a:latin typeface="Source Sans Pro"/>
                <a:ea typeface="Source Sans Pro"/>
              </a:rPr>
              <a:t>Local Scale</a:t>
            </a:r>
          </a:p>
          <a:p>
            <a:r>
              <a:rPr lang="en-US" sz="2400" dirty="0">
                <a:latin typeface="Source Sans Pro"/>
                <a:ea typeface="Source Sans Pro"/>
              </a:rPr>
              <a:t>Advance on the ground projects in partnership with local jurisdictions and communities</a:t>
            </a:r>
            <a:endParaRPr lang="en-US" sz="2400" dirty="0">
              <a:ea typeface="Source Sans Pro" panose="020B0503030403020204" pitchFamily="34" charset="0"/>
            </a:endParaRPr>
          </a:p>
        </p:txBody>
      </p:sp>
      <p:pic>
        <p:nvPicPr>
          <p:cNvPr id="6" name="Picture 5" descr="Group of people standing and talking at the Palo Alto Baylands ">
            <a:extLst>
              <a:ext uri="{FF2B5EF4-FFF2-40B4-BE49-F238E27FC236}">
                <a16:creationId xmlns:a16="http://schemas.microsoft.com/office/drawing/2014/main" id="{8C842790-63AC-EAAB-5349-D82F45AD7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453" y="1596345"/>
            <a:ext cx="5362575" cy="401796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291DEE-765D-1A3F-C33A-14F8AE739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60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EF38-562D-8101-1681-8A397BFC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69" y="2069664"/>
            <a:ext cx="2747210" cy="777548"/>
          </a:xfrm>
        </p:spPr>
        <p:txBody>
          <a:bodyPr/>
          <a:lstStyle/>
          <a:p>
            <a:pPr rtl="0" eaLnBrk="1" latinLnBrk="0" hangingPunct="1"/>
            <a:r>
              <a:rPr lang="en-US" sz="3300" b="1" kern="1200" dirty="0">
                <a:solidFill>
                  <a:srgbClr val="FFFFFF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We partner with communities around the region </a:t>
            </a:r>
            <a:endParaRPr lang="en-US" dirty="0">
              <a:effectLst/>
            </a:endParaRPr>
          </a:p>
          <a:p>
            <a:endParaRPr lang="en-US" dirty="0"/>
          </a:p>
        </p:txBody>
      </p:sp>
      <p:pic>
        <p:nvPicPr>
          <p:cNvPr id="7" name="Picture 6" descr="Map with locations to our project sites">
            <a:extLst>
              <a:ext uri="{FF2B5EF4-FFF2-40B4-BE49-F238E27FC236}">
                <a16:creationId xmlns:a16="http://schemas.microsoft.com/office/drawing/2014/main" id="{76503D4F-4994-78AF-230C-11CF87732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078" y="643466"/>
            <a:ext cx="6689175" cy="5568739"/>
          </a:xfrm>
          <a:prstGeom prst="rect">
            <a:avLst/>
          </a:prstGeom>
        </p:spPr>
      </p:pic>
      <p:sp>
        <p:nvSpPr>
          <p:cNvPr id="29" name="Down Arrow 7" hidden="1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087E83-50B2-2259-0568-88B54BA61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585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2625F-5C44-A7BB-E262-A85A711BF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ource Sans Pro"/>
                <a:ea typeface="Source Sans Pro"/>
              </a:rPr>
              <a:t>Oro Loma Horizontal Levee </a:t>
            </a:r>
            <a:endParaRPr lang="en-US" b="1" dirty="0">
              <a:ea typeface="Source Sans Pr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5B787-660C-AA09-FBF0-77293DC82163}"/>
              </a:ext>
            </a:extLst>
          </p:cNvPr>
          <p:cNvSpPr txBox="1"/>
          <p:nvPr/>
        </p:nvSpPr>
        <p:spPr>
          <a:xfrm>
            <a:off x="605944" y="1475843"/>
            <a:ext cx="5542540" cy="43242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Source Sans Pro"/>
                <a:ea typeface="Source Sans Pro"/>
                <a:cs typeface="Calibri" panose="020F0502020204030204"/>
              </a:rPr>
              <a:t>Pilot project built in 2015 to study water quality improvement opportunities</a:t>
            </a:r>
            <a:endParaRPr lang="en-US" dirty="0">
              <a:cs typeface="Calibri" panose="020F0502020204030204"/>
            </a:endParaRP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Source Sans Pro"/>
                <a:ea typeface="Source Sans Pro"/>
                <a:cs typeface="Calibri" panose="020F0502020204030204"/>
              </a:rPr>
              <a:t>Partnership between UC Berkeley, Valley Water, Oro Loma Sanitary District, SF Estuary Institute, Save The Bay, East Bay Dischargers Authority,  SFEP </a:t>
            </a:r>
          </a:p>
          <a:p>
            <a:pPr marL="285750" indent="-285750">
              <a:spcAft>
                <a:spcPts val="600"/>
              </a:spcAft>
              <a:buFont typeface="Arial"/>
              <a:buChar char="•"/>
            </a:pPr>
            <a:r>
              <a:rPr lang="en-US" sz="2400" dirty="0">
                <a:latin typeface="Source Sans Pro"/>
                <a:ea typeface="Source Sans Pro"/>
                <a:cs typeface="Calibri" panose="020F0502020204030204"/>
              </a:rPr>
              <a:t>Findings show significant removal of nutrients and contaminants of emerging concern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cs typeface="Calibri" panose="020F0502020204030204"/>
            </a:endParaRPr>
          </a:p>
        </p:txBody>
      </p:sp>
      <p:pic>
        <p:nvPicPr>
          <p:cNvPr id="8" name="Picture 7" descr="Photo of the Oro Loma Horizontal Levee in San Lorenzo, CA ">
            <a:extLst>
              <a:ext uri="{FF2B5EF4-FFF2-40B4-BE49-F238E27FC236}">
                <a16:creationId xmlns:a16="http://schemas.microsoft.com/office/drawing/2014/main" id="{E129EC96-140B-4165-B480-DA26DEFF2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669" y="1470518"/>
            <a:ext cx="5387378" cy="402626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28CF3-C287-3451-6DE4-9EEDF8973B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2081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7FFBD16-4CD1-4543-D102-5FFF18669BD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Conventional Levees and Horizontal Levee </a:t>
            </a:r>
          </a:p>
        </p:txBody>
      </p:sp>
      <p:pic>
        <p:nvPicPr>
          <p:cNvPr id="4" name="Picture 3" descr="Schematic showing the difference between a conventional sea wall and a horizontal levee solution">
            <a:extLst>
              <a:ext uri="{FF2B5EF4-FFF2-40B4-BE49-F238E27FC236}">
                <a16:creationId xmlns:a16="http://schemas.microsoft.com/office/drawing/2014/main" id="{9439CEB1-B9A9-372F-DCE0-3DDACBFEA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2246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F615C1-5A7A-1984-2359-CD6464449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510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5782348-F409-4DF7-D871-1BCA749BE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 anchor="t">
            <a:normAutofit/>
          </a:bodyPr>
          <a:lstStyle/>
          <a:p>
            <a:r>
              <a:rPr lang="en-US" b="1" dirty="0">
                <a:latin typeface="Source Sans Pro"/>
                <a:ea typeface="Source Sans Pro"/>
              </a:rPr>
              <a:t>Palo Alto Horizontal Levee – Project Goals </a:t>
            </a:r>
          </a:p>
          <a:p>
            <a:endParaRPr lang="en-US" dirty="0">
              <a:ea typeface="Source Sans Pro"/>
            </a:endParaRPr>
          </a:p>
        </p:txBody>
      </p:sp>
      <p:pic>
        <p:nvPicPr>
          <p:cNvPr id="10" name="Picture 10" descr="Visual rendering of the Palo Alto Horizontal Levee ">
            <a:extLst>
              <a:ext uri="{FF2B5EF4-FFF2-40B4-BE49-F238E27FC236}">
                <a16:creationId xmlns:a16="http://schemas.microsoft.com/office/drawing/2014/main" id="{31E5EC3C-26F3-82CC-0868-14C34F001FE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19" y="1161866"/>
            <a:ext cx="5771881" cy="4354357"/>
          </a:xfr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BD0AECC-4D7D-836E-7E56-D8918EBCA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016363"/>
            <a:ext cx="5908431" cy="48113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latin typeface="Source Sans Pro"/>
                <a:ea typeface="Source Sans Pro"/>
              </a:rPr>
              <a:t>Improve habitat along the perimeter of Harbor Marsh. </a:t>
            </a:r>
            <a:endParaRPr lang="en-US" sz="2000" dirty="0">
              <a:ea typeface="Source Sans Pro" panose="020B0503030403020204" pitchFamily="34" charset="0"/>
            </a:endParaRPr>
          </a:p>
          <a:p>
            <a:r>
              <a:rPr lang="en-US" sz="2000" dirty="0">
                <a:latin typeface="Source Sans Pro"/>
                <a:ea typeface="Source Sans Pro"/>
              </a:rPr>
              <a:t>Adapt to sea level rise and coordinate with future larger levee improvement project (i.e., SAFER Bay/Shoreline Study). </a:t>
            </a:r>
            <a:endParaRPr lang="en-US" sz="2000" dirty="0">
              <a:ea typeface="Source Sans Pro" panose="020B0503030403020204" pitchFamily="34" charset="0"/>
            </a:endParaRPr>
          </a:p>
          <a:p>
            <a:r>
              <a:rPr lang="en-US" sz="2000" dirty="0">
                <a:latin typeface="Source Sans Pro"/>
                <a:ea typeface="Source Sans Pro"/>
              </a:rPr>
              <a:t>Maintain public access to the existing trail system while providing opportunities for compatible low-impact recreation, increased social infrastructure, and educational opportunities on sea level rise. </a:t>
            </a:r>
            <a:endParaRPr lang="en-US" sz="2000" dirty="0">
              <a:ea typeface="Source Sans Pro" panose="020B0503030403020204" pitchFamily="34" charset="0"/>
            </a:endParaRPr>
          </a:p>
          <a:p>
            <a:r>
              <a:rPr lang="en-US" sz="2000" dirty="0">
                <a:latin typeface="Source Sans Pro"/>
                <a:ea typeface="Source Sans Pro"/>
              </a:rPr>
              <a:t>Ensure perspectives of marginalized communities are incorporated into social infrastructure and educational components. </a:t>
            </a:r>
            <a:endParaRPr lang="en-US" sz="2000" dirty="0">
              <a:ea typeface="Source Sans Pro" panose="020B0503030403020204" pitchFamily="34" charset="0"/>
            </a:endParaRPr>
          </a:p>
          <a:p>
            <a:r>
              <a:rPr lang="en-US" sz="2000" dirty="0">
                <a:latin typeface="Source Sans Pro"/>
                <a:ea typeface="Source Sans Pro"/>
              </a:rPr>
              <a:t>Provide polishing treatment to discharged treated wastewater.</a:t>
            </a:r>
            <a:endParaRPr lang="en-US" sz="2000" dirty="0">
              <a:ea typeface="Source Sans Pro" panose="020B0503030403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1ED5BDA-6B67-1E74-E2A8-4B6E0A4A1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47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BD10AD4E-363F-891E-098C-248A88732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en-US" b="1" dirty="0">
                <a:latin typeface="Source Sans Pro"/>
                <a:ea typeface="Source Sans Pro"/>
              </a:rPr>
              <a:t>Project Highlights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0491C-4C46-E0C5-DA1D-7BEA117D55DE}"/>
              </a:ext>
            </a:extLst>
          </p:cNvPr>
          <p:cNvSpPr txBox="1"/>
          <p:nvPr/>
        </p:nvSpPr>
        <p:spPr>
          <a:xfrm>
            <a:off x="7819402" y="270616"/>
            <a:ext cx="3475288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Expected Construction start date – July 2024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4E38A-AB34-6708-66C4-EF9C98DB6896}"/>
              </a:ext>
            </a:extLst>
          </p:cNvPr>
          <p:cNvSpPr txBox="1"/>
          <p:nvPr/>
        </p:nvSpPr>
        <p:spPr>
          <a:xfrm>
            <a:off x="838200" y="1371601"/>
            <a:ext cx="5181600" cy="436418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92500"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Source Sans Pro" panose="020B0503030403020204" pitchFamily="34" charset="0"/>
              </a:rPr>
              <a:t>First horizontal levee </a:t>
            </a:r>
            <a:r>
              <a:rPr lang="en-US" sz="2400" dirty="0">
                <a:solidFill>
                  <a:srgbClr val="272525"/>
                </a:solidFill>
                <a:latin typeface="Source Sans Pro" panose="020B0503030403020204" pitchFamily="34" charset="0"/>
              </a:rPr>
              <a:t>with treated wastewater conveyance directly to the SF Bay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Source Sans Pro" panose="020B0503030403020204" pitchFamily="34" charset="0"/>
              </a:rPr>
              <a:t>Implements Estuary Blueprint </a:t>
            </a:r>
            <a:r>
              <a:rPr lang="en-US" sz="2400" dirty="0">
                <a:solidFill>
                  <a:srgbClr val="272525"/>
                </a:solidFill>
                <a:latin typeface="Source Sans Pro" panose="020B0503030403020204" pitchFamily="34" charset="0"/>
              </a:rPr>
              <a:t>Task 3-1, 4-1, 4-2 – focused on design and implementation of nature-based shoreline adaptation projects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Source Sans Pro" panose="020B0503030403020204" pitchFamily="34" charset="0"/>
              </a:rPr>
              <a:t>Innovative </a:t>
            </a:r>
            <a:r>
              <a:rPr lang="en-US" sz="2400" dirty="0">
                <a:solidFill>
                  <a:srgbClr val="272525"/>
                </a:solidFill>
                <a:latin typeface="Source Sans Pro" panose="020B0503030403020204" pitchFamily="34" charset="0"/>
              </a:rPr>
              <a:t>design, permitting and construction strategies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Source Sans Pro" panose="020B0503030403020204" pitchFamily="34" charset="0"/>
              </a:rPr>
              <a:t>Paves the way </a:t>
            </a:r>
            <a:r>
              <a:rPr lang="en-US" sz="2400" dirty="0">
                <a:solidFill>
                  <a:srgbClr val="272525"/>
                </a:solidFill>
                <a:latin typeface="Source Sans Pro" panose="020B0503030403020204" pitchFamily="34" charset="0"/>
              </a:rPr>
              <a:t>for future horizontal levee projects regionally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72525"/>
                </a:solidFill>
                <a:latin typeface="Source Sans Pro" panose="020B0503030403020204" pitchFamily="34" charset="0"/>
              </a:rPr>
              <a:t>Funding</a:t>
            </a:r>
            <a:r>
              <a:rPr lang="en-US" sz="2400" dirty="0">
                <a:solidFill>
                  <a:srgbClr val="272525"/>
                </a:solidFill>
                <a:latin typeface="Source Sans Pro" panose="020B0503030403020204" pitchFamily="34" charset="0"/>
              </a:rPr>
              <a:t> from US EPA Region 9 WQIF and Climate Ready Estuaries, State Coastal Conservancy, City of Palo Alto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72525"/>
              </a:solidFill>
              <a:latin typeface="Source Sans Pro" panose="020B0503030403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272525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6" name="Picture 6" descr="A picture containing outdoor, sky, grass, water at the Palo Alto Baylands ">
            <a:extLst>
              <a:ext uri="{FF2B5EF4-FFF2-40B4-BE49-F238E27FC236}">
                <a16:creationId xmlns:a16="http://schemas.microsoft.com/office/drawing/2014/main" id="{A6C15BE6-2D8F-B073-664E-20E2E3FB1E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6172200" y="1371601"/>
            <a:ext cx="5181600" cy="4364182"/>
          </a:xfr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2B6EBF-D724-D287-74DC-533105A8D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39174"/>
            <a:ext cx="4114800" cy="7188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0" i="0" kern="1200">
                <a:latin typeface="Source Sans Pro" panose="020B0503030403020204" pitchFamily="34" charset="0"/>
                <a:ea typeface="+mn-ea"/>
                <a:cs typeface="+mn-cs"/>
              </a:rPr>
              <a:t>Wetland Migration Workshop</a:t>
            </a:r>
            <a:endParaRPr lang="en-US" b="0" i="0" kern="1200" dirty="0"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yellow and white traffic cone with a sign reading &quot;under construction&quot;. ">
            <a:extLst>
              <a:ext uri="{FF2B5EF4-FFF2-40B4-BE49-F238E27FC236}">
                <a16:creationId xmlns:a16="http://schemas.microsoft.com/office/drawing/2014/main" id="{72F2500D-04EC-F871-1C50-9C45E694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188764"/>
            <a:ext cx="1705955" cy="190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81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BDF4B-5249-8083-373D-686AEAD6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ource Sans Pro"/>
                <a:ea typeface="Source Sans Pro"/>
              </a:rPr>
              <a:t>Key Implementation Challenges</a:t>
            </a:r>
            <a:endParaRPr lang="en-US" b="1" dirty="0">
              <a:ea typeface="Source Sans Pro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8C9BE39-C121-B180-39CC-43C63E81DC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7006049"/>
              </p:ext>
            </p:extLst>
          </p:nvPr>
        </p:nvGraphicFramePr>
        <p:xfrm>
          <a:off x="950026" y="1294409"/>
          <a:ext cx="9967356" cy="4025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0B313-FCCC-DFE5-39D7-68E7B7EA6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Wetland Migration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470331"/>
      </p:ext>
    </p:extLst>
  </p:cSld>
  <p:clrMapOvr>
    <a:masterClrMapping/>
  </p:clrMapOvr>
</p:sld>
</file>

<file path=ppt/theme/theme1.xml><?xml version="1.0" encoding="utf-8"?>
<a:theme xmlns:a="http://schemas.openxmlformats.org/drawingml/2006/main" name="3_Custom Design">
  <a:themeElements>
    <a:clrScheme name="PBA2050 Colors PPT">
      <a:dk1>
        <a:srgbClr val="242828"/>
      </a:dk1>
      <a:lt1>
        <a:srgbClr val="225FAC"/>
      </a:lt1>
      <a:dk2>
        <a:srgbClr val="00B9D3"/>
      </a:dk2>
      <a:lt2>
        <a:srgbClr val="FFCC00"/>
      </a:lt2>
      <a:accent1>
        <a:srgbClr val="CA5695"/>
      </a:accent1>
      <a:accent2>
        <a:srgbClr val="F99E23"/>
      </a:accent2>
      <a:accent3>
        <a:srgbClr val="5851A2"/>
      </a:accent3>
      <a:accent4>
        <a:srgbClr val="00B3AE"/>
      </a:accent4>
      <a:accent5>
        <a:srgbClr val="59B946"/>
      </a:accent5>
      <a:accent6>
        <a:srgbClr val="00A870"/>
      </a:accent6>
      <a:hlink>
        <a:srgbClr val="F16055"/>
      </a:hlink>
      <a:folHlink>
        <a:srgbClr val="53565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EP_PowerPoint_Master_Calibri.pptx" id="{0E0C4A99-BA69-464F-869E-296DAA936343}" vid="{B0924BE2-1258-4EED-A125-8C50E8CB6F03}"/>
    </a:ext>
  </a:extLst>
</a:theme>
</file>

<file path=ppt/theme/theme2.xml><?xml version="1.0" encoding="utf-8"?>
<a:theme xmlns:a="http://schemas.openxmlformats.org/drawingml/2006/main" name="2_Custom Design">
  <a:themeElements>
    <a:clrScheme name="SFEP Colors 2021">
      <a:dk1>
        <a:srgbClr val="242828"/>
      </a:dk1>
      <a:lt1>
        <a:srgbClr val="2C5094"/>
      </a:lt1>
      <a:dk2>
        <a:srgbClr val="FEFFFF"/>
      </a:dk2>
      <a:lt2>
        <a:srgbClr val="FEFFFF"/>
      </a:lt2>
      <a:accent1>
        <a:srgbClr val="FFD086"/>
      </a:accent1>
      <a:accent2>
        <a:srgbClr val="FFCF00"/>
      </a:accent2>
      <a:accent3>
        <a:srgbClr val="C1D95B"/>
      </a:accent3>
      <a:accent4>
        <a:srgbClr val="8B7062"/>
      </a:accent4>
      <a:accent5>
        <a:srgbClr val="E17808"/>
      </a:accent5>
      <a:accent6>
        <a:srgbClr val="8AC1E9"/>
      </a:accent6>
      <a:hlink>
        <a:srgbClr val="2C5094"/>
      </a:hlink>
      <a:folHlink>
        <a:srgbClr val="4C4C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EP_PowerPoint_Master_Calibri.pptx" id="{0E0C4A99-BA69-464F-869E-296DAA936343}" vid="{88164AAD-93FF-4A1D-8FD7-03A2A804C59B}"/>
    </a:ext>
  </a:extLst>
</a:theme>
</file>

<file path=ppt/theme/theme3.xml><?xml version="1.0" encoding="utf-8"?>
<a:theme xmlns:a="http://schemas.openxmlformats.org/drawingml/2006/main" name="2_Custom Design">
  <a:themeElements>
    <a:clrScheme name="SFEP Colors 2021">
      <a:dk1>
        <a:srgbClr val="242828"/>
      </a:dk1>
      <a:lt1>
        <a:srgbClr val="2C5094"/>
      </a:lt1>
      <a:dk2>
        <a:srgbClr val="FEFFFF"/>
      </a:dk2>
      <a:lt2>
        <a:srgbClr val="FEFFFF"/>
      </a:lt2>
      <a:accent1>
        <a:srgbClr val="FFD086"/>
      </a:accent1>
      <a:accent2>
        <a:srgbClr val="FFCF00"/>
      </a:accent2>
      <a:accent3>
        <a:srgbClr val="C1D95B"/>
      </a:accent3>
      <a:accent4>
        <a:srgbClr val="8B7062"/>
      </a:accent4>
      <a:accent5>
        <a:srgbClr val="E17808"/>
      </a:accent5>
      <a:accent6>
        <a:srgbClr val="8AC1E9"/>
      </a:accent6>
      <a:hlink>
        <a:srgbClr val="2C5094"/>
      </a:hlink>
      <a:folHlink>
        <a:srgbClr val="4C4C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EP_PowerPoint_Master_Calibri.pptx" id="{0E0C4A99-BA69-464F-869E-296DAA936343}" vid="{573C8E26-3A12-43AB-B8DA-EE4DA4384751}"/>
    </a:ext>
  </a:extLst>
</a:theme>
</file>

<file path=ppt/theme/theme4.xml><?xml version="1.0" encoding="utf-8"?>
<a:theme xmlns:a="http://schemas.openxmlformats.org/drawingml/2006/main" name="7_Custom Design">
  <a:themeElements>
    <a:clrScheme name="SFEP Colors 2021">
      <a:dk1>
        <a:srgbClr val="242828"/>
      </a:dk1>
      <a:lt1>
        <a:srgbClr val="2C5094"/>
      </a:lt1>
      <a:dk2>
        <a:srgbClr val="FEFFFF"/>
      </a:dk2>
      <a:lt2>
        <a:srgbClr val="FEFFFF"/>
      </a:lt2>
      <a:accent1>
        <a:srgbClr val="FFD086"/>
      </a:accent1>
      <a:accent2>
        <a:srgbClr val="FFCF00"/>
      </a:accent2>
      <a:accent3>
        <a:srgbClr val="C1D95B"/>
      </a:accent3>
      <a:accent4>
        <a:srgbClr val="8B7062"/>
      </a:accent4>
      <a:accent5>
        <a:srgbClr val="E17808"/>
      </a:accent5>
      <a:accent6>
        <a:srgbClr val="8AC1E9"/>
      </a:accent6>
      <a:hlink>
        <a:srgbClr val="2C5094"/>
      </a:hlink>
      <a:folHlink>
        <a:srgbClr val="4C4C4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6dd39b-758d-47c3-9163-8d00e28a1fdf">
      <Terms xmlns="http://schemas.microsoft.com/office/infopath/2007/PartnerControls"/>
    </lcf76f155ced4ddcb4097134ff3c332f>
    <TaxCatchAll xmlns="b1fd486e-e945-4b55-8518-50ff97fdc82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07ECC6B12A8344A8C597474D536657" ma:contentTypeVersion="20" ma:contentTypeDescription="Create a new document." ma:contentTypeScope="" ma:versionID="5260bc3ec60e9ceda9909df393cb3270">
  <xsd:schema xmlns:xsd="http://www.w3.org/2001/XMLSchema" xmlns:xs="http://www.w3.org/2001/XMLSchema" xmlns:p="http://schemas.microsoft.com/office/2006/metadata/properties" xmlns:ns2="776dd39b-758d-47c3-9163-8d00e28a1fdf" xmlns:ns3="b1fd486e-e945-4b55-8518-50ff97fdc823" targetNamespace="http://schemas.microsoft.com/office/2006/metadata/properties" ma:root="true" ma:fieldsID="2c247269e6caf658a885ec23e8196aa7" ns2:_="" ns3:_="">
    <xsd:import namespace="776dd39b-758d-47c3-9163-8d00e28a1fdf"/>
    <xsd:import namespace="b1fd486e-e945-4b55-8518-50ff97fdc8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6dd39b-758d-47c3-9163-8d00e28a1f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7334e89-0b5a-479c-ac9f-74724dd37f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fd486e-e945-4b55-8518-50ff97fdc823" elementFormDefault="qualified">
    <xsd:import namespace="http://schemas.microsoft.com/office/2006/documentManagement/types"/>
    <xsd:import namespace="http://schemas.microsoft.com/office/infopath/2007/PartnerControls"/>
    <xsd:element name="SharedWithUsers" ma:index="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aa2186e-b1e4-4ca7-80e4-045f9a89a005}" ma:internalName="TaxCatchAll" ma:showField="CatchAllData" ma:web="b1fd486e-e945-4b55-8518-50ff97fdc8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0D3A39-69CE-4707-8A94-ECE7F56D2020}">
  <ds:schemaRefs>
    <ds:schemaRef ds:uri="776dd39b-758d-47c3-9163-8d00e28a1fdf"/>
    <ds:schemaRef ds:uri="b1fd486e-e945-4b55-8518-50ff97fdc82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67F842A-322E-4C0B-9BCB-BEC4270E8A28}">
  <ds:schemaRefs>
    <ds:schemaRef ds:uri="776dd39b-758d-47c3-9163-8d00e28a1fdf"/>
    <ds:schemaRef ds:uri="b1fd486e-e945-4b55-8518-50ff97fdc8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709F6FB-CEC2-4FC0-BEE8-C6E488538F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3_Custom Design</Template>
  <TotalTime>1425</TotalTime>
  <Words>536</Words>
  <Application>Microsoft Macintosh PowerPoint</Application>
  <PresentationFormat>Widescreen</PresentationFormat>
  <Paragraphs>88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Calibri Light</vt:lpstr>
      <vt:lpstr>Sofia Pro Bold Condensed</vt:lpstr>
      <vt:lpstr>Sofia Pro Light</vt:lpstr>
      <vt:lpstr>Sofia Pro Soft Light</vt:lpstr>
      <vt:lpstr>Sofia Pro Soft Regular</vt:lpstr>
      <vt:lpstr>Source Sans Pro</vt:lpstr>
      <vt:lpstr>3_Custom Design</vt:lpstr>
      <vt:lpstr>2_Custom Design</vt:lpstr>
      <vt:lpstr>2_Custom Design</vt:lpstr>
      <vt:lpstr>7_Custom Design</vt:lpstr>
      <vt:lpstr>Advancing Nature-based Shoreline Solutions – Regional to Local Initiatives</vt:lpstr>
      <vt:lpstr>Why Nature-based Solutions?</vt:lpstr>
      <vt:lpstr>SFEP's Work on NBS</vt:lpstr>
      <vt:lpstr>We partner with communities around the region  </vt:lpstr>
      <vt:lpstr>Oro Loma Horizontal Levee </vt:lpstr>
      <vt:lpstr>Conventional Levees and Horizontal Levee </vt:lpstr>
      <vt:lpstr>Palo Alto Horizontal Levee – Project Goals  </vt:lpstr>
      <vt:lpstr>Project Highlights</vt:lpstr>
      <vt:lpstr>Key Implementation Challenges</vt:lpstr>
      <vt:lpstr>Regional Capacity Building</vt:lpstr>
      <vt:lpstr>Thank you!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Heidi Nutters</dc:creator>
  <cp:lastModifiedBy>Heidi Nutters</cp:lastModifiedBy>
  <cp:revision>221</cp:revision>
  <cp:lastPrinted>2021-01-15T17:32:59Z</cp:lastPrinted>
  <dcterms:created xsi:type="dcterms:W3CDTF">2023-04-25T21:30:54Z</dcterms:created>
  <dcterms:modified xsi:type="dcterms:W3CDTF">2023-09-12T19:55:27Z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0x010100B807ECC6B12A8344A8C597474D536657</vt:lpwstr>
  </property>
  <property fmtid="{D5CDD505-2E9C-101B-9397-08002B2CF9AE}" pid="3" name="Order">
    <vt:r8>100</vt:r8>
  </property>
  <property fmtid="{D5CDD505-2E9C-101B-9397-08002B2CF9AE}" pid="4" name="MediaServiceImageTags">
    <vt:lpwstr/>
  </property>
</Properties>
</file>