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9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4"/>
  </p:notesMasterIdLst>
  <p:sldIdLst>
    <p:sldId id="256" r:id="rId2"/>
    <p:sldId id="441" r:id="rId3"/>
    <p:sldId id="336" r:id="rId4"/>
    <p:sldId id="371" r:id="rId5"/>
    <p:sldId id="380" r:id="rId6"/>
    <p:sldId id="443" r:id="rId7"/>
    <p:sldId id="436" r:id="rId8"/>
    <p:sldId id="442" r:id="rId9"/>
    <p:sldId id="288" r:id="rId10"/>
    <p:sldId id="258" r:id="rId11"/>
    <p:sldId id="426" r:id="rId12"/>
    <p:sldId id="610" r:id="rId13"/>
    <p:sldId id="611" r:id="rId14"/>
    <p:sldId id="613" r:id="rId15"/>
    <p:sldId id="296" r:id="rId16"/>
    <p:sldId id="282" r:id="rId17"/>
    <p:sldId id="261" r:id="rId18"/>
    <p:sldId id="270" r:id="rId19"/>
    <p:sldId id="284" r:id="rId20"/>
    <p:sldId id="293" r:id="rId21"/>
    <p:sldId id="612" r:id="rId22"/>
    <p:sldId id="44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4660"/>
  </p:normalViewPr>
  <p:slideViewPr>
    <p:cSldViewPr snapToGrid="0" showGuides="1">
      <p:cViewPr>
        <p:scale>
          <a:sx n="67" d="100"/>
          <a:sy n="67" d="100"/>
        </p:scale>
        <p:origin x="1221" y="7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9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uart Siegel" userId="12f3bbb439269854" providerId="LiveId" clId="{6EDA3752-2077-479C-B40F-E9A3DBABA959}"/>
    <pc:docChg chg="modSld sldOrd">
      <pc:chgData name="Stuart Siegel" userId="12f3bbb439269854" providerId="LiveId" clId="{6EDA3752-2077-479C-B40F-E9A3DBABA959}" dt="2023-09-18T17:45:05.638" v="5"/>
      <pc:docMkLst>
        <pc:docMk/>
      </pc:docMkLst>
      <pc:sldChg chg="ord">
        <pc:chgData name="Stuart Siegel" userId="12f3bbb439269854" providerId="LiveId" clId="{6EDA3752-2077-479C-B40F-E9A3DBABA959}" dt="2023-09-18T17:45:05.638" v="5"/>
        <pc:sldMkLst>
          <pc:docMk/>
          <pc:sldMk cId="2564033296" sldId="267"/>
        </pc:sldMkLst>
      </pc:sldChg>
      <pc:sldChg chg="ord">
        <pc:chgData name="Stuart Siegel" userId="12f3bbb439269854" providerId="LiveId" clId="{6EDA3752-2077-479C-B40F-E9A3DBABA959}" dt="2023-09-18T17:45:05.638" v="5"/>
        <pc:sldMkLst>
          <pc:docMk/>
          <pc:sldMk cId="2652546503" sldId="268"/>
        </pc:sldMkLst>
      </pc:sldChg>
      <pc:sldChg chg="ord">
        <pc:chgData name="Stuart Siegel" userId="12f3bbb439269854" providerId="LiveId" clId="{6EDA3752-2077-479C-B40F-E9A3DBABA959}" dt="2023-09-18T17:44:51.106" v="3"/>
        <pc:sldMkLst>
          <pc:docMk/>
          <pc:sldMk cId="3265330482" sldId="61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11078-045A-4409-8B03-C7DD23FDF64B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67297-074E-4E2F-A3EC-DDFA9136E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51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67297-074E-4E2F-A3EC-DDFA9136E9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74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2472" indent="-282472">
              <a:buFont typeface="Arial" panose="020B0604020202020204" pitchFamily="34" charset="0"/>
              <a:buChar char="•"/>
            </a:pPr>
            <a:r>
              <a:rPr lang="en-US" sz="1500" dirty="0"/>
              <a:t>Note that Roger will get into what did get done along the rail line edge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92189-8AFB-4937-A8C6-AEB359AE3583}" type="slidenum">
              <a:rPr lang="en-US" smtClean="0"/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9DB4D13-F2F1-40D8-898B-677AC6CB04FE}" type="datetime1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Siegel_EFM 2016 Presentation_2016-0208_DRAFT</a:t>
            </a:r>
          </a:p>
        </p:txBody>
      </p:sp>
    </p:spTree>
    <p:extLst>
      <p:ext uri="{BB962C8B-B14F-4D97-AF65-F5344CB8AC3E}">
        <p14:creationId xmlns:p14="http://schemas.microsoft.com/office/powerpoint/2010/main" val="442985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700" dirty="0"/>
              <a:t>Last key strategy = allowing for marshes to migrate landward, aka Transgression</a:t>
            </a:r>
          </a:p>
          <a:p>
            <a:pPr marL="296408" indent="-296408">
              <a:buFont typeface="Arial" panose="020B0604020202020204" pitchFamily="34" charset="0"/>
              <a:buChar char="•"/>
            </a:pPr>
            <a:r>
              <a:rPr lang="en-US" sz="1700" dirty="0"/>
              <a:t>Works well where land slopes are gentle – </a:t>
            </a:r>
          </a:p>
          <a:p>
            <a:pPr marL="296408" indent="-296408">
              <a:buFont typeface="Arial" panose="020B0604020202020204" pitchFamily="34" charset="0"/>
              <a:buChar char="•"/>
            </a:pPr>
            <a:r>
              <a:rPr lang="en-US" sz="1700" dirty="0"/>
              <a:t>Common around the Delta</a:t>
            </a:r>
          </a:p>
          <a:p>
            <a:pPr marL="296408" indent="-296408">
              <a:buFont typeface="Arial" panose="020B0604020202020204" pitchFamily="34" charset="0"/>
              <a:buChar char="•"/>
            </a:pPr>
            <a:r>
              <a:rPr lang="en-US" sz="1700" dirty="0"/>
              <a:t>Some available around Suisun</a:t>
            </a:r>
          </a:p>
          <a:p>
            <a:pPr marL="296408" indent="-296408">
              <a:buFont typeface="Arial" panose="020B0604020202020204" pitchFamily="34" charset="0"/>
              <a:buChar char="•"/>
            </a:pPr>
            <a:r>
              <a:rPr lang="en-US" sz="1700" dirty="0"/>
              <a:t>Lower estuary very limited to non-existent</a:t>
            </a:r>
          </a:p>
          <a:p>
            <a:pPr marL="770662" lvl="1" indent="-296408">
              <a:buFont typeface="Arial" panose="020B0604020202020204" pitchFamily="34" charset="0"/>
              <a:buChar char="•"/>
            </a:pPr>
            <a:r>
              <a:rPr lang="en-US" sz="1700" dirty="0"/>
              <a:t>Developed shorelines</a:t>
            </a:r>
          </a:p>
          <a:p>
            <a:pPr marL="770662" lvl="1" indent="-296408">
              <a:buFont typeface="Arial" panose="020B0604020202020204" pitchFamily="34" charset="0"/>
              <a:buChar char="•"/>
            </a:pPr>
            <a:r>
              <a:rPr lang="en-US" sz="1700" dirty="0"/>
              <a:t>Steeper shorelines</a:t>
            </a:r>
          </a:p>
          <a:p>
            <a:pPr marL="770662" lvl="1" indent="-296408">
              <a:buFont typeface="Arial" panose="020B0604020202020204" pitchFamily="34" charset="0"/>
              <a:buChar char="•"/>
            </a:pPr>
            <a:r>
              <a:rPr lang="en-US" sz="1700" dirty="0"/>
              <a:t>San Pablo Bay has some potential</a:t>
            </a:r>
          </a:p>
          <a:p>
            <a:pPr marL="770662" lvl="1" indent="-296408">
              <a:buFont typeface="Arial" panose="020B0604020202020204" pitchFamily="34" charset="0"/>
              <a:buChar char="•"/>
            </a:pPr>
            <a:r>
              <a:rPr lang="en-US" sz="1700" dirty="0"/>
              <a:t>Maybe some potential in South Bay but mostly developed</a:t>
            </a:r>
          </a:p>
        </p:txBody>
      </p:sp>
      <p:sp>
        <p:nvSpPr>
          <p:cNvPr id="35844" name="Date Placehold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 defTabSz="994962">
              <a:defRPr/>
            </a:pPr>
            <a:fld id="{50E7014C-DB7E-4E9D-8E7E-1D31811CEC36}" type="datetime1">
              <a:rPr lang="en-US" smtClean="0"/>
              <a:t>9/18/2023</a:t>
            </a:fld>
            <a:endParaRPr lang="en-US" dirty="0"/>
          </a:p>
        </p:txBody>
      </p:sp>
      <p:sp>
        <p:nvSpPr>
          <p:cNvPr id="3584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94962">
              <a:defRPr/>
            </a:pPr>
            <a:r>
              <a:rPr lang="en-US"/>
              <a:t>Siegel_ECS SFSU_2016-0329</a:t>
            </a:r>
            <a:endParaRPr lang="en-US" dirty="0"/>
          </a:p>
        </p:txBody>
      </p:sp>
      <p:sp>
        <p:nvSpPr>
          <p:cNvPr id="3584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4962">
              <a:defRPr/>
            </a:pPr>
            <a:fld id="{EB269BAB-CB54-4063-866A-7666F66DDC6B}" type="slidenum">
              <a:rPr lang="en-US" smtClean="0"/>
              <a:pPr defTabSz="994962"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880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Putting time, SLR scenarios, and SSC scenarios together paints a range of outcomes, China Camp illustrated. Which path we follow remains to be seen, and perhaps we can do something about some parts of this equation.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D1F312F-50A3-4E19-8C72-9BD4E715EB43}" type="datetime1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Siegel EFM Oct 27,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2189-8AFB-4937-A8C6-AEB359AE35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68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 defTabSz="950745">
              <a:defRPr/>
            </a:pPr>
            <a:r>
              <a:rPr lang="de-DE"/>
              <a:t>Siegel_ECS SFSU_2016-0329</a:t>
            </a:r>
            <a:endParaRPr lang="en-US" dirty="0"/>
          </a:p>
        </p:txBody>
      </p:sp>
      <p:sp>
        <p:nvSpPr>
          <p:cNvPr id="32771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745">
              <a:defRPr/>
            </a:pPr>
            <a:fld id="{5DB8BE61-E19A-4807-85AA-C0087A17C786}" type="slidenum">
              <a:rPr lang="en-US" smtClean="0"/>
              <a:pPr defTabSz="950745">
                <a:defRPr/>
              </a:pPr>
              <a:t>5</a:t>
            </a:fld>
            <a:endParaRPr lang="en-US" dirty="0"/>
          </a:p>
        </p:txBody>
      </p:sp>
      <p:sp>
        <p:nvSpPr>
          <p:cNvPr id="3379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96408" indent="-296408">
              <a:buFont typeface="Arial" panose="020B0604020202020204" pitchFamily="34" charset="0"/>
              <a:buChar char="•"/>
            </a:pPr>
            <a:r>
              <a:rPr lang="en-US" sz="1700" dirty="0"/>
              <a:t>Relevant to maintaining marsh elevations and reversing subsidence in restored marshes</a:t>
            </a:r>
          </a:p>
          <a:p>
            <a:pPr marL="296408" indent="-296408">
              <a:buFont typeface="Arial" panose="020B0604020202020204" pitchFamily="34" charset="0"/>
              <a:buChar char="•"/>
            </a:pPr>
            <a:r>
              <a:rPr lang="en-US" sz="1700" dirty="0"/>
              <a:t>Relevant to sediment trapping and retention capacities</a:t>
            </a:r>
          </a:p>
        </p:txBody>
      </p:sp>
      <p:sp>
        <p:nvSpPr>
          <p:cNvPr id="33798" name="Slide Number Placeholder 3"/>
          <p:cNvSpPr txBox="1">
            <a:spLocks noGrp="1"/>
          </p:cNvSpPr>
          <p:nvPr/>
        </p:nvSpPr>
        <p:spPr bwMode="auto">
          <a:xfrm>
            <a:off x="4143278" y="9120818"/>
            <a:ext cx="3170255" cy="478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75" tIns="47739" rIns="95475" bIns="47739" anchor="b"/>
          <a:lstStyle/>
          <a:p>
            <a:pPr algn="r" defTabSz="950745"/>
            <a:fld id="{622EF79A-7155-4A90-855E-B56BCF84AABD}" type="slidenum">
              <a:rPr lang="en-US" sz="1300"/>
              <a:pPr algn="r" defTabSz="950745"/>
              <a:t>5</a:t>
            </a:fld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170470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67297-074E-4E2F-A3EC-DDFA9136E9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82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92189-8AFB-4937-A8C6-AEB359AE3583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9492663-236A-4FFE-A3C7-14F7F4F0C8E2}" type="datetime1">
              <a:rPr lang="en-US" smtClean="0"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Siegel_UCB Radke_2018-0212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819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67297-074E-4E2F-A3EC-DDFA9136E9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36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D688530-0786-4034-BEAF-034D3B1D2BE0}" type="datetime1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Siegel_Delta AM Forum_Feb 4,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92189-8AFB-4937-A8C6-AEB359AE35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8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we want to add an animation to call out the mounds (arrow, inset photo) to highlight the issue that the re-veg components were not completed (leads into the problem statement)?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67297-074E-4E2F-A3EC-DDFA9136E9A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0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1875-7B59-479D-930F-C9EE2FFE144C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55445-B104-4405-9532-570D6AD36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53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1875-7B59-479D-930F-C9EE2FFE144C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55445-B104-4405-9532-570D6AD36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48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1875-7B59-479D-930F-C9EE2FFE144C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55445-B104-4405-9532-570D6AD36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11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1875-7B59-479D-930F-C9EE2FFE144C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55445-B104-4405-9532-570D6AD36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9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1875-7B59-479D-930F-C9EE2FFE144C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55445-B104-4405-9532-570D6AD36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62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1875-7B59-479D-930F-C9EE2FFE144C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55445-B104-4405-9532-570D6AD36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96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1875-7B59-479D-930F-C9EE2FFE144C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55445-B104-4405-9532-570D6AD36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32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1875-7B59-479D-930F-C9EE2FFE144C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55445-B104-4405-9532-570D6AD36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5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1875-7B59-479D-930F-C9EE2FFE144C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55445-B104-4405-9532-570D6AD36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11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1875-7B59-479D-930F-C9EE2FFE144C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55445-B104-4405-9532-570D6AD36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12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1875-7B59-479D-930F-C9EE2FFE144C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55445-B104-4405-9532-570D6AD36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65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71875-7B59-479D-930F-C9EE2FFE144C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55445-B104-4405-9532-570D6AD36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1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1.jpeg"/><Relationship Id="rId5" Type="http://schemas.openxmlformats.org/officeDocument/2006/relationships/image" Target="../media/image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A9089D-5E02-48F0-AC5E-5571F3D5A0D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5F5378-6EDD-4513-88BE-C4528D716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985"/>
            <a:ext cx="9144000" cy="1655761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+mn-lt"/>
              </a:rPr>
              <a:t>Designing Nature-Based “Migration” Projects in Face of Uncertainties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78A686-EBD8-499C-B7B3-D4EFC4A5D7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296315"/>
            <a:ext cx="9144000" cy="1512209"/>
          </a:xfr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Stuart Siegel, PhD, PWS</a:t>
            </a:r>
          </a:p>
          <a:p>
            <a:r>
              <a:rPr lang="en-US" sz="2800" i="1" dirty="0">
                <a:solidFill>
                  <a:schemeClr val="bg1"/>
                </a:solidFill>
              </a:rPr>
              <a:t>San Francisco Bay National Estuarine Research Reserve</a:t>
            </a:r>
          </a:p>
          <a:p>
            <a:r>
              <a:rPr lang="en-US" sz="2800" i="1" dirty="0">
                <a:solidFill>
                  <a:schemeClr val="bg1"/>
                </a:solidFill>
              </a:rPr>
              <a:t>siegel@sfsu.edu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0D203B4-5160-44BB-9AB1-58F4184B60B6}"/>
              </a:ext>
            </a:extLst>
          </p:cNvPr>
          <p:cNvSpPr txBox="1">
            <a:spLocks/>
          </p:cNvSpPr>
          <p:nvPr/>
        </p:nvSpPr>
        <p:spPr>
          <a:xfrm>
            <a:off x="1041148" y="4127370"/>
            <a:ext cx="7315200" cy="77457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Presentation at the Wetland Migration Workshop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September 18, 2023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347260-A85F-4BA9-9423-1AB0329E9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148" y="5259135"/>
            <a:ext cx="2743200" cy="114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8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WWR_Network_backup\Closed_Projects\1156_RushRanchMasterPlan\11_Existing-Conditions\Final\Figures\Fig-6_ecogeomorphic-units_1156_BP_2010-1223c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t="4518" r="4154" b="2720"/>
          <a:stretch/>
        </p:blipFill>
        <p:spPr bwMode="auto">
          <a:xfrm>
            <a:off x="4764795" y="0"/>
            <a:ext cx="43792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ular Callout 9"/>
          <p:cNvSpPr/>
          <p:nvPr/>
        </p:nvSpPr>
        <p:spPr>
          <a:xfrm>
            <a:off x="4831094" y="690127"/>
            <a:ext cx="1005840" cy="822960"/>
          </a:xfrm>
          <a:prstGeom prst="wedgeRectCallout">
            <a:avLst>
              <a:gd name="adj1" fmla="val 79404"/>
              <a:gd name="adj2" fmla="val 88340"/>
            </a:avLst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Goat Island Marsh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8055443" y="2715972"/>
            <a:ext cx="1005840" cy="1188720"/>
          </a:xfrm>
          <a:prstGeom prst="wedgeRectCallout">
            <a:avLst>
              <a:gd name="adj1" fmla="val -138778"/>
              <a:gd name="adj2" fmla="val -30626"/>
            </a:avLst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Lower Spring Branch Creek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8088101" y="770684"/>
            <a:ext cx="1005840" cy="822960"/>
          </a:xfrm>
          <a:prstGeom prst="wedgeRectCallout">
            <a:avLst>
              <a:gd name="adj1" fmla="val -185315"/>
              <a:gd name="adj2" fmla="val 50774"/>
            </a:avLst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Suisun Hill Hollow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053" y="651236"/>
            <a:ext cx="466344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</a:rPr>
              <a:t>Three Restoration Projects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rgbClr val="FFC000"/>
                </a:solidFill>
              </a:rPr>
              <a:t>Lower Spring Branch Creek (built 2019)</a:t>
            </a:r>
            <a:endParaRPr lang="en-US" sz="2000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Seasonal stream flows into First Mallard Slough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15-acre tidal marsh restoration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Reconnected 14 floodplain acres and 1 mile of edge to wetland migration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rgbClr val="FFC000"/>
                </a:solidFill>
              </a:rPr>
              <a:t>Suisun Hill Hollow (built 2019)</a:t>
            </a:r>
            <a:endParaRPr lang="en-US" sz="2000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Seasonal stream flows into Goat Island Marsh (currently diked)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8-acre seasonal wetland restoration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rgbClr val="FFC000"/>
                </a:solidFill>
              </a:rPr>
              <a:t>Goat Island Marsh (final design starting)</a:t>
            </a:r>
            <a:endParaRPr lang="en-US" sz="2000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80-acre tidal marsh restoration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4,200-ft natural upland transition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Will connect to Suisun Hill Hollow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1807" y="4269974"/>
            <a:ext cx="3465179" cy="646331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Figure 3</a:t>
            </a:r>
          </a:p>
          <a:p>
            <a:pPr algn="ctr"/>
            <a:r>
              <a:rPr lang="en-US" b="1" dirty="0"/>
              <a:t>Restoration Projects Location Map</a:t>
            </a:r>
          </a:p>
        </p:txBody>
      </p:sp>
      <p:sp>
        <p:nvSpPr>
          <p:cNvPr id="9" name="Rectangle 8"/>
          <p:cNvSpPr/>
          <p:nvPr/>
        </p:nvSpPr>
        <p:spPr>
          <a:xfrm>
            <a:off x="8612106" y="6731983"/>
            <a:ext cx="4572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260EEF-E3A7-4BEB-BF65-87228FD9BD64}"/>
              </a:ext>
            </a:extLst>
          </p:cNvPr>
          <p:cNvSpPr txBox="1"/>
          <p:nvPr/>
        </p:nvSpPr>
        <p:spPr>
          <a:xfrm rot="1756689">
            <a:off x="5608320" y="3631545"/>
            <a:ext cx="127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Tidal marsh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1E889F-87EE-4929-8B11-4427DCEB91BA}"/>
              </a:ext>
            </a:extLst>
          </p:cNvPr>
          <p:cNvSpPr txBox="1"/>
          <p:nvPr/>
        </p:nvSpPr>
        <p:spPr>
          <a:xfrm>
            <a:off x="5836934" y="1855683"/>
            <a:ext cx="80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Diked marsh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E89763-9793-427E-AADA-CF7B473874FA}"/>
              </a:ext>
            </a:extLst>
          </p:cNvPr>
          <p:cNvSpPr txBox="1"/>
          <p:nvPr/>
        </p:nvSpPr>
        <p:spPr>
          <a:xfrm>
            <a:off x="7066476" y="1785476"/>
            <a:ext cx="2043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Seasonal drainages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D704F5-2B29-39C6-40D0-B74E20CDC27E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9" cy="548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Rush Ranch: Natural Edges, Seasonal Streams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AA4A64-C6AD-379F-B76E-C2BB44BC26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" y="45720"/>
            <a:ext cx="303853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6236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C24704-5B92-4A76-93CB-2788D764A0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7080" r="3825" b="5339"/>
          <a:stretch/>
        </p:blipFill>
        <p:spPr>
          <a:xfrm>
            <a:off x="349931" y="657230"/>
            <a:ext cx="8362232" cy="6126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F2CC97-E9E8-4849-908D-E3D2A99D3D92}"/>
              </a:ext>
            </a:extLst>
          </p:cNvPr>
          <p:cNvSpPr txBox="1"/>
          <p:nvPr/>
        </p:nvSpPr>
        <p:spPr>
          <a:xfrm>
            <a:off x="656611" y="4576942"/>
            <a:ext cx="1422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Tidal marsh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5EBF03-0325-4CD3-B4F4-ED25CE415103}"/>
              </a:ext>
            </a:extLst>
          </p:cNvPr>
          <p:cNvSpPr txBox="1"/>
          <p:nvPr/>
        </p:nvSpPr>
        <p:spPr>
          <a:xfrm>
            <a:off x="4711651" y="2801397"/>
            <a:ext cx="2332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Seasonal floodplain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D8D06F-B307-4E70-AE62-C9C6D33E9D2E}"/>
              </a:ext>
            </a:extLst>
          </p:cNvPr>
          <p:cNvSpPr txBox="1"/>
          <p:nvPr/>
        </p:nvSpPr>
        <p:spPr>
          <a:xfrm>
            <a:off x="3007289" y="3489615"/>
            <a:ext cx="1500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Muted tidal marsh</a:t>
            </a:r>
          </a:p>
        </p:txBody>
      </p:sp>
      <p:sp>
        <p:nvSpPr>
          <p:cNvPr id="12" name="Rectangular Callout 9">
            <a:extLst>
              <a:ext uri="{FF2B5EF4-FFF2-40B4-BE49-F238E27FC236}">
                <a16:creationId xmlns:a16="http://schemas.microsoft.com/office/drawing/2014/main" id="{14FC0067-7B91-4076-ACA4-FA1378DEBB7A}"/>
              </a:ext>
            </a:extLst>
          </p:cNvPr>
          <p:cNvSpPr/>
          <p:nvPr/>
        </p:nvSpPr>
        <p:spPr>
          <a:xfrm>
            <a:off x="3286700" y="1964988"/>
            <a:ext cx="1220994" cy="822960"/>
          </a:xfrm>
          <a:prstGeom prst="wedgeRectCallout">
            <a:avLst>
              <a:gd name="adj1" fmla="val -67837"/>
              <a:gd name="adj2" fmla="val 162728"/>
            </a:avLst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Two 3.5’ open culverts</a:t>
            </a:r>
          </a:p>
        </p:txBody>
      </p:sp>
      <p:sp>
        <p:nvSpPr>
          <p:cNvPr id="13" name="Rectangular Callout 9">
            <a:extLst>
              <a:ext uri="{FF2B5EF4-FFF2-40B4-BE49-F238E27FC236}">
                <a16:creationId xmlns:a16="http://schemas.microsoft.com/office/drawing/2014/main" id="{194836E7-66C9-4054-9697-8CA7352B990A}"/>
              </a:ext>
            </a:extLst>
          </p:cNvPr>
          <p:cNvSpPr/>
          <p:nvPr/>
        </p:nvSpPr>
        <p:spPr>
          <a:xfrm>
            <a:off x="4083872" y="4739583"/>
            <a:ext cx="1487764" cy="646331"/>
          </a:xfrm>
          <a:prstGeom prst="wedgeRectCallout">
            <a:avLst>
              <a:gd name="adj1" fmla="val -45711"/>
              <a:gd name="adj2" fmla="val -129443"/>
            </a:avLst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“L-shaped” berm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F3EEEA-9025-7114-D355-AB689756780B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9" cy="548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Lower Spring Branch Creek: Before Restoration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6E62B6-FF23-9558-4D69-4230338B3A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" y="38577"/>
            <a:ext cx="303853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6790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65E12CF-989C-B3EE-5A22-B810F54BD14F}"/>
              </a:ext>
            </a:extLst>
          </p:cNvPr>
          <p:cNvGrpSpPr/>
          <p:nvPr/>
        </p:nvGrpSpPr>
        <p:grpSpPr>
          <a:xfrm>
            <a:off x="171594" y="667839"/>
            <a:ext cx="3700522" cy="2657477"/>
            <a:chOff x="42864" y="518353"/>
            <a:chExt cx="3700522" cy="265747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27C7476-11EF-4816-A085-F9BD3B3F5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33" t="13446" r="38562" b="4946"/>
            <a:stretch/>
          </p:blipFill>
          <p:spPr>
            <a:xfrm rot="5400000">
              <a:off x="471489" y="175455"/>
              <a:ext cx="2571750" cy="342900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498DB4F-C6FC-48F7-A88E-0CECE97928F4}"/>
                </a:ext>
              </a:extLst>
            </p:cNvPr>
            <p:cNvSpPr txBox="1"/>
            <p:nvPr/>
          </p:nvSpPr>
          <p:spPr>
            <a:xfrm>
              <a:off x="42864" y="518353"/>
              <a:ext cx="3429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</a:rPr>
                <a:t>Old ranch road,</a:t>
              </a:r>
            </a:p>
            <a:p>
              <a:pPr algn="ctr"/>
              <a:r>
                <a:rPr lang="en-US" sz="2400" b="1" dirty="0">
                  <a:solidFill>
                    <a:srgbClr val="C00000"/>
                  </a:solidFill>
                </a:rPr>
                <a:t>two 3.5’ culverts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8A54784-E614-4F7F-AF7F-1CC329B03571}"/>
                </a:ext>
              </a:extLst>
            </p:cNvPr>
            <p:cNvSpPr txBox="1"/>
            <p:nvPr/>
          </p:nvSpPr>
          <p:spPr>
            <a:xfrm>
              <a:off x="42864" y="1762998"/>
              <a:ext cx="14428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First Mallard Slough (tidal)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2A3D4C4-7884-4989-9BCF-D1DF87DF2D75}"/>
                </a:ext>
              </a:extLst>
            </p:cNvPr>
            <p:cNvSpPr txBox="1"/>
            <p:nvPr/>
          </p:nvSpPr>
          <p:spPr>
            <a:xfrm>
              <a:off x="2178707" y="1648729"/>
              <a:ext cx="15646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Lower Spring Branch Creek (muted)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C8499A1-515F-4F16-A0BE-FD9648A2D0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8"/>
          <a:stretch/>
        </p:blipFill>
        <p:spPr>
          <a:xfrm>
            <a:off x="199802" y="4619810"/>
            <a:ext cx="3429000" cy="19247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934498D-71B3-4928-ADA4-A5461951ACBE}"/>
              </a:ext>
            </a:extLst>
          </p:cNvPr>
          <p:cNvSpPr txBox="1"/>
          <p:nvPr/>
        </p:nvSpPr>
        <p:spPr>
          <a:xfrm>
            <a:off x="300606" y="3823411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FFFF"/>
                </a:solidFill>
              </a:rPr>
              <a:t>Tidal reconnection via arch culvert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83073FF-F774-4FAD-ACD6-6205ED4F0D72}"/>
              </a:ext>
            </a:extLst>
          </p:cNvPr>
          <p:cNvSpPr txBox="1"/>
          <p:nvPr/>
        </p:nvSpPr>
        <p:spPr>
          <a:xfrm>
            <a:off x="3800250" y="4107642"/>
            <a:ext cx="51503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</a:rPr>
              <a:t>Lower Spring Branch Creek Restoration (2019)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FFC000"/>
                </a:solidFill>
              </a:rPr>
              <a:t>Goal: reconnect floodplain to tidal marsh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Replace two 3.5’ culverts with one large arch culvert – full tidal connectivity, SLR accommodation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1,200’ of new tidal channel – tidal circulation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Lower an old berm – create high marsh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Lower ranch road – allow storm overflow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B259A4B-328F-A1F8-385E-0B926B03047E}"/>
              </a:ext>
            </a:extLst>
          </p:cNvPr>
          <p:cNvGrpSpPr/>
          <p:nvPr/>
        </p:nvGrpSpPr>
        <p:grpSpPr>
          <a:xfrm>
            <a:off x="3743378" y="657210"/>
            <a:ext cx="5307751" cy="3378994"/>
            <a:chOff x="3743378" y="1007261"/>
            <a:chExt cx="5307751" cy="3378994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FDFE3CC-F747-4286-A5DB-08BBAD6EE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43378" y="1007261"/>
              <a:ext cx="5307751" cy="337899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C95DB21-ECAB-417E-B8B4-C32E25D48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921894" y="4096744"/>
              <a:ext cx="171776" cy="16943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F44A3E3-D9F3-4B0A-9B53-395AFE282AB9}"/>
                </a:ext>
              </a:extLst>
            </p:cNvPr>
            <p:cNvSpPr txBox="1"/>
            <p:nvPr/>
          </p:nvSpPr>
          <p:spPr>
            <a:xfrm>
              <a:off x="4936335" y="3486189"/>
              <a:ext cx="22384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rgbClr val="00FFFF"/>
                  </a:solidFill>
                </a:rPr>
                <a:t>First Mallard Slough Tidal Marsh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8F46845-162C-485E-AEB4-508495BF6622}"/>
                </a:ext>
              </a:extLst>
            </p:cNvPr>
            <p:cNvSpPr txBox="1"/>
            <p:nvPr/>
          </p:nvSpPr>
          <p:spPr>
            <a:xfrm>
              <a:off x="6690142" y="1809200"/>
              <a:ext cx="15033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FFFF00"/>
                  </a:solidFill>
                </a:rPr>
                <a:t>Lower Spring Branch Creek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3DD0BFB-FAA1-481D-9E51-FA8E638724B0}"/>
                </a:ext>
              </a:extLst>
            </p:cNvPr>
            <p:cNvSpPr txBox="1"/>
            <p:nvPr/>
          </p:nvSpPr>
          <p:spPr>
            <a:xfrm>
              <a:off x="4572000" y="1431054"/>
              <a:ext cx="15033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rgbClr val="00FFFF"/>
                  </a:solidFill>
                </a:rPr>
                <a:t>Upper Spring Branch Creek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C2E58F7-D905-468B-B732-67A8E5621D29}"/>
                </a:ext>
              </a:extLst>
            </p:cNvPr>
            <p:cNvSpPr txBox="1"/>
            <p:nvPr/>
          </p:nvSpPr>
          <p:spPr>
            <a:xfrm>
              <a:off x="7361734" y="2725151"/>
              <a:ext cx="15033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Rush Ranch SF Bay NERR</a:t>
              </a: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C5BEA076-1261-3464-5F39-DD2E279A09B3}"/>
              </a:ext>
            </a:extLst>
          </p:cNvPr>
          <p:cNvSpPr txBox="1">
            <a:spLocks/>
          </p:cNvSpPr>
          <p:nvPr/>
        </p:nvSpPr>
        <p:spPr>
          <a:xfrm>
            <a:off x="1" y="-7450"/>
            <a:ext cx="9143999" cy="548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Linking Habitats Across the Landscape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33ED40-18D6-C691-7DDB-49D0B8C344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" y="45720"/>
            <a:ext cx="303853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C6130565-0E46-4E43-6A0A-5E1F6845C725}"/>
              </a:ext>
            </a:extLst>
          </p:cNvPr>
          <p:cNvSpPr/>
          <p:nvPr/>
        </p:nvSpPr>
        <p:spPr>
          <a:xfrm rot="5400000">
            <a:off x="1650093" y="3407601"/>
            <a:ext cx="522062" cy="59758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56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7A483-7A73-8429-4310-F0A3F38AD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54864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Sonoma Creek: Centennial Marsh, Levee at Upland</a:t>
            </a:r>
          </a:p>
        </p:txBody>
      </p:sp>
      <p:pic>
        <p:nvPicPr>
          <p:cNvPr id="6" name="Picture 2" descr="\\SERVER3\WWR_Network\Active_Projects\1123_SonomaCreek-West\11 Enhancement Plan\11.12 Enhancement Plan Report\draft_report\figures\Fig-04_Marsh-develop-overlay_1123_2009-0716dg.jpg">
            <a:extLst>
              <a:ext uri="{FF2B5EF4-FFF2-40B4-BE49-F238E27FC236}">
                <a16:creationId xmlns:a16="http://schemas.microsoft.com/office/drawing/2014/main" id="{E18CA745-FCE4-7C05-0E72-F1E8BF798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5528" t="4269" r="5528" b="4981"/>
          <a:stretch>
            <a:fillRect/>
          </a:stretch>
        </p:blipFill>
        <p:spPr bwMode="auto">
          <a:xfrm>
            <a:off x="42864" y="687570"/>
            <a:ext cx="4572000" cy="603897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44DFFF-2952-00E3-1B10-F94D2FE32B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78" t="18347" r="2478" b="14150"/>
          <a:stretch/>
        </p:blipFill>
        <p:spPr>
          <a:xfrm>
            <a:off x="4600576" y="687570"/>
            <a:ext cx="4453128" cy="373380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D43BC56-3E2B-CD3E-D382-12774C146CA5}"/>
              </a:ext>
            </a:extLst>
          </p:cNvPr>
          <p:cNvSpPr txBox="1">
            <a:spLocks/>
          </p:cNvSpPr>
          <p:nvPr/>
        </p:nvSpPr>
        <p:spPr>
          <a:xfrm>
            <a:off x="4648200" y="4471378"/>
            <a:ext cx="4495800" cy="211277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Limited or no transition habitat or high tide refuge</a:t>
            </a:r>
          </a:p>
          <a:p>
            <a:r>
              <a:rPr lang="en-US" sz="2000" dirty="0">
                <a:solidFill>
                  <a:schemeClr val="bg1"/>
                </a:solidFill>
              </a:rPr>
              <a:t>Drowned marsh interior and levee toe: little/no veg, breeds mosquitoes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Low ability for habitats and resident organisms to adapt to stressors (e.g., climate change and SLR)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A7A4C0-F97E-4CED-8CE0-5C44A2CC25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" y="38577"/>
            <a:ext cx="303853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8270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7A483-7A73-8429-4310-F0A3F38AD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54864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Design Elements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D43BC56-3E2B-CD3E-D382-12774C146CA5}"/>
              </a:ext>
            </a:extLst>
          </p:cNvPr>
          <p:cNvSpPr txBox="1">
            <a:spLocks/>
          </p:cNvSpPr>
          <p:nvPr/>
        </p:nvSpPr>
        <p:spPr>
          <a:xfrm>
            <a:off x="4525226" y="749503"/>
            <a:ext cx="4495800" cy="211277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FFC000"/>
                </a:solidFill>
              </a:rPr>
              <a:t>Use of multiple design elements</a:t>
            </a:r>
          </a:p>
          <a:p>
            <a:r>
              <a:rPr lang="en-US" sz="2400" dirty="0">
                <a:solidFill>
                  <a:schemeClr val="bg1"/>
                </a:solidFill>
              </a:rPr>
              <a:t>Central channel to drain interior excess ponding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Lateral channel to drain swales along levee toe</a:t>
            </a:r>
          </a:p>
          <a:p>
            <a:r>
              <a:rPr lang="en-US" sz="2400" dirty="0">
                <a:solidFill>
                  <a:schemeClr val="bg1"/>
                </a:solidFill>
              </a:rPr>
              <a:t>Marsh mounds for high tide refuge</a:t>
            </a:r>
          </a:p>
          <a:p>
            <a:r>
              <a:rPr lang="en-US" sz="2400" dirty="0">
                <a:solidFill>
                  <a:schemeClr val="bg1"/>
                </a:solidFill>
              </a:rPr>
              <a:t>Marsh-upland transition ramp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Flood tide asymmetry (natural bayfront berm) + high sediment load = impeded direct bay connection, may limit channel longevity (SLR could help!).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A7A4C0-F97E-4CED-8CE0-5C44A2CC25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" y="38577"/>
            <a:ext cx="303853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6C24314E-1955-914D-B4B1-B36DCF1072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7" t="5337" r="6863" b="14749"/>
          <a:stretch/>
        </p:blipFill>
        <p:spPr>
          <a:xfrm>
            <a:off x="106188" y="884903"/>
            <a:ext cx="4465812" cy="5480502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7AFDD2D-9861-3D6F-B148-43D232EE6FC8}"/>
              </a:ext>
            </a:extLst>
          </p:cNvPr>
          <p:cNvSpPr/>
          <p:nvPr/>
        </p:nvSpPr>
        <p:spPr>
          <a:xfrm>
            <a:off x="1743075" y="1733550"/>
            <a:ext cx="1819275" cy="3457575"/>
          </a:xfrm>
          <a:custGeom>
            <a:avLst/>
            <a:gdLst>
              <a:gd name="connsiteX0" fmla="*/ 0 w 1819275"/>
              <a:gd name="connsiteY0" fmla="*/ 3457575 h 3457575"/>
              <a:gd name="connsiteX1" fmla="*/ 276225 w 1819275"/>
              <a:gd name="connsiteY1" fmla="*/ 3238500 h 3457575"/>
              <a:gd name="connsiteX2" fmla="*/ 842963 w 1819275"/>
              <a:gd name="connsiteY2" fmla="*/ 2581275 h 3457575"/>
              <a:gd name="connsiteX3" fmla="*/ 1081088 w 1819275"/>
              <a:gd name="connsiteY3" fmla="*/ 2038350 h 3457575"/>
              <a:gd name="connsiteX4" fmla="*/ 1223963 w 1819275"/>
              <a:gd name="connsiteY4" fmla="*/ 1562100 h 3457575"/>
              <a:gd name="connsiteX5" fmla="*/ 1271588 w 1819275"/>
              <a:gd name="connsiteY5" fmla="*/ 1109663 h 3457575"/>
              <a:gd name="connsiteX6" fmla="*/ 1290638 w 1819275"/>
              <a:gd name="connsiteY6" fmla="*/ 595313 h 3457575"/>
              <a:gd name="connsiteX7" fmla="*/ 1300163 w 1819275"/>
              <a:gd name="connsiteY7" fmla="*/ 433388 h 3457575"/>
              <a:gd name="connsiteX8" fmla="*/ 1381125 w 1819275"/>
              <a:gd name="connsiteY8" fmla="*/ 247650 h 3457575"/>
              <a:gd name="connsiteX9" fmla="*/ 1495425 w 1819275"/>
              <a:gd name="connsiteY9" fmla="*/ 80963 h 3457575"/>
              <a:gd name="connsiteX10" fmla="*/ 1819275 w 1819275"/>
              <a:gd name="connsiteY10" fmla="*/ 0 h 3457575"/>
              <a:gd name="connsiteX0" fmla="*/ 0 w 1819275"/>
              <a:gd name="connsiteY0" fmla="*/ 3457575 h 3457575"/>
              <a:gd name="connsiteX1" fmla="*/ 276225 w 1819275"/>
              <a:gd name="connsiteY1" fmla="*/ 3238500 h 3457575"/>
              <a:gd name="connsiteX2" fmla="*/ 842963 w 1819275"/>
              <a:gd name="connsiteY2" fmla="*/ 2581275 h 3457575"/>
              <a:gd name="connsiteX3" fmla="*/ 1081088 w 1819275"/>
              <a:gd name="connsiteY3" fmla="*/ 2038350 h 3457575"/>
              <a:gd name="connsiteX4" fmla="*/ 1223963 w 1819275"/>
              <a:gd name="connsiteY4" fmla="*/ 1562100 h 3457575"/>
              <a:gd name="connsiteX5" fmla="*/ 1271588 w 1819275"/>
              <a:gd name="connsiteY5" fmla="*/ 1109663 h 3457575"/>
              <a:gd name="connsiteX6" fmla="*/ 1290638 w 1819275"/>
              <a:gd name="connsiteY6" fmla="*/ 595313 h 3457575"/>
              <a:gd name="connsiteX7" fmla="*/ 1300163 w 1819275"/>
              <a:gd name="connsiteY7" fmla="*/ 433388 h 3457575"/>
              <a:gd name="connsiteX8" fmla="*/ 1381125 w 1819275"/>
              <a:gd name="connsiteY8" fmla="*/ 247650 h 3457575"/>
              <a:gd name="connsiteX9" fmla="*/ 1543050 w 1819275"/>
              <a:gd name="connsiteY9" fmla="*/ 76200 h 3457575"/>
              <a:gd name="connsiteX10" fmla="*/ 1819275 w 1819275"/>
              <a:gd name="connsiteY10" fmla="*/ 0 h 345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19275" h="3457575">
                <a:moveTo>
                  <a:pt x="0" y="3457575"/>
                </a:moveTo>
                <a:cubicBezTo>
                  <a:pt x="67865" y="3421062"/>
                  <a:pt x="135731" y="3384550"/>
                  <a:pt x="276225" y="3238500"/>
                </a:cubicBezTo>
                <a:cubicBezTo>
                  <a:pt x="416719" y="3092450"/>
                  <a:pt x="708819" y="2781300"/>
                  <a:pt x="842963" y="2581275"/>
                </a:cubicBezTo>
                <a:cubicBezTo>
                  <a:pt x="977107" y="2381250"/>
                  <a:pt x="1017588" y="2208212"/>
                  <a:pt x="1081088" y="2038350"/>
                </a:cubicBezTo>
                <a:cubicBezTo>
                  <a:pt x="1144588" y="1868487"/>
                  <a:pt x="1192213" y="1716881"/>
                  <a:pt x="1223963" y="1562100"/>
                </a:cubicBezTo>
                <a:cubicBezTo>
                  <a:pt x="1255713" y="1407319"/>
                  <a:pt x="1260476" y="1270794"/>
                  <a:pt x="1271588" y="1109663"/>
                </a:cubicBezTo>
                <a:cubicBezTo>
                  <a:pt x="1282700" y="948532"/>
                  <a:pt x="1285876" y="708025"/>
                  <a:pt x="1290638" y="595313"/>
                </a:cubicBezTo>
                <a:cubicBezTo>
                  <a:pt x="1295401" y="482600"/>
                  <a:pt x="1285082" y="491332"/>
                  <a:pt x="1300163" y="433388"/>
                </a:cubicBezTo>
                <a:cubicBezTo>
                  <a:pt x="1315244" y="375444"/>
                  <a:pt x="1340644" y="307181"/>
                  <a:pt x="1381125" y="247650"/>
                </a:cubicBezTo>
                <a:cubicBezTo>
                  <a:pt x="1421606" y="188119"/>
                  <a:pt x="1470025" y="117475"/>
                  <a:pt x="1543050" y="76200"/>
                </a:cubicBezTo>
                <a:cubicBezTo>
                  <a:pt x="1616075" y="34925"/>
                  <a:pt x="1693862" y="19844"/>
                  <a:pt x="1819275" y="0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4B8029-D051-FF43-6F81-B446758E738A}"/>
              </a:ext>
            </a:extLst>
          </p:cNvPr>
          <p:cNvCxnSpPr>
            <a:cxnSpLocks/>
          </p:cNvCxnSpPr>
          <p:nvPr/>
        </p:nvCxnSpPr>
        <p:spPr>
          <a:xfrm>
            <a:off x="2226144" y="3205163"/>
            <a:ext cx="642938" cy="34766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ular Callout 9">
            <a:extLst>
              <a:ext uri="{FF2B5EF4-FFF2-40B4-BE49-F238E27FC236}">
                <a16:creationId xmlns:a16="http://schemas.microsoft.com/office/drawing/2014/main" id="{304C7709-B4B5-689F-2BCC-B588CF70CC0B}"/>
              </a:ext>
            </a:extLst>
          </p:cNvPr>
          <p:cNvSpPr/>
          <p:nvPr/>
        </p:nvSpPr>
        <p:spPr>
          <a:xfrm>
            <a:off x="3066538" y="4047922"/>
            <a:ext cx="1188720" cy="640080"/>
          </a:xfrm>
          <a:prstGeom prst="wedgeRectCallout">
            <a:avLst>
              <a:gd name="adj1" fmla="val -76243"/>
              <a:gd name="adj2" fmla="val -36343"/>
            </a:avLst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Central Channel</a:t>
            </a:r>
          </a:p>
        </p:txBody>
      </p:sp>
      <p:sp>
        <p:nvSpPr>
          <p:cNvPr id="13" name="Rectangular Callout 9">
            <a:extLst>
              <a:ext uri="{FF2B5EF4-FFF2-40B4-BE49-F238E27FC236}">
                <a16:creationId xmlns:a16="http://schemas.microsoft.com/office/drawing/2014/main" id="{BD59B76C-8F8D-27F2-9950-EB9E956DAA03}"/>
              </a:ext>
            </a:extLst>
          </p:cNvPr>
          <p:cNvSpPr/>
          <p:nvPr/>
        </p:nvSpPr>
        <p:spPr>
          <a:xfrm>
            <a:off x="1446868" y="2134508"/>
            <a:ext cx="1487764" cy="646331"/>
          </a:xfrm>
          <a:prstGeom prst="wedgeRectCallout">
            <a:avLst>
              <a:gd name="adj1" fmla="val 20112"/>
              <a:gd name="adj2" fmla="val 138904"/>
            </a:avLst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Lateral Channel</a:t>
            </a:r>
          </a:p>
        </p:txBody>
      </p:sp>
      <p:sp>
        <p:nvSpPr>
          <p:cNvPr id="14" name="Rectangular Callout 9">
            <a:extLst>
              <a:ext uri="{FF2B5EF4-FFF2-40B4-BE49-F238E27FC236}">
                <a16:creationId xmlns:a16="http://schemas.microsoft.com/office/drawing/2014/main" id="{4F2C531E-6D9F-0DED-CE97-960FC5C62349}"/>
              </a:ext>
            </a:extLst>
          </p:cNvPr>
          <p:cNvSpPr/>
          <p:nvPr/>
        </p:nvSpPr>
        <p:spPr>
          <a:xfrm>
            <a:off x="122974" y="2816006"/>
            <a:ext cx="1371600" cy="640080"/>
          </a:xfrm>
          <a:prstGeom prst="wedgeRectCallout">
            <a:avLst>
              <a:gd name="adj1" fmla="val 45490"/>
              <a:gd name="adj2" fmla="val 127038"/>
            </a:avLst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Transition Ramp</a:t>
            </a:r>
          </a:p>
        </p:txBody>
      </p:sp>
      <p:sp>
        <p:nvSpPr>
          <p:cNvPr id="15" name="Rectangular Callout 9">
            <a:extLst>
              <a:ext uri="{FF2B5EF4-FFF2-40B4-BE49-F238E27FC236}">
                <a16:creationId xmlns:a16="http://schemas.microsoft.com/office/drawing/2014/main" id="{6066C223-647D-2F78-30FE-6E30171E97EA}"/>
              </a:ext>
            </a:extLst>
          </p:cNvPr>
          <p:cNvSpPr/>
          <p:nvPr/>
        </p:nvSpPr>
        <p:spPr>
          <a:xfrm>
            <a:off x="3360344" y="2861844"/>
            <a:ext cx="1097280" cy="640080"/>
          </a:xfrm>
          <a:prstGeom prst="wedgeRectCallout">
            <a:avLst>
              <a:gd name="adj1" fmla="val -77431"/>
              <a:gd name="adj2" fmla="val -47415"/>
            </a:avLst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Marsh Mounds</a:t>
            </a:r>
          </a:p>
        </p:txBody>
      </p:sp>
    </p:spTree>
    <p:extLst>
      <p:ext uri="{BB962C8B-B14F-4D97-AF65-F5344CB8AC3E}">
        <p14:creationId xmlns:p14="http://schemas.microsoft.com/office/powerpoint/2010/main" val="331910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7A483-7A73-8429-4310-F0A3F38AD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54864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Design: Very Gentle Sloped Transition Ramp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2186AB6-10BD-041B-78B7-48C1ED2327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0" t="6684" r="8616" b="15556"/>
          <a:stretch/>
        </p:blipFill>
        <p:spPr>
          <a:xfrm>
            <a:off x="57153" y="978694"/>
            <a:ext cx="4393407" cy="5332866"/>
          </a:xfrm>
          <a:prstGeom prst="rect">
            <a:avLst/>
          </a:prstGeom>
        </p:spPr>
      </p:pic>
      <p:pic>
        <p:nvPicPr>
          <p:cNvPr id="4" name="Picture 3" descr="A body of water&#10;&#10;Description automatically generated">
            <a:extLst>
              <a:ext uri="{FF2B5EF4-FFF2-40B4-BE49-F238E27FC236}">
                <a16:creationId xmlns:a16="http://schemas.microsoft.com/office/drawing/2014/main" id="{AB5C8DE0-B498-BF5D-8613-59E9CD027F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675"/>
          <a:stretch/>
        </p:blipFill>
        <p:spPr>
          <a:xfrm rot="10800000">
            <a:off x="4521996" y="3835957"/>
            <a:ext cx="4572000" cy="2720042"/>
          </a:xfrm>
          <a:prstGeom prst="rect">
            <a:avLst/>
          </a:prstGeom>
        </p:spPr>
      </p:pic>
      <p:pic>
        <p:nvPicPr>
          <p:cNvPr id="5" name="Picture 4" descr="A person in a desert&#10;&#10;Description automatically generated">
            <a:extLst>
              <a:ext uri="{FF2B5EF4-FFF2-40B4-BE49-F238E27FC236}">
                <a16:creationId xmlns:a16="http://schemas.microsoft.com/office/drawing/2014/main" id="{B627C37B-4332-3189-E46F-BA1AF3137B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75"/>
          <a:stretch/>
        </p:blipFill>
        <p:spPr>
          <a:xfrm>
            <a:off x="4514847" y="978694"/>
            <a:ext cx="4572000" cy="27200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AEEF33-BD7A-ECAC-7DF3-1D4A4E2D297A}"/>
              </a:ext>
            </a:extLst>
          </p:cNvPr>
          <p:cNvSpPr txBox="1"/>
          <p:nvPr/>
        </p:nvSpPr>
        <p:spPr>
          <a:xfrm>
            <a:off x="4643437" y="3925373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5C0913-F5C9-DDE9-3E57-572BFFE1BABF}"/>
              </a:ext>
            </a:extLst>
          </p:cNvPr>
          <p:cNvSpPr txBox="1"/>
          <p:nvPr/>
        </p:nvSpPr>
        <p:spPr>
          <a:xfrm>
            <a:off x="4643437" y="978694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2015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D1C1F9-B970-B9AF-46B5-907FE8D25A45}"/>
              </a:ext>
            </a:extLst>
          </p:cNvPr>
          <p:cNvSpPr/>
          <p:nvPr/>
        </p:nvSpPr>
        <p:spPr>
          <a:xfrm rot="17485255">
            <a:off x="2510467" y="3197489"/>
            <a:ext cx="671512" cy="42427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FA10DC7-94E8-2BD7-457E-F31C94C1C378}"/>
              </a:ext>
            </a:extLst>
          </p:cNvPr>
          <p:cNvCxnSpPr>
            <a:cxnSpLocks/>
            <a:stCxn id="5" idx="1"/>
            <a:endCxn id="8" idx="3"/>
          </p:cNvCxnSpPr>
          <p:nvPr/>
        </p:nvCxnSpPr>
        <p:spPr>
          <a:xfrm flipH="1">
            <a:off x="2968847" y="2338715"/>
            <a:ext cx="1546000" cy="7583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D19441D-FDE6-5196-1AD6-EE16D5B61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" y="38577"/>
            <a:ext cx="303853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7652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C3347C-0E39-411E-8CE5-4FD7128D77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 t="2667" r="3453" b="2665"/>
          <a:stretch/>
        </p:blipFill>
        <p:spPr>
          <a:xfrm>
            <a:off x="4027714" y="-3037"/>
            <a:ext cx="5116286" cy="68538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88CFFF-80AF-44E9-9F19-455908A8F496}"/>
              </a:ext>
            </a:extLst>
          </p:cNvPr>
          <p:cNvSpPr txBox="1"/>
          <p:nvPr/>
        </p:nvSpPr>
        <p:spPr>
          <a:xfrm rot="20003680">
            <a:off x="5207768" y="2714426"/>
            <a:ext cx="2001901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/>
              <a:t>North Habitat Levee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E5AAC6-A09C-4D51-B540-4F0C08940112}"/>
              </a:ext>
            </a:extLst>
          </p:cNvPr>
          <p:cNvSpPr txBox="1"/>
          <p:nvPr/>
        </p:nvSpPr>
        <p:spPr>
          <a:xfrm rot="17129790">
            <a:off x="4083788" y="3980139"/>
            <a:ext cx="118872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/>
              <a:t>West Levee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134D26-C251-4DD5-BC1A-6287A07577DE}"/>
              </a:ext>
            </a:extLst>
          </p:cNvPr>
          <p:cNvGrpSpPr/>
          <p:nvPr/>
        </p:nvGrpSpPr>
        <p:grpSpPr>
          <a:xfrm>
            <a:off x="250362" y="1331178"/>
            <a:ext cx="3352804" cy="1200329"/>
            <a:chOff x="250362" y="1331178"/>
            <a:chExt cx="3352804" cy="120032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6D1A5C-F314-4FF6-B328-C00622A04ACC}"/>
                </a:ext>
              </a:extLst>
            </p:cNvPr>
            <p:cNvSpPr txBox="1"/>
            <p:nvPr/>
          </p:nvSpPr>
          <p:spPr>
            <a:xfrm>
              <a:off x="858906" y="1331178"/>
              <a:ext cx="27442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400" dirty="0">
                  <a:solidFill>
                    <a:schemeClr val="bg1"/>
                  </a:solidFill>
                </a:rPr>
                <a:t>North levee: tidal flood control, habitat levee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CFE48F-181E-47A8-921F-F49B7434CE25}"/>
                </a:ext>
              </a:extLst>
            </p:cNvPr>
            <p:cNvSpPr/>
            <p:nvPr/>
          </p:nvSpPr>
          <p:spPr>
            <a:xfrm>
              <a:off x="250362" y="1562053"/>
              <a:ext cx="544286" cy="36924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91C8885-3CF7-448B-9572-3F87F1E8D141}"/>
              </a:ext>
            </a:extLst>
          </p:cNvPr>
          <p:cNvGrpSpPr/>
          <p:nvPr/>
        </p:nvGrpSpPr>
        <p:grpSpPr>
          <a:xfrm>
            <a:off x="240538" y="2586719"/>
            <a:ext cx="3362628" cy="461665"/>
            <a:chOff x="250362" y="2436603"/>
            <a:chExt cx="3362628" cy="46166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465DFB9-AE82-4862-8F2E-D37C3932DAB5}"/>
                </a:ext>
              </a:extLst>
            </p:cNvPr>
            <p:cNvSpPr/>
            <p:nvPr/>
          </p:nvSpPr>
          <p:spPr>
            <a:xfrm>
              <a:off x="250362" y="2482812"/>
              <a:ext cx="544286" cy="36924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A3B3FD-4CD3-46FD-838E-396D074CF165}"/>
                </a:ext>
              </a:extLst>
            </p:cNvPr>
            <p:cNvSpPr txBox="1"/>
            <p:nvPr/>
          </p:nvSpPr>
          <p:spPr>
            <a:xfrm>
              <a:off x="868730" y="2436603"/>
              <a:ext cx="27442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400" dirty="0">
                  <a:solidFill>
                    <a:schemeClr val="bg1"/>
                  </a:solidFill>
                </a:rPr>
                <a:t>Levee pannes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58F02D-7ADE-438B-9853-61964A1DE377}"/>
              </a:ext>
            </a:extLst>
          </p:cNvPr>
          <p:cNvGrpSpPr/>
          <p:nvPr/>
        </p:nvGrpSpPr>
        <p:grpSpPr>
          <a:xfrm>
            <a:off x="250362" y="3196176"/>
            <a:ext cx="3362628" cy="1200329"/>
            <a:chOff x="250362" y="2828836"/>
            <a:chExt cx="3362628" cy="120032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83FDC07-2013-4E10-BA2B-04B6FAA3427E}"/>
                </a:ext>
              </a:extLst>
            </p:cNvPr>
            <p:cNvSpPr/>
            <p:nvPr/>
          </p:nvSpPr>
          <p:spPr>
            <a:xfrm>
              <a:off x="250362" y="3244377"/>
              <a:ext cx="544286" cy="36924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BC04D8F-CBE0-4AC9-9A96-82E5C54B8867}"/>
                </a:ext>
              </a:extLst>
            </p:cNvPr>
            <p:cNvSpPr txBox="1"/>
            <p:nvPr/>
          </p:nvSpPr>
          <p:spPr>
            <a:xfrm>
              <a:off x="868730" y="2828836"/>
              <a:ext cx="27442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West levee: separates Sonoma Baylands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6E79267-4A67-4D1A-8D15-1929F66748F2}"/>
              </a:ext>
            </a:extLst>
          </p:cNvPr>
          <p:cNvGrpSpPr/>
          <p:nvPr/>
        </p:nvGrpSpPr>
        <p:grpSpPr>
          <a:xfrm>
            <a:off x="250362" y="4682550"/>
            <a:ext cx="3352804" cy="461665"/>
            <a:chOff x="250362" y="3840860"/>
            <a:chExt cx="3352804" cy="46166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F380006-BF5D-4EAA-A5E7-B2B468C6CFE4}"/>
                </a:ext>
              </a:extLst>
            </p:cNvPr>
            <p:cNvSpPr/>
            <p:nvPr/>
          </p:nvSpPr>
          <p:spPr>
            <a:xfrm>
              <a:off x="250362" y="3887070"/>
              <a:ext cx="544286" cy="36924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7B077D-E6A4-443D-A2C9-A06A1415CCF8}"/>
                </a:ext>
              </a:extLst>
            </p:cNvPr>
            <p:cNvSpPr txBox="1"/>
            <p:nvPr/>
          </p:nvSpPr>
          <p:spPr>
            <a:xfrm>
              <a:off x="858906" y="3840860"/>
              <a:ext cx="27442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400" dirty="0">
                  <a:solidFill>
                    <a:schemeClr val="bg1"/>
                  </a:solidFill>
                </a:rPr>
                <a:t>Dredge ponds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F2ABFCE-1ED1-46EA-84EF-4B1B7CA3AD25}"/>
              </a:ext>
            </a:extLst>
          </p:cNvPr>
          <p:cNvGrpSpPr/>
          <p:nvPr/>
        </p:nvGrpSpPr>
        <p:grpSpPr>
          <a:xfrm>
            <a:off x="431065" y="5430260"/>
            <a:ext cx="3172101" cy="461665"/>
            <a:chOff x="431065" y="4357279"/>
            <a:chExt cx="3172101" cy="46166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68CB307-D534-457D-BE2F-D5C494E3D50C}"/>
                </a:ext>
              </a:extLst>
            </p:cNvPr>
            <p:cNvSpPr/>
            <p:nvPr/>
          </p:nvSpPr>
          <p:spPr>
            <a:xfrm>
              <a:off x="431065" y="4496672"/>
              <a:ext cx="182880" cy="18288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CD79D0-7E94-4281-97DE-95F221AABB68}"/>
                </a:ext>
              </a:extLst>
            </p:cNvPr>
            <p:cNvSpPr txBox="1"/>
            <p:nvPr/>
          </p:nvSpPr>
          <p:spPr>
            <a:xfrm>
              <a:off x="858906" y="4357279"/>
              <a:ext cx="27442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400" dirty="0">
                  <a:solidFill>
                    <a:schemeClr val="bg1"/>
                  </a:solidFill>
                </a:rPr>
                <a:t>Marsh mounds</a:t>
              </a: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DBE0E803-AABA-DC8D-F8E2-C9D600C889E4}"/>
              </a:ext>
            </a:extLst>
          </p:cNvPr>
          <p:cNvSpPr txBox="1">
            <a:spLocks/>
          </p:cNvSpPr>
          <p:nvPr/>
        </p:nvSpPr>
        <p:spPr>
          <a:xfrm>
            <a:off x="1" y="-1"/>
            <a:ext cx="4027714" cy="10058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Restoration Project Design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34A350-7985-DE38-05D2-BBA7DF824F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" y="45720"/>
            <a:ext cx="303853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96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6">
            <a:extLst>
              <a:ext uri="{FF2B5EF4-FFF2-40B4-BE49-F238E27FC236}">
                <a16:creationId xmlns:a16="http://schemas.microsoft.com/office/drawing/2014/main" id="{94F5EF38-AD40-4F86-A928-D0E5B1AFB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3" name="Rectangle 73">
            <a:extLst>
              <a:ext uri="{FF2B5EF4-FFF2-40B4-BE49-F238E27FC236}">
                <a16:creationId xmlns:a16="http://schemas.microsoft.com/office/drawing/2014/main" id="{72B34C12-1B8C-4D67-BA77-E159B4C55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3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64" name="Rectangle 74">
            <a:extLst>
              <a:ext uri="{FF2B5EF4-FFF2-40B4-BE49-F238E27FC236}">
                <a16:creationId xmlns:a16="http://schemas.microsoft.com/office/drawing/2014/main" id="{D615CB49-5F3F-4540-96AD-55D8B4DF3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94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026EF0-CF39-2886-3803-7580BD9B7E10}"/>
              </a:ext>
            </a:extLst>
          </p:cNvPr>
          <p:cNvGrpSpPr/>
          <p:nvPr/>
        </p:nvGrpSpPr>
        <p:grpSpPr>
          <a:xfrm>
            <a:off x="99220" y="3713437"/>
            <a:ext cx="9144000" cy="2881961"/>
            <a:chOff x="0" y="721520"/>
            <a:chExt cx="9144000" cy="2881961"/>
          </a:xfrm>
        </p:grpSpPr>
        <p:pic>
          <p:nvPicPr>
            <p:cNvPr id="2096" name="Picture 4">
              <a:extLst>
                <a:ext uri="{FF2B5EF4-FFF2-40B4-BE49-F238E27FC236}">
                  <a16:creationId xmlns:a16="http://schemas.microsoft.com/office/drawing/2014/main" id="{9D3A60E6-4F0C-4430-A478-D8A8C71367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53" y="858109"/>
              <a:ext cx="3657600" cy="2745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5" name="Picture 3">
              <a:extLst>
                <a:ext uri="{FF2B5EF4-FFF2-40B4-BE49-F238E27FC236}">
                  <a16:creationId xmlns:a16="http://schemas.microsoft.com/office/drawing/2014/main" id="{2AA5DD08-5B4B-4581-921B-F2008A6EEB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251" y="867822"/>
              <a:ext cx="3657600" cy="2725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 Box 128">
              <a:extLst>
                <a:ext uri="{FF2B5EF4-FFF2-40B4-BE49-F238E27FC236}">
                  <a16:creationId xmlns:a16="http://schemas.microsoft.com/office/drawing/2014/main" id="{2A4568E8-2B2C-4C15-987F-B29205E99D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2293" y="861226"/>
              <a:ext cx="301752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1" i="0" u="none" strike="noStrike" cap="none" normalizeH="0" baseline="0" dirty="0">
                  <a:ln>
                    <a:noFill/>
                  </a:ln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Oct 2015 (pre-breach)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effectLst/>
              </a:endParaRPr>
            </a:p>
          </p:txBody>
        </p:sp>
        <p:sp>
          <p:nvSpPr>
            <p:cNvPr id="27" name="Text Box 122">
              <a:extLst>
                <a:ext uri="{FF2B5EF4-FFF2-40B4-BE49-F238E27FC236}">
                  <a16:creationId xmlns:a16="http://schemas.microsoft.com/office/drawing/2014/main" id="{80E5F5DE-E5B6-443A-9064-CF60DBCBC9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813" y="878761"/>
              <a:ext cx="850900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400" b="0" i="0" u="none" strike="noStrike" cap="none" normalizeH="0" baseline="0" dirty="0">
                <a:ln>
                  <a:noFill/>
                </a:ln>
                <a:effectLst/>
              </a:endParaRPr>
            </a:p>
          </p:txBody>
        </p:sp>
        <p:sp>
          <p:nvSpPr>
            <p:cNvPr id="2051" name="Text Box 126">
              <a:extLst>
                <a:ext uri="{FF2B5EF4-FFF2-40B4-BE49-F238E27FC236}">
                  <a16:creationId xmlns:a16="http://schemas.microsoft.com/office/drawing/2014/main" id="{AD5AE7AC-4DE0-47BE-B740-6EBF59A494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9851" y="838995"/>
              <a:ext cx="3200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1" i="0" u="none" strike="noStrike" cap="none" normalizeH="0" baseline="0" dirty="0">
                  <a:ln>
                    <a:noFill/>
                  </a:ln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July 2019 (3.75 yr tidal)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effectLst/>
              </a:endParaRPr>
            </a:p>
          </p:txBody>
        </p:sp>
        <p:sp>
          <p:nvSpPr>
            <p:cNvPr id="2053" name="Text Box 124">
              <a:extLst>
                <a:ext uri="{FF2B5EF4-FFF2-40B4-BE49-F238E27FC236}">
                  <a16:creationId xmlns:a16="http://schemas.microsoft.com/office/drawing/2014/main" id="{C3CC1575-1507-415E-8D26-776B464A10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7950" y="2123361"/>
              <a:ext cx="838201" cy="44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1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scarp</a:t>
              </a:r>
              <a:endPara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54" name="Text Box 127">
              <a:extLst>
                <a:ext uri="{FF2B5EF4-FFF2-40B4-BE49-F238E27FC236}">
                  <a16:creationId xmlns:a16="http://schemas.microsoft.com/office/drawing/2014/main" id="{1A918647-D0AB-425C-82E8-838CA147B9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971792" y="2013117"/>
              <a:ext cx="2377440" cy="368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Western levee</a:t>
              </a:r>
              <a:endPara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</a:endParaRPr>
            </a:p>
          </p:txBody>
        </p:sp>
        <p:sp>
          <p:nvSpPr>
            <p:cNvPr id="2057" name="Rectangle 63">
              <a:extLst>
                <a:ext uri="{FF2B5EF4-FFF2-40B4-BE49-F238E27FC236}">
                  <a16:creationId xmlns:a16="http://schemas.microsoft.com/office/drawing/2014/main" id="{1C42BFEB-BF96-4C26-AF2E-8C2644054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721520"/>
              <a:ext cx="9144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060" name="Rectangle 64">
              <a:extLst>
                <a:ext uri="{FF2B5EF4-FFF2-40B4-BE49-F238E27FC236}">
                  <a16:creationId xmlns:a16="http://schemas.microsoft.com/office/drawing/2014/main" id="{C6EB8856-95EE-475A-870C-4E4906146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728120"/>
              <a:ext cx="9144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2066" name="Straight Arrow Connector 2065">
              <a:extLst>
                <a:ext uri="{FF2B5EF4-FFF2-40B4-BE49-F238E27FC236}">
                  <a16:creationId xmlns:a16="http://schemas.microsoft.com/office/drawing/2014/main" id="{70580253-0F14-4CD9-AFE2-196D730132A6}"/>
                </a:ext>
              </a:extLst>
            </p:cNvPr>
            <p:cNvCxnSpPr/>
            <p:nvPr/>
          </p:nvCxnSpPr>
          <p:spPr>
            <a:xfrm flipH="1" flipV="1">
              <a:off x="6134100" y="2123361"/>
              <a:ext cx="311150" cy="22225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CE5A8140-C077-43A5-9FDC-B99375FB5FF2}"/>
                </a:ext>
              </a:extLst>
            </p:cNvPr>
            <p:cNvSpPr/>
            <p:nvPr/>
          </p:nvSpPr>
          <p:spPr>
            <a:xfrm>
              <a:off x="4310742" y="1897177"/>
              <a:ext cx="522062" cy="597580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78BF8246-90C9-4C23-8C4F-F54B77ADEE35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9143999" cy="548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Omitted: Vegetate &lt; Breach. Result:</a:t>
            </a:r>
            <a:r>
              <a:rPr lang="en-US" sz="3200" b="1" dirty="0">
                <a:sym typeface="Wingdings" panose="05000000000000000000" pitchFamily="2" charset="2"/>
              </a:rPr>
              <a:t> Erosion</a:t>
            </a:r>
            <a:endParaRPr lang="en-US" sz="3200" b="1" dirty="0"/>
          </a:p>
        </p:txBody>
      </p:sp>
      <p:pic>
        <p:nvPicPr>
          <p:cNvPr id="3074" name="B65CF840-2D3C-4857-8615-34C1188F54D2">
            <a:extLst>
              <a:ext uri="{FF2B5EF4-FFF2-40B4-BE49-F238E27FC236}">
                <a16:creationId xmlns:a16="http://schemas.microsoft.com/office/drawing/2014/main" id="{EA511F98-73A7-43E5-995D-BF8143837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244" y="852035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7" name="Picture 2">
            <a:extLst>
              <a:ext uri="{FF2B5EF4-FFF2-40B4-BE49-F238E27FC236}">
                <a16:creationId xmlns:a16="http://schemas.microsoft.com/office/drawing/2014/main" id="{B74413A1-3182-47B3-ABFB-48B7F1C79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46" y="885372"/>
            <a:ext cx="3657600" cy="273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120">
            <a:extLst>
              <a:ext uri="{FF2B5EF4-FFF2-40B4-BE49-F238E27FC236}">
                <a16:creationId xmlns:a16="http://schemas.microsoft.com/office/drawing/2014/main" id="{7462BB4D-4F5A-4EC5-ACFD-DFF87906A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844" y="868847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July 2021 (4.75 yr tidal)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30" name="Text Box 119">
            <a:extLst>
              <a:ext uri="{FF2B5EF4-FFF2-40B4-BE49-F238E27FC236}">
                <a16:creationId xmlns:a16="http://schemas.microsoft.com/office/drawing/2014/main" id="{5D9D130C-8423-4FA9-A629-5AE87DD23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446" y="838686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Oct 2016 (1 yr tidal)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2052" name="Text Box 118">
            <a:extLst>
              <a:ext uri="{FF2B5EF4-FFF2-40B4-BE49-F238E27FC236}">
                <a16:creationId xmlns:a16="http://schemas.microsoft.com/office/drawing/2014/main" id="{5BB2B17B-F072-4A84-9024-72E3F4F1B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122" y="2774718"/>
            <a:ext cx="857250" cy="42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scarp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61" name="Rectangle 65">
            <a:extLst>
              <a:ext uri="{FF2B5EF4-FFF2-40B4-BE49-F238E27FC236}">
                <a16:creationId xmlns:a16="http://schemas.microsoft.com/office/drawing/2014/main" id="{BF94FE37-8E31-4DD1-843E-14BBC02C8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93" y="17896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2" name="Rectangle 72">
            <a:extLst>
              <a:ext uri="{FF2B5EF4-FFF2-40B4-BE49-F238E27FC236}">
                <a16:creationId xmlns:a16="http://schemas.microsoft.com/office/drawing/2014/main" id="{0BBC843F-001A-4C19-AF87-D59CF3A00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93" y="2246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FAE02BB-6B67-4F58-A387-F5B76E50B9B7}"/>
              </a:ext>
            </a:extLst>
          </p:cNvPr>
          <p:cNvCxnSpPr/>
          <p:nvPr/>
        </p:nvCxnSpPr>
        <p:spPr>
          <a:xfrm flipH="1" flipV="1">
            <a:off x="6498972" y="2707212"/>
            <a:ext cx="311150" cy="22225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E2D5F7BD-B83B-4BAB-B0C6-E2DB33BA6AAF}"/>
              </a:ext>
            </a:extLst>
          </p:cNvPr>
          <p:cNvSpPr/>
          <p:nvPr/>
        </p:nvSpPr>
        <p:spPr>
          <a:xfrm>
            <a:off x="4409735" y="1960721"/>
            <a:ext cx="522062" cy="59758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127">
            <a:extLst>
              <a:ext uri="{FF2B5EF4-FFF2-40B4-BE49-F238E27FC236}">
                <a16:creationId xmlns:a16="http://schemas.microsoft.com/office/drawing/2014/main" id="{25025ED3-02E8-7A76-3F36-A7E1B6FDE9A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916138" y="2089414"/>
            <a:ext cx="2468880" cy="36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Northern levee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7B3DE1-8AC3-4DDE-BCC9-A494BC204D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" y="45720"/>
            <a:ext cx="303853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8568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7E2400-8219-46C5-A212-D923FB7562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6" b="3748"/>
          <a:stretch/>
        </p:blipFill>
        <p:spPr bwMode="auto">
          <a:xfrm>
            <a:off x="90866" y="2379913"/>
            <a:ext cx="8961120" cy="41566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69E002-9588-4F0A-B689-ADD843D7BEF6}"/>
              </a:ext>
            </a:extLst>
          </p:cNvPr>
          <p:cNvSpPr txBox="1"/>
          <p:nvPr/>
        </p:nvSpPr>
        <p:spPr>
          <a:xfrm>
            <a:off x="6566440" y="6564950"/>
            <a:ext cx="2610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Schematic: Peter Baye (2019)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AA219C8-06C9-9A48-69D5-CDF74172F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" y="0"/>
            <a:ext cx="9143999" cy="54864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The Fix: Multi-Element Nature-Based Ecotone Rebuild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6B4174-EF17-6198-D77B-5815E027ECD9}"/>
              </a:ext>
            </a:extLst>
          </p:cNvPr>
          <p:cNvSpPr txBox="1"/>
          <p:nvPr/>
        </p:nvSpPr>
        <p:spPr>
          <a:xfrm>
            <a:off x="90866" y="709419"/>
            <a:ext cx="8686800" cy="1629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1200"/>
              </a:spcAft>
            </a:pPr>
            <a:r>
              <a:rPr lang="en-US" sz="2000" b="1" dirty="0">
                <a:solidFill>
                  <a:srgbClr val="FFC000"/>
                </a:solidFill>
              </a:rPr>
              <a:t>Physical elements:</a:t>
            </a:r>
            <a:r>
              <a:rPr lang="en-US" sz="2000" dirty="0">
                <a:solidFill>
                  <a:schemeClr val="bg1"/>
                </a:solidFill>
              </a:rPr>
              <a:t> scarp grading, LWD installation, vegetation planting, dried bay mud placement, gravel armor and toe berm placement, brush fence</a:t>
            </a:r>
          </a:p>
          <a:p>
            <a:pPr marL="285750" indent="-285750">
              <a:lnSpc>
                <a:spcPct val="114000"/>
              </a:lnSpc>
              <a:spcAft>
                <a:spcPts val="1200"/>
              </a:spcAft>
            </a:pPr>
            <a:r>
              <a:rPr lang="en-US" sz="2000" b="1" dirty="0">
                <a:solidFill>
                  <a:srgbClr val="FFC000"/>
                </a:solidFill>
              </a:rPr>
              <a:t>Process elements: </a:t>
            </a:r>
            <a:r>
              <a:rPr lang="en-US" sz="2000" dirty="0">
                <a:solidFill>
                  <a:schemeClr val="bg1"/>
                </a:solidFill>
              </a:rPr>
              <a:t>tidal redistribution and vegetation colonization of placed mud (into swash bars) and gravel (into “beaches”), continued accretion of full site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7608B3-69D0-9972-F067-37F620399B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" y="45720"/>
            <a:ext cx="303853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0566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0797252-E4CD-4EEC-9DBD-C9A8CFB8E6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"/>
          <a:stretch/>
        </p:blipFill>
        <p:spPr>
          <a:xfrm>
            <a:off x="4615407" y="725040"/>
            <a:ext cx="4389120" cy="3196674"/>
          </a:xfrm>
          <a:prstGeom prst="rect">
            <a:avLst/>
          </a:prstGeom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391FBE-B410-42B8-8076-89D47827D51E}"/>
              </a:ext>
            </a:extLst>
          </p:cNvPr>
          <p:cNvSpPr txBox="1"/>
          <p:nvPr/>
        </p:nvSpPr>
        <p:spPr>
          <a:xfrm rot="21198150">
            <a:off x="4588550" y="2445285"/>
            <a:ext cx="18288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Gravel Toe Berm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E0EB86-6844-4403-940A-70056432B89D}"/>
              </a:ext>
            </a:extLst>
          </p:cNvPr>
          <p:cNvSpPr txBox="1"/>
          <p:nvPr/>
        </p:nvSpPr>
        <p:spPr>
          <a:xfrm>
            <a:off x="5821541" y="1135868"/>
            <a:ext cx="18288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Brush Fence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03A020-1E4A-41E4-9BC5-4D276C9FB4E4}"/>
              </a:ext>
            </a:extLst>
          </p:cNvPr>
          <p:cNvSpPr txBox="1"/>
          <p:nvPr/>
        </p:nvSpPr>
        <p:spPr>
          <a:xfrm rot="21400506">
            <a:off x="5999016" y="1545313"/>
            <a:ext cx="100584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Bay Mud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587415-5D4E-B4FC-0384-324E2C041183}"/>
              </a:ext>
            </a:extLst>
          </p:cNvPr>
          <p:cNvGrpSpPr/>
          <p:nvPr/>
        </p:nvGrpSpPr>
        <p:grpSpPr>
          <a:xfrm>
            <a:off x="105026" y="1643150"/>
            <a:ext cx="4389120" cy="3051538"/>
            <a:chOff x="52542" y="885825"/>
            <a:chExt cx="4389120" cy="305153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7C99C9E-0686-4E32-9F90-2FE791C1C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0"/>
            <a:stretch/>
          </p:blipFill>
          <p:spPr>
            <a:xfrm>
              <a:off x="52542" y="885825"/>
              <a:ext cx="4389120" cy="3051538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6FC4A4-6304-4662-AA69-DC6EECB25A08}"/>
                </a:ext>
              </a:extLst>
            </p:cNvPr>
            <p:cNvSpPr txBox="1"/>
            <p:nvPr/>
          </p:nvSpPr>
          <p:spPr>
            <a:xfrm rot="19533219">
              <a:off x="851739" y="2977771"/>
              <a:ext cx="18288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00"/>
                  </a:solidFill>
                </a:rPr>
                <a:t>Gravel Toe Berm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E7A3CD8-472A-462F-AB67-5A283C448F1A}"/>
                </a:ext>
              </a:extLst>
            </p:cNvPr>
            <p:cNvSpPr txBox="1"/>
            <p:nvPr/>
          </p:nvSpPr>
          <p:spPr>
            <a:xfrm rot="21150473">
              <a:off x="194249" y="1490477"/>
              <a:ext cx="13716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00"/>
                  </a:solidFill>
                </a:rPr>
                <a:t>Brush Fence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AE06609-12D3-48D5-AAFC-10D7B6454D13}"/>
                </a:ext>
              </a:extLst>
            </p:cNvPr>
            <p:cNvSpPr txBox="1"/>
            <p:nvPr/>
          </p:nvSpPr>
          <p:spPr>
            <a:xfrm rot="20546570">
              <a:off x="429638" y="2699732"/>
              <a:ext cx="82296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00"/>
                  </a:solidFill>
                </a:rPr>
                <a:t>Logs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D9C52DB-A9DD-472F-A15C-63B4BF4562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636" y="3447410"/>
            <a:ext cx="4389120" cy="32918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80FC395-B084-4539-8611-9EF40E2EFCA6}"/>
              </a:ext>
            </a:extLst>
          </p:cNvPr>
          <p:cNvSpPr txBox="1"/>
          <p:nvPr/>
        </p:nvSpPr>
        <p:spPr>
          <a:xfrm rot="21400506">
            <a:off x="6249390" y="5322655"/>
            <a:ext cx="100584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Bay Mud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460C3D-A8C7-4A64-906A-8DB6D4561554}"/>
              </a:ext>
            </a:extLst>
          </p:cNvPr>
          <p:cNvSpPr txBox="1"/>
          <p:nvPr/>
        </p:nvSpPr>
        <p:spPr>
          <a:xfrm rot="21150473">
            <a:off x="4733587" y="4653459"/>
            <a:ext cx="13716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Brush Fence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D1733E-1B94-4748-B8CF-F6B5142FDFBD}"/>
              </a:ext>
            </a:extLst>
          </p:cNvPr>
          <p:cNvSpPr txBox="1"/>
          <p:nvPr/>
        </p:nvSpPr>
        <p:spPr>
          <a:xfrm>
            <a:off x="5067924" y="6146675"/>
            <a:ext cx="1737360" cy="6400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Gravel lag armor (below mud)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9C81761-A39B-44D7-9129-270B3D8737F0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5936604" y="5929308"/>
            <a:ext cx="107870" cy="21736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09EDE579-A6A6-42A4-8DBE-A9C8BD8287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9" t="16631" r="16995" b="10234"/>
          <a:stretch>
            <a:fillRect/>
          </a:stretch>
        </p:blipFill>
        <p:spPr bwMode="auto">
          <a:xfrm>
            <a:off x="5955468" y="2901748"/>
            <a:ext cx="1699631" cy="152876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154BFA6-1474-4C85-8DFB-30316E5E751E}"/>
              </a:ext>
            </a:extLst>
          </p:cNvPr>
          <p:cNvCxnSpPr>
            <a:cxnSpLocks/>
            <a:stCxn id="24" idx="0"/>
            <a:endCxn id="17" idx="2"/>
          </p:cNvCxnSpPr>
          <p:nvPr/>
        </p:nvCxnSpPr>
        <p:spPr>
          <a:xfrm flipH="1" flipV="1">
            <a:off x="6511754" y="1883582"/>
            <a:ext cx="293530" cy="101816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4062639-9735-4D24-8FCB-3F09D3B09DAA}"/>
              </a:ext>
            </a:extLst>
          </p:cNvPr>
          <p:cNvCxnSpPr>
            <a:cxnSpLocks/>
            <a:stCxn id="24" idx="2"/>
            <a:endCxn id="23" idx="0"/>
          </p:cNvCxnSpPr>
          <p:nvPr/>
        </p:nvCxnSpPr>
        <p:spPr>
          <a:xfrm flipH="1">
            <a:off x="6742492" y="4430516"/>
            <a:ext cx="62792" cy="89242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1BA3828C-CDB3-FB32-EE14-0EBAB5AC841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3999" cy="548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Brush Fence, Toe Berm, Lag Armor, Bay Mud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BEF672-203B-A71C-5465-5B0F970471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" y="45720"/>
            <a:ext cx="303853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8037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7A483-7A73-8429-4310-F0A3F38AD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54864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Design Foundation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795ACF-8506-D0BF-7BF8-1C69081B1C5D}"/>
              </a:ext>
            </a:extLst>
          </p:cNvPr>
          <p:cNvSpPr txBox="1"/>
          <p:nvPr/>
        </p:nvSpPr>
        <p:spPr>
          <a:xfrm>
            <a:off x="228599" y="656948"/>
            <a:ext cx="8686800" cy="4041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endParaRPr lang="en-US" sz="1600" b="1" dirty="0">
              <a:solidFill>
                <a:srgbClr val="99FF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3200" b="1" dirty="0">
                <a:solidFill>
                  <a:srgbClr val="99FF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are we pursuing wetland migration?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endParaRPr lang="en-US" sz="2800" b="1" dirty="0">
              <a:solidFill>
                <a:srgbClr val="99FF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marR="0" lvl="0" indent="-51435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maintain wetland functions </a:t>
            </a:r>
            <a:r>
              <a:rPr lang="en-US" sz="2800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 the long term 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face of environmental change</a:t>
            </a:r>
          </a:p>
          <a:p>
            <a:pPr marL="514350" marR="0" lvl="0" indent="-51435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utilize a valuable function: capacity for natural systems to benefit people (e.g., “nature based strategies”)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7C37B2-8D11-D7C2-42B8-DDB4A360FB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" y="45720"/>
            <a:ext cx="303853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9186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7A483-7A73-8429-4310-F0A3F38AD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54864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Nature-Based Shoreline Erosion Protection Works!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725124-1C72-5897-277F-7DAE888F9D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" y="45720"/>
            <a:ext cx="303853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FCCD41F0-2C86-4015-8D52-DD75DBEA6699" descr="IMG_5878.jpg">
            <a:extLst>
              <a:ext uri="{FF2B5EF4-FFF2-40B4-BE49-F238E27FC236}">
                <a16:creationId xmlns:a16="http://schemas.microsoft.com/office/drawing/2014/main" id="{938CAE20-E6D5-FFA9-F065-AD219915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7" y="670257"/>
            <a:ext cx="4373033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98BB01B6-9420-4D58-927D-05323369123A" descr="IMG_5877.jpg">
            <a:extLst>
              <a:ext uri="{FF2B5EF4-FFF2-40B4-BE49-F238E27FC236}">
                <a16:creationId xmlns:a16="http://schemas.microsoft.com/office/drawing/2014/main" id="{D0708B35-9491-2229-01A2-9459A86E3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9"/>
          <a:stretch/>
        </p:blipFill>
        <p:spPr bwMode="auto">
          <a:xfrm>
            <a:off x="4541612" y="670257"/>
            <a:ext cx="4373787" cy="467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65CF840-2D3C-4857-8615-34C1188F54D2">
            <a:extLst>
              <a:ext uri="{FF2B5EF4-FFF2-40B4-BE49-F238E27FC236}">
                <a16:creationId xmlns:a16="http://schemas.microsoft.com/office/drawing/2014/main" id="{29C7A965-77D1-87AE-AF90-409C48078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" y="4013767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20">
            <a:extLst>
              <a:ext uri="{FF2B5EF4-FFF2-40B4-BE49-F238E27FC236}">
                <a16:creationId xmlns:a16="http://schemas.microsoft.com/office/drawing/2014/main" id="{10A85644-CF71-9DB7-4BDD-3E1D903BA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028" y="4133540"/>
            <a:ext cx="194400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July 2021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8" name="Text Box 120">
            <a:extLst>
              <a:ext uri="{FF2B5EF4-FFF2-40B4-BE49-F238E27FC236}">
                <a16:creationId xmlns:a16="http://schemas.microsoft.com/office/drawing/2014/main" id="{2A8C00DE-2B36-1E47-6117-AC6410921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7317" y="716975"/>
            <a:ext cx="194400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August 2023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3879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Freeform 17"/>
          <p:cNvSpPr/>
          <p:nvPr/>
        </p:nvSpPr>
        <p:spPr>
          <a:xfrm>
            <a:off x="1822757" y="3382967"/>
            <a:ext cx="6250397" cy="2838882"/>
          </a:xfrm>
          <a:custGeom>
            <a:avLst/>
            <a:gdLst>
              <a:gd name="connsiteX0" fmla="*/ 6043 w 6250397"/>
              <a:gd name="connsiteY0" fmla="*/ 2494568 h 2838131"/>
              <a:gd name="connsiteX1" fmla="*/ 278186 w 6250397"/>
              <a:gd name="connsiteY1" fmla="*/ 2777596 h 2838131"/>
              <a:gd name="connsiteX2" fmla="*/ 321729 w 6250397"/>
              <a:gd name="connsiteY2" fmla="*/ 2821139 h 2838131"/>
              <a:gd name="connsiteX3" fmla="*/ 485014 w 6250397"/>
              <a:gd name="connsiteY3" fmla="*/ 2821139 h 2838131"/>
              <a:gd name="connsiteX4" fmla="*/ 702729 w 6250397"/>
              <a:gd name="connsiteY4" fmla="*/ 2788482 h 2838131"/>
              <a:gd name="connsiteX5" fmla="*/ 942214 w 6250397"/>
              <a:gd name="connsiteY5" fmla="*/ 2744939 h 2838131"/>
              <a:gd name="connsiteX6" fmla="*/ 1051072 w 6250397"/>
              <a:gd name="connsiteY6" fmla="*/ 2744939 h 2838131"/>
              <a:gd name="connsiteX7" fmla="*/ 1355872 w 6250397"/>
              <a:gd name="connsiteY7" fmla="*/ 2766711 h 2838131"/>
              <a:gd name="connsiteX8" fmla="*/ 2041672 w 6250397"/>
              <a:gd name="connsiteY8" fmla="*/ 2821139 h 2838131"/>
              <a:gd name="connsiteX9" fmla="*/ 2270272 w 6250397"/>
              <a:gd name="connsiteY9" fmla="*/ 2832025 h 2838131"/>
              <a:gd name="connsiteX10" fmla="*/ 2509757 w 6250397"/>
              <a:gd name="connsiteY10" fmla="*/ 2734053 h 2838131"/>
              <a:gd name="connsiteX11" fmla="*/ 2760129 w 6250397"/>
              <a:gd name="connsiteY11" fmla="*/ 2592539 h 2838131"/>
              <a:gd name="connsiteX12" fmla="*/ 2912529 w 6250397"/>
              <a:gd name="connsiteY12" fmla="*/ 2483682 h 2838131"/>
              <a:gd name="connsiteX13" fmla="*/ 3032272 w 6250397"/>
              <a:gd name="connsiteY13" fmla="*/ 2418368 h 2838131"/>
              <a:gd name="connsiteX14" fmla="*/ 3108472 w 6250397"/>
              <a:gd name="connsiteY14" fmla="*/ 2353053 h 2838131"/>
              <a:gd name="connsiteX15" fmla="*/ 3162900 w 6250397"/>
              <a:gd name="connsiteY15" fmla="*/ 2233311 h 2838131"/>
              <a:gd name="connsiteX16" fmla="*/ 3260872 w 6250397"/>
              <a:gd name="connsiteY16" fmla="*/ 2135339 h 2838131"/>
              <a:gd name="connsiteX17" fmla="*/ 3358843 w 6250397"/>
              <a:gd name="connsiteY17" fmla="*/ 2070025 h 2838131"/>
              <a:gd name="connsiteX18" fmla="*/ 3663643 w 6250397"/>
              <a:gd name="connsiteY18" fmla="*/ 1961168 h 2838131"/>
              <a:gd name="connsiteX19" fmla="*/ 3870472 w 6250397"/>
              <a:gd name="connsiteY19" fmla="*/ 1906739 h 2838131"/>
              <a:gd name="connsiteX20" fmla="*/ 4077300 w 6250397"/>
              <a:gd name="connsiteY20" fmla="*/ 1906739 h 2838131"/>
              <a:gd name="connsiteX21" fmla="*/ 4207929 w 6250397"/>
              <a:gd name="connsiteY21" fmla="*/ 1917625 h 2838131"/>
              <a:gd name="connsiteX22" fmla="*/ 4251472 w 6250397"/>
              <a:gd name="connsiteY22" fmla="*/ 1917625 h 2838131"/>
              <a:gd name="connsiteX23" fmla="*/ 4305900 w 6250397"/>
              <a:gd name="connsiteY23" fmla="*/ 1863196 h 2838131"/>
              <a:gd name="connsiteX24" fmla="*/ 5089672 w 6250397"/>
              <a:gd name="connsiteY24" fmla="*/ 1427768 h 2838131"/>
              <a:gd name="connsiteX25" fmla="*/ 5133214 w 6250397"/>
              <a:gd name="connsiteY25" fmla="*/ 1416882 h 2838131"/>
              <a:gd name="connsiteX26" fmla="*/ 5165872 w 6250397"/>
              <a:gd name="connsiteY26" fmla="*/ 1395111 h 2838131"/>
              <a:gd name="connsiteX27" fmla="*/ 5144100 w 6250397"/>
              <a:gd name="connsiteY27" fmla="*/ 1362453 h 2838131"/>
              <a:gd name="connsiteX28" fmla="*/ 5067900 w 6250397"/>
              <a:gd name="connsiteY28" fmla="*/ 1297139 h 2838131"/>
              <a:gd name="connsiteX29" fmla="*/ 4991700 w 6250397"/>
              <a:gd name="connsiteY29" fmla="*/ 1122968 h 2838131"/>
              <a:gd name="connsiteX30" fmla="*/ 4991700 w 6250397"/>
              <a:gd name="connsiteY30" fmla="*/ 1057653 h 2838131"/>
              <a:gd name="connsiteX31" fmla="*/ 4980814 w 6250397"/>
              <a:gd name="connsiteY31" fmla="*/ 970568 h 2838131"/>
              <a:gd name="connsiteX32" fmla="*/ 5046129 w 6250397"/>
              <a:gd name="connsiteY32" fmla="*/ 916139 h 2838131"/>
              <a:gd name="connsiteX33" fmla="*/ 5383586 w 6250397"/>
              <a:gd name="connsiteY33" fmla="*/ 774625 h 2838131"/>
              <a:gd name="connsiteX34" fmla="*/ 5623072 w 6250397"/>
              <a:gd name="connsiteY34" fmla="*/ 731082 h 2838131"/>
              <a:gd name="connsiteX35" fmla="*/ 5862557 w 6250397"/>
              <a:gd name="connsiteY35" fmla="*/ 720196 h 2838131"/>
              <a:gd name="connsiteX36" fmla="*/ 6069386 w 6250397"/>
              <a:gd name="connsiteY36" fmla="*/ 720196 h 2838131"/>
              <a:gd name="connsiteX37" fmla="*/ 6232672 w 6250397"/>
              <a:gd name="connsiteY37" fmla="*/ 698425 h 2838131"/>
              <a:gd name="connsiteX38" fmla="*/ 6243557 w 6250397"/>
              <a:gd name="connsiteY38" fmla="*/ 633111 h 2838131"/>
              <a:gd name="connsiteX39" fmla="*/ 6210900 w 6250397"/>
              <a:gd name="connsiteY39" fmla="*/ 567796 h 2838131"/>
              <a:gd name="connsiteX40" fmla="*/ 6036729 w 6250397"/>
              <a:gd name="connsiteY40" fmla="*/ 513368 h 2838131"/>
              <a:gd name="connsiteX41" fmla="*/ 5808129 w 6250397"/>
              <a:gd name="connsiteY41" fmla="*/ 371853 h 2838131"/>
              <a:gd name="connsiteX42" fmla="*/ 5525100 w 6250397"/>
              <a:gd name="connsiteY42" fmla="*/ 252111 h 2838131"/>
              <a:gd name="connsiteX43" fmla="*/ 5307386 w 6250397"/>
              <a:gd name="connsiteY43" fmla="*/ 143253 h 2838131"/>
              <a:gd name="connsiteX44" fmla="*/ 5144100 w 6250397"/>
              <a:gd name="connsiteY44" fmla="*/ 34396 h 2838131"/>
              <a:gd name="connsiteX45" fmla="*/ 5024357 w 6250397"/>
              <a:gd name="connsiteY45" fmla="*/ 1739 h 2838131"/>
              <a:gd name="connsiteX46" fmla="*/ 5046129 w 6250397"/>
              <a:gd name="connsiteY46" fmla="*/ 77939 h 2838131"/>
              <a:gd name="connsiteX47" fmla="*/ 5089672 w 6250397"/>
              <a:gd name="connsiteY47" fmla="*/ 219453 h 2838131"/>
              <a:gd name="connsiteX48" fmla="*/ 5035243 w 6250397"/>
              <a:gd name="connsiteY48" fmla="*/ 360968 h 2838131"/>
              <a:gd name="connsiteX49" fmla="*/ 4926386 w 6250397"/>
              <a:gd name="connsiteY49" fmla="*/ 720196 h 2838131"/>
              <a:gd name="connsiteX50" fmla="*/ 4839300 w 6250397"/>
              <a:gd name="connsiteY50" fmla="*/ 927025 h 2838131"/>
              <a:gd name="connsiteX51" fmla="*/ 4545386 w 6250397"/>
              <a:gd name="connsiteY51" fmla="*/ 981453 h 2838131"/>
              <a:gd name="connsiteX52" fmla="*/ 4099072 w 6250397"/>
              <a:gd name="connsiteY52" fmla="*/ 1079425 h 2838131"/>
              <a:gd name="connsiteX53" fmla="*/ 3228214 w 6250397"/>
              <a:gd name="connsiteY53" fmla="*/ 1199168 h 2838131"/>
              <a:gd name="connsiteX54" fmla="*/ 1323214 w 6250397"/>
              <a:gd name="connsiteY54" fmla="*/ 1460425 h 2838131"/>
              <a:gd name="connsiteX55" fmla="*/ 1040186 w 6250397"/>
              <a:gd name="connsiteY55" fmla="*/ 1493082 h 2838131"/>
              <a:gd name="connsiteX56" fmla="*/ 963986 w 6250397"/>
              <a:gd name="connsiteY56" fmla="*/ 1547511 h 2838131"/>
              <a:gd name="connsiteX57" fmla="*/ 735386 w 6250397"/>
              <a:gd name="connsiteY57" fmla="*/ 1710796 h 2838131"/>
              <a:gd name="connsiteX58" fmla="*/ 528557 w 6250397"/>
              <a:gd name="connsiteY58" fmla="*/ 1884968 h 2838131"/>
              <a:gd name="connsiteX59" fmla="*/ 321729 w 6250397"/>
              <a:gd name="connsiteY59" fmla="*/ 2080911 h 2838131"/>
              <a:gd name="connsiteX60" fmla="*/ 158443 w 6250397"/>
              <a:gd name="connsiteY60" fmla="*/ 2276853 h 2838131"/>
              <a:gd name="connsiteX61" fmla="*/ 93129 w 6250397"/>
              <a:gd name="connsiteY61" fmla="*/ 2385711 h 2838131"/>
              <a:gd name="connsiteX62" fmla="*/ 6043 w 6250397"/>
              <a:gd name="connsiteY62" fmla="*/ 2494568 h 2838131"/>
              <a:gd name="connsiteX0" fmla="*/ 6043 w 6250397"/>
              <a:gd name="connsiteY0" fmla="*/ 2494568 h 2838131"/>
              <a:gd name="connsiteX1" fmla="*/ 278186 w 6250397"/>
              <a:gd name="connsiteY1" fmla="*/ 2777596 h 2838131"/>
              <a:gd name="connsiteX2" fmla="*/ 321729 w 6250397"/>
              <a:gd name="connsiteY2" fmla="*/ 2821139 h 2838131"/>
              <a:gd name="connsiteX3" fmla="*/ 485014 w 6250397"/>
              <a:gd name="connsiteY3" fmla="*/ 2821139 h 2838131"/>
              <a:gd name="connsiteX4" fmla="*/ 702729 w 6250397"/>
              <a:gd name="connsiteY4" fmla="*/ 2788482 h 2838131"/>
              <a:gd name="connsiteX5" fmla="*/ 942214 w 6250397"/>
              <a:gd name="connsiteY5" fmla="*/ 2744939 h 2838131"/>
              <a:gd name="connsiteX6" fmla="*/ 1051072 w 6250397"/>
              <a:gd name="connsiteY6" fmla="*/ 2744939 h 2838131"/>
              <a:gd name="connsiteX7" fmla="*/ 1355872 w 6250397"/>
              <a:gd name="connsiteY7" fmla="*/ 2766711 h 2838131"/>
              <a:gd name="connsiteX8" fmla="*/ 2041672 w 6250397"/>
              <a:gd name="connsiteY8" fmla="*/ 2821139 h 2838131"/>
              <a:gd name="connsiteX9" fmla="*/ 2270272 w 6250397"/>
              <a:gd name="connsiteY9" fmla="*/ 2832025 h 2838131"/>
              <a:gd name="connsiteX10" fmla="*/ 2509757 w 6250397"/>
              <a:gd name="connsiteY10" fmla="*/ 2734053 h 2838131"/>
              <a:gd name="connsiteX11" fmla="*/ 2760129 w 6250397"/>
              <a:gd name="connsiteY11" fmla="*/ 2592539 h 2838131"/>
              <a:gd name="connsiteX12" fmla="*/ 2912529 w 6250397"/>
              <a:gd name="connsiteY12" fmla="*/ 2483682 h 2838131"/>
              <a:gd name="connsiteX13" fmla="*/ 3032272 w 6250397"/>
              <a:gd name="connsiteY13" fmla="*/ 2418368 h 2838131"/>
              <a:gd name="connsiteX14" fmla="*/ 3108472 w 6250397"/>
              <a:gd name="connsiteY14" fmla="*/ 2353053 h 2838131"/>
              <a:gd name="connsiteX15" fmla="*/ 3162900 w 6250397"/>
              <a:gd name="connsiteY15" fmla="*/ 2233311 h 2838131"/>
              <a:gd name="connsiteX16" fmla="*/ 3260872 w 6250397"/>
              <a:gd name="connsiteY16" fmla="*/ 2135339 h 2838131"/>
              <a:gd name="connsiteX17" fmla="*/ 3358843 w 6250397"/>
              <a:gd name="connsiteY17" fmla="*/ 2070025 h 2838131"/>
              <a:gd name="connsiteX18" fmla="*/ 3663643 w 6250397"/>
              <a:gd name="connsiteY18" fmla="*/ 1961168 h 2838131"/>
              <a:gd name="connsiteX19" fmla="*/ 3870472 w 6250397"/>
              <a:gd name="connsiteY19" fmla="*/ 1906739 h 2838131"/>
              <a:gd name="connsiteX20" fmla="*/ 4077300 w 6250397"/>
              <a:gd name="connsiteY20" fmla="*/ 1906739 h 2838131"/>
              <a:gd name="connsiteX21" fmla="*/ 4207929 w 6250397"/>
              <a:gd name="connsiteY21" fmla="*/ 1917625 h 2838131"/>
              <a:gd name="connsiteX22" fmla="*/ 4251472 w 6250397"/>
              <a:gd name="connsiteY22" fmla="*/ 1917625 h 2838131"/>
              <a:gd name="connsiteX23" fmla="*/ 4305900 w 6250397"/>
              <a:gd name="connsiteY23" fmla="*/ 1863196 h 2838131"/>
              <a:gd name="connsiteX24" fmla="*/ 5089672 w 6250397"/>
              <a:gd name="connsiteY24" fmla="*/ 1427768 h 2838131"/>
              <a:gd name="connsiteX25" fmla="*/ 5133214 w 6250397"/>
              <a:gd name="connsiteY25" fmla="*/ 1416882 h 2838131"/>
              <a:gd name="connsiteX26" fmla="*/ 5165872 w 6250397"/>
              <a:gd name="connsiteY26" fmla="*/ 1395111 h 2838131"/>
              <a:gd name="connsiteX27" fmla="*/ 5144100 w 6250397"/>
              <a:gd name="connsiteY27" fmla="*/ 1362453 h 2838131"/>
              <a:gd name="connsiteX28" fmla="*/ 5067900 w 6250397"/>
              <a:gd name="connsiteY28" fmla="*/ 1297139 h 2838131"/>
              <a:gd name="connsiteX29" fmla="*/ 4991700 w 6250397"/>
              <a:gd name="connsiteY29" fmla="*/ 1122968 h 2838131"/>
              <a:gd name="connsiteX30" fmla="*/ 4991700 w 6250397"/>
              <a:gd name="connsiteY30" fmla="*/ 1057653 h 2838131"/>
              <a:gd name="connsiteX31" fmla="*/ 4980814 w 6250397"/>
              <a:gd name="connsiteY31" fmla="*/ 970568 h 2838131"/>
              <a:gd name="connsiteX32" fmla="*/ 5046129 w 6250397"/>
              <a:gd name="connsiteY32" fmla="*/ 916139 h 2838131"/>
              <a:gd name="connsiteX33" fmla="*/ 5383586 w 6250397"/>
              <a:gd name="connsiteY33" fmla="*/ 774625 h 2838131"/>
              <a:gd name="connsiteX34" fmla="*/ 5623072 w 6250397"/>
              <a:gd name="connsiteY34" fmla="*/ 731082 h 2838131"/>
              <a:gd name="connsiteX35" fmla="*/ 5862557 w 6250397"/>
              <a:gd name="connsiteY35" fmla="*/ 720196 h 2838131"/>
              <a:gd name="connsiteX36" fmla="*/ 6069386 w 6250397"/>
              <a:gd name="connsiteY36" fmla="*/ 720196 h 2838131"/>
              <a:gd name="connsiteX37" fmla="*/ 6232672 w 6250397"/>
              <a:gd name="connsiteY37" fmla="*/ 698425 h 2838131"/>
              <a:gd name="connsiteX38" fmla="*/ 6243557 w 6250397"/>
              <a:gd name="connsiteY38" fmla="*/ 633111 h 2838131"/>
              <a:gd name="connsiteX39" fmla="*/ 6210900 w 6250397"/>
              <a:gd name="connsiteY39" fmla="*/ 567796 h 2838131"/>
              <a:gd name="connsiteX40" fmla="*/ 6043079 w 6250397"/>
              <a:gd name="connsiteY40" fmla="*/ 487968 h 2838131"/>
              <a:gd name="connsiteX41" fmla="*/ 5808129 w 6250397"/>
              <a:gd name="connsiteY41" fmla="*/ 371853 h 2838131"/>
              <a:gd name="connsiteX42" fmla="*/ 5525100 w 6250397"/>
              <a:gd name="connsiteY42" fmla="*/ 252111 h 2838131"/>
              <a:gd name="connsiteX43" fmla="*/ 5307386 w 6250397"/>
              <a:gd name="connsiteY43" fmla="*/ 143253 h 2838131"/>
              <a:gd name="connsiteX44" fmla="*/ 5144100 w 6250397"/>
              <a:gd name="connsiteY44" fmla="*/ 34396 h 2838131"/>
              <a:gd name="connsiteX45" fmla="*/ 5024357 w 6250397"/>
              <a:gd name="connsiteY45" fmla="*/ 1739 h 2838131"/>
              <a:gd name="connsiteX46" fmla="*/ 5046129 w 6250397"/>
              <a:gd name="connsiteY46" fmla="*/ 77939 h 2838131"/>
              <a:gd name="connsiteX47" fmla="*/ 5089672 w 6250397"/>
              <a:gd name="connsiteY47" fmla="*/ 219453 h 2838131"/>
              <a:gd name="connsiteX48" fmla="*/ 5035243 w 6250397"/>
              <a:gd name="connsiteY48" fmla="*/ 360968 h 2838131"/>
              <a:gd name="connsiteX49" fmla="*/ 4926386 w 6250397"/>
              <a:gd name="connsiteY49" fmla="*/ 720196 h 2838131"/>
              <a:gd name="connsiteX50" fmla="*/ 4839300 w 6250397"/>
              <a:gd name="connsiteY50" fmla="*/ 927025 h 2838131"/>
              <a:gd name="connsiteX51" fmla="*/ 4545386 w 6250397"/>
              <a:gd name="connsiteY51" fmla="*/ 981453 h 2838131"/>
              <a:gd name="connsiteX52" fmla="*/ 4099072 w 6250397"/>
              <a:gd name="connsiteY52" fmla="*/ 1079425 h 2838131"/>
              <a:gd name="connsiteX53" fmla="*/ 3228214 w 6250397"/>
              <a:gd name="connsiteY53" fmla="*/ 1199168 h 2838131"/>
              <a:gd name="connsiteX54" fmla="*/ 1323214 w 6250397"/>
              <a:gd name="connsiteY54" fmla="*/ 1460425 h 2838131"/>
              <a:gd name="connsiteX55" fmla="*/ 1040186 w 6250397"/>
              <a:gd name="connsiteY55" fmla="*/ 1493082 h 2838131"/>
              <a:gd name="connsiteX56" fmla="*/ 963986 w 6250397"/>
              <a:gd name="connsiteY56" fmla="*/ 1547511 h 2838131"/>
              <a:gd name="connsiteX57" fmla="*/ 735386 w 6250397"/>
              <a:gd name="connsiteY57" fmla="*/ 1710796 h 2838131"/>
              <a:gd name="connsiteX58" fmla="*/ 528557 w 6250397"/>
              <a:gd name="connsiteY58" fmla="*/ 1884968 h 2838131"/>
              <a:gd name="connsiteX59" fmla="*/ 321729 w 6250397"/>
              <a:gd name="connsiteY59" fmla="*/ 2080911 h 2838131"/>
              <a:gd name="connsiteX60" fmla="*/ 158443 w 6250397"/>
              <a:gd name="connsiteY60" fmla="*/ 2276853 h 2838131"/>
              <a:gd name="connsiteX61" fmla="*/ 93129 w 6250397"/>
              <a:gd name="connsiteY61" fmla="*/ 2385711 h 2838131"/>
              <a:gd name="connsiteX62" fmla="*/ 6043 w 6250397"/>
              <a:gd name="connsiteY62" fmla="*/ 2494568 h 2838131"/>
              <a:gd name="connsiteX0" fmla="*/ 6043 w 6250397"/>
              <a:gd name="connsiteY0" fmla="*/ 2494568 h 2838131"/>
              <a:gd name="connsiteX1" fmla="*/ 278186 w 6250397"/>
              <a:gd name="connsiteY1" fmla="*/ 2777596 h 2838131"/>
              <a:gd name="connsiteX2" fmla="*/ 321729 w 6250397"/>
              <a:gd name="connsiteY2" fmla="*/ 2821139 h 2838131"/>
              <a:gd name="connsiteX3" fmla="*/ 485014 w 6250397"/>
              <a:gd name="connsiteY3" fmla="*/ 2821139 h 2838131"/>
              <a:gd name="connsiteX4" fmla="*/ 702729 w 6250397"/>
              <a:gd name="connsiteY4" fmla="*/ 2788482 h 2838131"/>
              <a:gd name="connsiteX5" fmla="*/ 942214 w 6250397"/>
              <a:gd name="connsiteY5" fmla="*/ 2744939 h 2838131"/>
              <a:gd name="connsiteX6" fmla="*/ 1051072 w 6250397"/>
              <a:gd name="connsiteY6" fmla="*/ 2744939 h 2838131"/>
              <a:gd name="connsiteX7" fmla="*/ 1355872 w 6250397"/>
              <a:gd name="connsiteY7" fmla="*/ 2766711 h 2838131"/>
              <a:gd name="connsiteX8" fmla="*/ 2041672 w 6250397"/>
              <a:gd name="connsiteY8" fmla="*/ 2821139 h 2838131"/>
              <a:gd name="connsiteX9" fmla="*/ 2270272 w 6250397"/>
              <a:gd name="connsiteY9" fmla="*/ 2832025 h 2838131"/>
              <a:gd name="connsiteX10" fmla="*/ 2509757 w 6250397"/>
              <a:gd name="connsiteY10" fmla="*/ 2734053 h 2838131"/>
              <a:gd name="connsiteX11" fmla="*/ 2760129 w 6250397"/>
              <a:gd name="connsiteY11" fmla="*/ 2592539 h 2838131"/>
              <a:gd name="connsiteX12" fmla="*/ 2912529 w 6250397"/>
              <a:gd name="connsiteY12" fmla="*/ 2483682 h 2838131"/>
              <a:gd name="connsiteX13" fmla="*/ 3032272 w 6250397"/>
              <a:gd name="connsiteY13" fmla="*/ 2418368 h 2838131"/>
              <a:gd name="connsiteX14" fmla="*/ 3108472 w 6250397"/>
              <a:gd name="connsiteY14" fmla="*/ 2353053 h 2838131"/>
              <a:gd name="connsiteX15" fmla="*/ 3162900 w 6250397"/>
              <a:gd name="connsiteY15" fmla="*/ 2233311 h 2838131"/>
              <a:gd name="connsiteX16" fmla="*/ 3260872 w 6250397"/>
              <a:gd name="connsiteY16" fmla="*/ 2135339 h 2838131"/>
              <a:gd name="connsiteX17" fmla="*/ 3358843 w 6250397"/>
              <a:gd name="connsiteY17" fmla="*/ 2070025 h 2838131"/>
              <a:gd name="connsiteX18" fmla="*/ 3663643 w 6250397"/>
              <a:gd name="connsiteY18" fmla="*/ 1961168 h 2838131"/>
              <a:gd name="connsiteX19" fmla="*/ 3870472 w 6250397"/>
              <a:gd name="connsiteY19" fmla="*/ 1906739 h 2838131"/>
              <a:gd name="connsiteX20" fmla="*/ 4077300 w 6250397"/>
              <a:gd name="connsiteY20" fmla="*/ 1906739 h 2838131"/>
              <a:gd name="connsiteX21" fmla="*/ 4207929 w 6250397"/>
              <a:gd name="connsiteY21" fmla="*/ 1917625 h 2838131"/>
              <a:gd name="connsiteX22" fmla="*/ 4251472 w 6250397"/>
              <a:gd name="connsiteY22" fmla="*/ 1917625 h 2838131"/>
              <a:gd name="connsiteX23" fmla="*/ 4305900 w 6250397"/>
              <a:gd name="connsiteY23" fmla="*/ 1863196 h 2838131"/>
              <a:gd name="connsiteX24" fmla="*/ 5089672 w 6250397"/>
              <a:gd name="connsiteY24" fmla="*/ 1427768 h 2838131"/>
              <a:gd name="connsiteX25" fmla="*/ 5133214 w 6250397"/>
              <a:gd name="connsiteY25" fmla="*/ 1416882 h 2838131"/>
              <a:gd name="connsiteX26" fmla="*/ 5165872 w 6250397"/>
              <a:gd name="connsiteY26" fmla="*/ 1395111 h 2838131"/>
              <a:gd name="connsiteX27" fmla="*/ 5144100 w 6250397"/>
              <a:gd name="connsiteY27" fmla="*/ 1362453 h 2838131"/>
              <a:gd name="connsiteX28" fmla="*/ 5067900 w 6250397"/>
              <a:gd name="connsiteY28" fmla="*/ 1297139 h 2838131"/>
              <a:gd name="connsiteX29" fmla="*/ 4991700 w 6250397"/>
              <a:gd name="connsiteY29" fmla="*/ 1122968 h 2838131"/>
              <a:gd name="connsiteX30" fmla="*/ 4991700 w 6250397"/>
              <a:gd name="connsiteY30" fmla="*/ 1057653 h 2838131"/>
              <a:gd name="connsiteX31" fmla="*/ 4980814 w 6250397"/>
              <a:gd name="connsiteY31" fmla="*/ 970568 h 2838131"/>
              <a:gd name="connsiteX32" fmla="*/ 5046129 w 6250397"/>
              <a:gd name="connsiteY32" fmla="*/ 916139 h 2838131"/>
              <a:gd name="connsiteX33" fmla="*/ 5383586 w 6250397"/>
              <a:gd name="connsiteY33" fmla="*/ 774625 h 2838131"/>
              <a:gd name="connsiteX34" fmla="*/ 5623072 w 6250397"/>
              <a:gd name="connsiteY34" fmla="*/ 731082 h 2838131"/>
              <a:gd name="connsiteX35" fmla="*/ 5862557 w 6250397"/>
              <a:gd name="connsiteY35" fmla="*/ 720196 h 2838131"/>
              <a:gd name="connsiteX36" fmla="*/ 6069386 w 6250397"/>
              <a:gd name="connsiteY36" fmla="*/ 720196 h 2838131"/>
              <a:gd name="connsiteX37" fmla="*/ 6232672 w 6250397"/>
              <a:gd name="connsiteY37" fmla="*/ 698425 h 2838131"/>
              <a:gd name="connsiteX38" fmla="*/ 6243557 w 6250397"/>
              <a:gd name="connsiteY38" fmla="*/ 633111 h 2838131"/>
              <a:gd name="connsiteX39" fmla="*/ 6210900 w 6250397"/>
              <a:gd name="connsiteY39" fmla="*/ 567796 h 2838131"/>
              <a:gd name="connsiteX40" fmla="*/ 6043079 w 6250397"/>
              <a:gd name="connsiteY40" fmla="*/ 487968 h 2838131"/>
              <a:gd name="connsiteX41" fmla="*/ 5808129 w 6250397"/>
              <a:gd name="connsiteY41" fmla="*/ 371853 h 2838131"/>
              <a:gd name="connsiteX42" fmla="*/ 5525100 w 6250397"/>
              <a:gd name="connsiteY42" fmla="*/ 252111 h 2838131"/>
              <a:gd name="connsiteX43" fmla="*/ 5307386 w 6250397"/>
              <a:gd name="connsiteY43" fmla="*/ 143253 h 2838131"/>
              <a:gd name="connsiteX44" fmla="*/ 5144100 w 6250397"/>
              <a:gd name="connsiteY44" fmla="*/ 34396 h 2838131"/>
              <a:gd name="connsiteX45" fmla="*/ 5024357 w 6250397"/>
              <a:gd name="connsiteY45" fmla="*/ 1739 h 2838131"/>
              <a:gd name="connsiteX46" fmla="*/ 5046129 w 6250397"/>
              <a:gd name="connsiteY46" fmla="*/ 77939 h 2838131"/>
              <a:gd name="connsiteX47" fmla="*/ 5089672 w 6250397"/>
              <a:gd name="connsiteY47" fmla="*/ 219453 h 2838131"/>
              <a:gd name="connsiteX48" fmla="*/ 5035243 w 6250397"/>
              <a:gd name="connsiteY48" fmla="*/ 360968 h 2838131"/>
              <a:gd name="connsiteX49" fmla="*/ 4926386 w 6250397"/>
              <a:gd name="connsiteY49" fmla="*/ 720196 h 2838131"/>
              <a:gd name="connsiteX50" fmla="*/ 4839300 w 6250397"/>
              <a:gd name="connsiteY50" fmla="*/ 927025 h 2838131"/>
              <a:gd name="connsiteX51" fmla="*/ 4558086 w 6250397"/>
              <a:gd name="connsiteY51" fmla="*/ 994153 h 2838131"/>
              <a:gd name="connsiteX52" fmla="*/ 4099072 w 6250397"/>
              <a:gd name="connsiteY52" fmla="*/ 1079425 h 2838131"/>
              <a:gd name="connsiteX53" fmla="*/ 3228214 w 6250397"/>
              <a:gd name="connsiteY53" fmla="*/ 1199168 h 2838131"/>
              <a:gd name="connsiteX54" fmla="*/ 1323214 w 6250397"/>
              <a:gd name="connsiteY54" fmla="*/ 1460425 h 2838131"/>
              <a:gd name="connsiteX55" fmla="*/ 1040186 w 6250397"/>
              <a:gd name="connsiteY55" fmla="*/ 1493082 h 2838131"/>
              <a:gd name="connsiteX56" fmla="*/ 963986 w 6250397"/>
              <a:gd name="connsiteY56" fmla="*/ 1547511 h 2838131"/>
              <a:gd name="connsiteX57" fmla="*/ 735386 w 6250397"/>
              <a:gd name="connsiteY57" fmla="*/ 1710796 h 2838131"/>
              <a:gd name="connsiteX58" fmla="*/ 528557 w 6250397"/>
              <a:gd name="connsiteY58" fmla="*/ 1884968 h 2838131"/>
              <a:gd name="connsiteX59" fmla="*/ 321729 w 6250397"/>
              <a:gd name="connsiteY59" fmla="*/ 2080911 h 2838131"/>
              <a:gd name="connsiteX60" fmla="*/ 158443 w 6250397"/>
              <a:gd name="connsiteY60" fmla="*/ 2276853 h 2838131"/>
              <a:gd name="connsiteX61" fmla="*/ 93129 w 6250397"/>
              <a:gd name="connsiteY61" fmla="*/ 2385711 h 2838131"/>
              <a:gd name="connsiteX62" fmla="*/ 6043 w 6250397"/>
              <a:gd name="connsiteY62" fmla="*/ 2494568 h 2838131"/>
              <a:gd name="connsiteX0" fmla="*/ 6043 w 6250397"/>
              <a:gd name="connsiteY0" fmla="*/ 2494568 h 2838131"/>
              <a:gd name="connsiteX1" fmla="*/ 278186 w 6250397"/>
              <a:gd name="connsiteY1" fmla="*/ 2777596 h 2838131"/>
              <a:gd name="connsiteX2" fmla="*/ 321729 w 6250397"/>
              <a:gd name="connsiteY2" fmla="*/ 2821139 h 2838131"/>
              <a:gd name="connsiteX3" fmla="*/ 485014 w 6250397"/>
              <a:gd name="connsiteY3" fmla="*/ 2821139 h 2838131"/>
              <a:gd name="connsiteX4" fmla="*/ 702729 w 6250397"/>
              <a:gd name="connsiteY4" fmla="*/ 2788482 h 2838131"/>
              <a:gd name="connsiteX5" fmla="*/ 942214 w 6250397"/>
              <a:gd name="connsiteY5" fmla="*/ 2744939 h 2838131"/>
              <a:gd name="connsiteX6" fmla="*/ 1051072 w 6250397"/>
              <a:gd name="connsiteY6" fmla="*/ 2744939 h 2838131"/>
              <a:gd name="connsiteX7" fmla="*/ 1355872 w 6250397"/>
              <a:gd name="connsiteY7" fmla="*/ 2766711 h 2838131"/>
              <a:gd name="connsiteX8" fmla="*/ 2041672 w 6250397"/>
              <a:gd name="connsiteY8" fmla="*/ 2821139 h 2838131"/>
              <a:gd name="connsiteX9" fmla="*/ 2270272 w 6250397"/>
              <a:gd name="connsiteY9" fmla="*/ 2832025 h 2838131"/>
              <a:gd name="connsiteX10" fmla="*/ 2509757 w 6250397"/>
              <a:gd name="connsiteY10" fmla="*/ 2734053 h 2838131"/>
              <a:gd name="connsiteX11" fmla="*/ 2760129 w 6250397"/>
              <a:gd name="connsiteY11" fmla="*/ 2592539 h 2838131"/>
              <a:gd name="connsiteX12" fmla="*/ 2912529 w 6250397"/>
              <a:gd name="connsiteY12" fmla="*/ 2483682 h 2838131"/>
              <a:gd name="connsiteX13" fmla="*/ 3032272 w 6250397"/>
              <a:gd name="connsiteY13" fmla="*/ 2418368 h 2838131"/>
              <a:gd name="connsiteX14" fmla="*/ 3108472 w 6250397"/>
              <a:gd name="connsiteY14" fmla="*/ 2353053 h 2838131"/>
              <a:gd name="connsiteX15" fmla="*/ 3162900 w 6250397"/>
              <a:gd name="connsiteY15" fmla="*/ 2233311 h 2838131"/>
              <a:gd name="connsiteX16" fmla="*/ 3260872 w 6250397"/>
              <a:gd name="connsiteY16" fmla="*/ 2135339 h 2838131"/>
              <a:gd name="connsiteX17" fmla="*/ 3358843 w 6250397"/>
              <a:gd name="connsiteY17" fmla="*/ 2070025 h 2838131"/>
              <a:gd name="connsiteX18" fmla="*/ 3663643 w 6250397"/>
              <a:gd name="connsiteY18" fmla="*/ 1961168 h 2838131"/>
              <a:gd name="connsiteX19" fmla="*/ 3870472 w 6250397"/>
              <a:gd name="connsiteY19" fmla="*/ 1906739 h 2838131"/>
              <a:gd name="connsiteX20" fmla="*/ 4077300 w 6250397"/>
              <a:gd name="connsiteY20" fmla="*/ 1906739 h 2838131"/>
              <a:gd name="connsiteX21" fmla="*/ 4207929 w 6250397"/>
              <a:gd name="connsiteY21" fmla="*/ 1917625 h 2838131"/>
              <a:gd name="connsiteX22" fmla="*/ 4251472 w 6250397"/>
              <a:gd name="connsiteY22" fmla="*/ 1917625 h 2838131"/>
              <a:gd name="connsiteX23" fmla="*/ 4305900 w 6250397"/>
              <a:gd name="connsiteY23" fmla="*/ 1863196 h 2838131"/>
              <a:gd name="connsiteX24" fmla="*/ 5089672 w 6250397"/>
              <a:gd name="connsiteY24" fmla="*/ 1427768 h 2838131"/>
              <a:gd name="connsiteX25" fmla="*/ 5133214 w 6250397"/>
              <a:gd name="connsiteY25" fmla="*/ 1416882 h 2838131"/>
              <a:gd name="connsiteX26" fmla="*/ 5165872 w 6250397"/>
              <a:gd name="connsiteY26" fmla="*/ 1395111 h 2838131"/>
              <a:gd name="connsiteX27" fmla="*/ 5144100 w 6250397"/>
              <a:gd name="connsiteY27" fmla="*/ 1362453 h 2838131"/>
              <a:gd name="connsiteX28" fmla="*/ 5067900 w 6250397"/>
              <a:gd name="connsiteY28" fmla="*/ 1297139 h 2838131"/>
              <a:gd name="connsiteX29" fmla="*/ 4991700 w 6250397"/>
              <a:gd name="connsiteY29" fmla="*/ 1122968 h 2838131"/>
              <a:gd name="connsiteX30" fmla="*/ 4991700 w 6250397"/>
              <a:gd name="connsiteY30" fmla="*/ 1057653 h 2838131"/>
              <a:gd name="connsiteX31" fmla="*/ 4980814 w 6250397"/>
              <a:gd name="connsiteY31" fmla="*/ 970568 h 2838131"/>
              <a:gd name="connsiteX32" fmla="*/ 5046129 w 6250397"/>
              <a:gd name="connsiteY32" fmla="*/ 916139 h 2838131"/>
              <a:gd name="connsiteX33" fmla="*/ 5383586 w 6250397"/>
              <a:gd name="connsiteY33" fmla="*/ 774625 h 2838131"/>
              <a:gd name="connsiteX34" fmla="*/ 5623072 w 6250397"/>
              <a:gd name="connsiteY34" fmla="*/ 731082 h 2838131"/>
              <a:gd name="connsiteX35" fmla="*/ 5862557 w 6250397"/>
              <a:gd name="connsiteY35" fmla="*/ 720196 h 2838131"/>
              <a:gd name="connsiteX36" fmla="*/ 6069386 w 6250397"/>
              <a:gd name="connsiteY36" fmla="*/ 720196 h 2838131"/>
              <a:gd name="connsiteX37" fmla="*/ 6232672 w 6250397"/>
              <a:gd name="connsiteY37" fmla="*/ 698425 h 2838131"/>
              <a:gd name="connsiteX38" fmla="*/ 6243557 w 6250397"/>
              <a:gd name="connsiteY38" fmla="*/ 633111 h 2838131"/>
              <a:gd name="connsiteX39" fmla="*/ 6210900 w 6250397"/>
              <a:gd name="connsiteY39" fmla="*/ 567796 h 2838131"/>
              <a:gd name="connsiteX40" fmla="*/ 6043079 w 6250397"/>
              <a:gd name="connsiteY40" fmla="*/ 487968 h 2838131"/>
              <a:gd name="connsiteX41" fmla="*/ 5808129 w 6250397"/>
              <a:gd name="connsiteY41" fmla="*/ 371853 h 2838131"/>
              <a:gd name="connsiteX42" fmla="*/ 5525100 w 6250397"/>
              <a:gd name="connsiteY42" fmla="*/ 252111 h 2838131"/>
              <a:gd name="connsiteX43" fmla="*/ 5307386 w 6250397"/>
              <a:gd name="connsiteY43" fmla="*/ 143253 h 2838131"/>
              <a:gd name="connsiteX44" fmla="*/ 5144100 w 6250397"/>
              <a:gd name="connsiteY44" fmla="*/ 34396 h 2838131"/>
              <a:gd name="connsiteX45" fmla="*/ 5024357 w 6250397"/>
              <a:gd name="connsiteY45" fmla="*/ 1739 h 2838131"/>
              <a:gd name="connsiteX46" fmla="*/ 5046129 w 6250397"/>
              <a:gd name="connsiteY46" fmla="*/ 77939 h 2838131"/>
              <a:gd name="connsiteX47" fmla="*/ 5089672 w 6250397"/>
              <a:gd name="connsiteY47" fmla="*/ 219453 h 2838131"/>
              <a:gd name="connsiteX48" fmla="*/ 5054293 w 6250397"/>
              <a:gd name="connsiteY48" fmla="*/ 360968 h 2838131"/>
              <a:gd name="connsiteX49" fmla="*/ 4926386 w 6250397"/>
              <a:gd name="connsiteY49" fmla="*/ 720196 h 2838131"/>
              <a:gd name="connsiteX50" fmla="*/ 4839300 w 6250397"/>
              <a:gd name="connsiteY50" fmla="*/ 927025 h 2838131"/>
              <a:gd name="connsiteX51" fmla="*/ 4558086 w 6250397"/>
              <a:gd name="connsiteY51" fmla="*/ 994153 h 2838131"/>
              <a:gd name="connsiteX52" fmla="*/ 4099072 w 6250397"/>
              <a:gd name="connsiteY52" fmla="*/ 1079425 h 2838131"/>
              <a:gd name="connsiteX53" fmla="*/ 3228214 w 6250397"/>
              <a:gd name="connsiteY53" fmla="*/ 1199168 h 2838131"/>
              <a:gd name="connsiteX54" fmla="*/ 1323214 w 6250397"/>
              <a:gd name="connsiteY54" fmla="*/ 1460425 h 2838131"/>
              <a:gd name="connsiteX55" fmla="*/ 1040186 w 6250397"/>
              <a:gd name="connsiteY55" fmla="*/ 1493082 h 2838131"/>
              <a:gd name="connsiteX56" fmla="*/ 963986 w 6250397"/>
              <a:gd name="connsiteY56" fmla="*/ 1547511 h 2838131"/>
              <a:gd name="connsiteX57" fmla="*/ 735386 w 6250397"/>
              <a:gd name="connsiteY57" fmla="*/ 1710796 h 2838131"/>
              <a:gd name="connsiteX58" fmla="*/ 528557 w 6250397"/>
              <a:gd name="connsiteY58" fmla="*/ 1884968 h 2838131"/>
              <a:gd name="connsiteX59" fmla="*/ 321729 w 6250397"/>
              <a:gd name="connsiteY59" fmla="*/ 2080911 h 2838131"/>
              <a:gd name="connsiteX60" fmla="*/ 158443 w 6250397"/>
              <a:gd name="connsiteY60" fmla="*/ 2276853 h 2838131"/>
              <a:gd name="connsiteX61" fmla="*/ 93129 w 6250397"/>
              <a:gd name="connsiteY61" fmla="*/ 2385711 h 2838131"/>
              <a:gd name="connsiteX62" fmla="*/ 6043 w 6250397"/>
              <a:gd name="connsiteY62" fmla="*/ 2494568 h 2838131"/>
              <a:gd name="connsiteX0" fmla="*/ 6043 w 6250397"/>
              <a:gd name="connsiteY0" fmla="*/ 2495319 h 2838882"/>
              <a:gd name="connsiteX1" fmla="*/ 278186 w 6250397"/>
              <a:gd name="connsiteY1" fmla="*/ 2778347 h 2838882"/>
              <a:gd name="connsiteX2" fmla="*/ 321729 w 6250397"/>
              <a:gd name="connsiteY2" fmla="*/ 2821890 h 2838882"/>
              <a:gd name="connsiteX3" fmla="*/ 485014 w 6250397"/>
              <a:gd name="connsiteY3" fmla="*/ 2821890 h 2838882"/>
              <a:gd name="connsiteX4" fmla="*/ 702729 w 6250397"/>
              <a:gd name="connsiteY4" fmla="*/ 2789233 h 2838882"/>
              <a:gd name="connsiteX5" fmla="*/ 942214 w 6250397"/>
              <a:gd name="connsiteY5" fmla="*/ 2745690 h 2838882"/>
              <a:gd name="connsiteX6" fmla="*/ 1051072 w 6250397"/>
              <a:gd name="connsiteY6" fmla="*/ 2745690 h 2838882"/>
              <a:gd name="connsiteX7" fmla="*/ 1355872 w 6250397"/>
              <a:gd name="connsiteY7" fmla="*/ 2767462 h 2838882"/>
              <a:gd name="connsiteX8" fmla="*/ 2041672 w 6250397"/>
              <a:gd name="connsiteY8" fmla="*/ 2821890 h 2838882"/>
              <a:gd name="connsiteX9" fmla="*/ 2270272 w 6250397"/>
              <a:gd name="connsiteY9" fmla="*/ 2832776 h 2838882"/>
              <a:gd name="connsiteX10" fmla="*/ 2509757 w 6250397"/>
              <a:gd name="connsiteY10" fmla="*/ 2734804 h 2838882"/>
              <a:gd name="connsiteX11" fmla="*/ 2760129 w 6250397"/>
              <a:gd name="connsiteY11" fmla="*/ 2593290 h 2838882"/>
              <a:gd name="connsiteX12" fmla="*/ 2912529 w 6250397"/>
              <a:gd name="connsiteY12" fmla="*/ 2484433 h 2838882"/>
              <a:gd name="connsiteX13" fmla="*/ 3032272 w 6250397"/>
              <a:gd name="connsiteY13" fmla="*/ 2419119 h 2838882"/>
              <a:gd name="connsiteX14" fmla="*/ 3108472 w 6250397"/>
              <a:gd name="connsiteY14" fmla="*/ 2353804 h 2838882"/>
              <a:gd name="connsiteX15" fmla="*/ 3162900 w 6250397"/>
              <a:gd name="connsiteY15" fmla="*/ 2234062 h 2838882"/>
              <a:gd name="connsiteX16" fmla="*/ 3260872 w 6250397"/>
              <a:gd name="connsiteY16" fmla="*/ 2136090 h 2838882"/>
              <a:gd name="connsiteX17" fmla="*/ 3358843 w 6250397"/>
              <a:gd name="connsiteY17" fmla="*/ 2070776 h 2838882"/>
              <a:gd name="connsiteX18" fmla="*/ 3663643 w 6250397"/>
              <a:gd name="connsiteY18" fmla="*/ 1961919 h 2838882"/>
              <a:gd name="connsiteX19" fmla="*/ 3870472 w 6250397"/>
              <a:gd name="connsiteY19" fmla="*/ 1907490 h 2838882"/>
              <a:gd name="connsiteX20" fmla="*/ 4077300 w 6250397"/>
              <a:gd name="connsiteY20" fmla="*/ 1907490 h 2838882"/>
              <a:gd name="connsiteX21" fmla="*/ 4207929 w 6250397"/>
              <a:gd name="connsiteY21" fmla="*/ 1918376 h 2838882"/>
              <a:gd name="connsiteX22" fmla="*/ 4251472 w 6250397"/>
              <a:gd name="connsiteY22" fmla="*/ 1918376 h 2838882"/>
              <a:gd name="connsiteX23" fmla="*/ 4305900 w 6250397"/>
              <a:gd name="connsiteY23" fmla="*/ 1863947 h 2838882"/>
              <a:gd name="connsiteX24" fmla="*/ 5089672 w 6250397"/>
              <a:gd name="connsiteY24" fmla="*/ 1428519 h 2838882"/>
              <a:gd name="connsiteX25" fmla="*/ 5133214 w 6250397"/>
              <a:gd name="connsiteY25" fmla="*/ 1417633 h 2838882"/>
              <a:gd name="connsiteX26" fmla="*/ 5165872 w 6250397"/>
              <a:gd name="connsiteY26" fmla="*/ 1395862 h 2838882"/>
              <a:gd name="connsiteX27" fmla="*/ 5144100 w 6250397"/>
              <a:gd name="connsiteY27" fmla="*/ 1363204 h 2838882"/>
              <a:gd name="connsiteX28" fmla="*/ 5067900 w 6250397"/>
              <a:gd name="connsiteY28" fmla="*/ 1297890 h 2838882"/>
              <a:gd name="connsiteX29" fmla="*/ 4991700 w 6250397"/>
              <a:gd name="connsiteY29" fmla="*/ 1123719 h 2838882"/>
              <a:gd name="connsiteX30" fmla="*/ 4991700 w 6250397"/>
              <a:gd name="connsiteY30" fmla="*/ 1058404 h 2838882"/>
              <a:gd name="connsiteX31" fmla="*/ 4980814 w 6250397"/>
              <a:gd name="connsiteY31" fmla="*/ 971319 h 2838882"/>
              <a:gd name="connsiteX32" fmla="*/ 5046129 w 6250397"/>
              <a:gd name="connsiteY32" fmla="*/ 916890 h 2838882"/>
              <a:gd name="connsiteX33" fmla="*/ 5383586 w 6250397"/>
              <a:gd name="connsiteY33" fmla="*/ 775376 h 2838882"/>
              <a:gd name="connsiteX34" fmla="*/ 5623072 w 6250397"/>
              <a:gd name="connsiteY34" fmla="*/ 731833 h 2838882"/>
              <a:gd name="connsiteX35" fmla="*/ 5862557 w 6250397"/>
              <a:gd name="connsiteY35" fmla="*/ 720947 h 2838882"/>
              <a:gd name="connsiteX36" fmla="*/ 6069386 w 6250397"/>
              <a:gd name="connsiteY36" fmla="*/ 720947 h 2838882"/>
              <a:gd name="connsiteX37" fmla="*/ 6232672 w 6250397"/>
              <a:gd name="connsiteY37" fmla="*/ 699176 h 2838882"/>
              <a:gd name="connsiteX38" fmla="*/ 6243557 w 6250397"/>
              <a:gd name="connsiteY38" fmla="*/ 633862 h 2838882"/>
              <a:gd name="connsiteX39" fmla="*/ 6210900 w 6250397"/>
              <a:gd name="connsiteY39" fmla="*/ 568547 h 2838882"/>
              <a:gd name="connsiteX40" fmla="*/ 6043079 w 6250397"/>
              <a:gd name="connsiteY40" fmla="*/ 488719 h 2838882"/>
              <a:gd name="connsiteX41" fmla="*/ 5808129 w 6250397"/>
              <a:gd name="connsiteY41" fmla="*/ 372604 h 2838882"/>
              <a:gd name="connsiteX42" fmla="*/ 5525100 w 6250397"/>
              <a:gd name="connsiteY42" fmla="*/ 252862 h 2838882"/>
              <a:gd name="connsiteX43" fmla="*/ 5307386 w 6250397"/>
              <a:gd name="connsiteY43" fmla="*/ 144004 h 2838882"/>
              <a:gd name="connsiteX44" fmla="*/ 5144100 w 6250397"/>
              <a:gd name="connsiteY44" fmla="*/ 35147 h 2838882"/>
              <a:gd name="connsiteX45" fmla="*/ 5024357 w 6250397"/>
              <a:gd name="connsiteY45" fmla="*/ 2490 h 2838882"/>
              <a:gd name="connsiteX46" fmla="*/ 5077879 w 6250397"/>
              <a:gd name="connsiteY46" fmla="*/ 91390 h 2838882"/>
              <a:gd name="connsiteX47" fmla="*/ 5089672 w 6250397"/>
              <a:gd name="connsiteY47" fmla="*/ 220204 h 2838882"/>
              <a:gd name="connsiteX48" fmla="*/ 5054293 w 6250397"/>
              <a:gd name="connsiteY48" fmla="*/ 361719 h 2838882"/>
              <a:gd name="connsiteX49" fmla="*/ 4926386 w 6250397"/>
              <a:gd name="connsiteY49" fmla="*/ 720947 h 2838882"/>
              <a:gd name="connsiteX50" fmla="*/ 4839300 w 6250397"/>
              <a:gd name="connsiteY50" fmla="*/ 927776 h 2838882"/>
              <a:gd name="connsiteX51" fmla="*/ 4558086 w 6250397"/>
              <a:gd name="connsiteY51" fmla="*/ 994904 h 2838882"/>
              <a:gd name="connsiteX52" fmla="*/ 4099072 w 6250397"/>
              <a:gd name="connsiteY52" fmla="*/ 1080176 h 2838882"/>
              <a:gd name="connsiteX53" fmla="*/ 3228214 w 6250397"/>
              <a:gd name="connsiteY53" fmla="*/ 1199919 h 2838882"/>
              <a:gd name="connsiteX54" fmla="*/ 1323214 w 6250397"/>
              <a:gd name="connsiteY54" fmla="*/ 1461176 h 2838882"/>
              <a:gd name="connsiteX55" fmla="*/ 1040186 w 6250397"/>
              <a:gd name="connsiteY55" fmla="*/ 1493833 h 2838882"/>
              <a:gd name="connsiteX56" fmla="*/ 963986 w 6250397"/>
              <a:gd name="connsiteY56" fmla="*/ 1548262 h 2838882"/>
              <a:gd name="connsiteX57" fmla="*/ 735386 w 6250397"/>
              <a:gd name="connsiteY57" fmla="*/ 1711547 h 2838882"/>
              <a:gd name="connsiteX58" fmla="*/ 528557 w 6250397"/>
              <a:gd name="connsiteY58" fmla="*/ 1885719 h 2838882"/>
              <a:gd name="connsiteX59" fmla="*/ 321729 w 6250397"/>
              <a:gd name="connsiteY59" fmla="*/ 2081662 h 2838882"/>
              <a:gd name="connsiteX60" fmla="*/ 158443 w 6250397"/>
              <a:gd name="connsiteY60" fmla="*/ 2277604 h 2838882"/>
              <a:gd name="connsiteX61" fmla="*/ 93129 w 6250397"/>
              <a:gd name="connsiteY61" fmla="*/ 2386462 h 2838882"/>
              <a:gd name="connsiteX62" fmla="*/ 6043 w 6250397"/>
              <a:gd name="connsiteY62" fmla="*/ 2495319 h 2838882"/>
              <a:gd name="connsiteX0" fmla="*/ 6043 w 6250397"/>
              <a:gd name="connsiteY0" fmla="*/ 2495319 h 2838882"/>
              <a:gd name="connsiteX1" fmla="*/ 278186 w 6250397"/>
              <a:gd name="connsiteY1" fmla="*/ 2778347 h 2838882"/>
              <a:gd name="connsiteX2" fmla="*/ 321729 w 6250397"/>
              <a:gd name="connsiteY2" fmla="*/ 2821890 h 2838882"/>
              <a:gd name="connsiteX3" fmla="*/ 485014 w 6250397"/>
              <a:gd name="connsiteY3" fmla="*/ 2821890 h 2838882"/>
              <a:gd name="connsiteX4" fmla="*/ 702729 w 6250397"/>
              <a:gd name="connsiteY4" fmla="*/ 2789233 h 2838882"/>
              <a:gd name="connsiteX5" fmla="*/ 942214 w 6250397"/>
              <a:gd name="connsiteY5" fmla="*/ 2745690 h 2838882"/>
              <a:gd name="connsiteX6" fmla="*/ 1051072 w 6250397"/>
              <a:gd name="connsiteY6" fmla="*/ 2745690 h 2838882"/>
              <a:gd name="connsiteX7" fmla="*/ 1355872 w 6250397"/>
              <a:gd name="connsiteY7" fmla="*/ 2767462 h 2838882"/>
              <a:gd name="connsiteX8" fmla="*/ 2041672 w 6250397"/>
              <a:gd name="connsiteY8" fmla="*/ 2821890 h 2838882"/>
              <a:gd name="connsiteX9" fmla="*/ 2270272 w 6250397"/>
              <a:gd name="connsiteY9" fmla="*/ 2832776 h 2838882"/>
              <a:gd name="connsiteX10" fmla="*/ 2509757 w 6250397"/>
              <a:gd name="connsiteY10" fmla="*/ 2734804 h 2838882"/>
              <a:gd name="connsiteX11" fmla="*/ 2760129 w 6250397"/>
              <a:gd name="connsiteY11" fmla="*/ 2593290 h 2838882"/>
              <a:gd name="connsiteX12" fmla="*/ 2912529 w 6250397"/>
              <a:gd name="connsiteY12" fmla="*/ 2484433 h 2838882"/>
              <a:gd name="connsiteX13" fmla="*/ 3032272 w 6250397"/>
              <a:gd name="connsiteY13" fmla="*/ 2419119 h 2838882"/>
              <a:gd name="connsiteX14" fmla="*/ 3108472 w 6250397"/>
              <a:gd name="connsiteY14" fmla="*/ 2353804 h 2838882"/>
              <a:gd name="connsiteX15" fmla="*/ 3162900 w 6250397"/>
              <a:gd name="connsiteY15" fmla="*/ 2234062 h 2838882"/>
              <a:gd name="connsiteX16" fmla="*/ 3260872 w 6250397"/>
              <a:gd name="connsiteY16" fmla="*/ 2136090 h 2838882"/>
              <a:gd name="connsiteX17" fmla="*/ 3358843 w 6250397"/>
              <a:gd name="connsiteY17" fmla="*/ 2070776 h 2838882"/>
              <a:gd name="connsiteX18" fmla="*/ 3663643 w 6250397"/>
              <a:gd name="connsiteY18" fmla="*/ 1961919 h 2838882"/>
              <a:gd name="connsiteX19" fmla="*/ 3870472 w 6250397"/>
              <a:gd name="connsiteY19" fmla="*/ 1907490 h 2838882"/>
              <a:gd name="connsiteX20" fmla="*/ 4077300 w 6250397"/>
              <a:gd name="connsiteY20" fmla="*/ 1907490 h 2838882"/>
              <a:gd name="connsiteX21" fmla="*/ 4207929 w 6250397"/>
              <a:gd name="connsiteY21" fmla="*/ 1918376 h 2838882"/>
              <a:gd name="connsiteX22" fmla="*/ 4251472 w 6250397"/>
              <a:gd name="connsiteY22" fmla="*/ 1918376 h 2838882"/>
              <a:gd name="connsiteX23" fmla="*/ 4305900 w 6250397"/>
              <a:gd name="connsiteY23" fmla="*/ 1863947 h 2838882"/>
              <a:gd name="connsiteX24" fmla="*/ 5089672 w 6250397"/>
              <a:gd name="connsiteY24" fmla="*/ 1428519 h 2838882"/>
              <a:gd name="connsiteX25" fmla="*/ 5133214 w 6250397"/>
              <a:gd name="connsiteY25" fmla="*/ 1417633 h 2838882"/>
              <a:gd name="connsiteX26" fmla="*/ 5165872 w 6250397"/>
              <a:gd name="connsiteY26" fmla="*/ 1395862 h 2838882"/>
              <a:gd name="connsiteX27" fmla="*/ 5144100 w 6250397"/>
              <a:gd name="connsiteY27" fmla="*/ 1363204 h 2838882"/>
              <a:gd name="connsiteX28" fmla="*/ 5067900 w 6250397"/>
              <a:gd name="connsiteY28" fmla="*/ 1297890 h 2838882"/>
              <a:gd name="connsiteX29" fmla="*/ 4991700 w 6250397"/>
              <a:gd name="connsiteY29" fmla="*/ 1123719 h 2838882"/>
              <a:gd name="connsiteX30" fmla="*/ 4991700 w 6250397"/>
              <a:gd name="connsiteY30" fmla="*/ 1058404 h 2838882"/>
              <a:gd name="connsiteX31" fmla="*/ 4980814 w 6250397"/>
              <a:gd name="connsiteY31" fmla="*/ 971319 h 2838882"/>
              <a:gd name="connsiteX32" fmla="*/ 5046129 w 6250397"/>
              <a:gd name="connsiteY32" fmla="*/ 916890 h 2838882"/>
              <a:gd name="connsiteX33" fmla="*/ 5383586 w 6250397"/>
              <a:gd name="connsiteY33" fmla="*/ 775376 h 2838882"/>
              <a:gd name="connsiteX34" fmla="*/ 5623072 w 6250397"/>
              <a:gd name="connsiteY34" fmla="*/ 731833 h 2838882"/>
              <a:gd name="connsiteX35" fmla="*/ 5862557 w 6250397"/>
              <a:gd name="connsiteY35" fmla="*/ 720947 h 2838882"/>
              <a:gd name="connsiteX36" fmla="*/ 6069386 w 6250397"/>
              <a:gd name="connsiteY36" fmla="*/ 720947 h 2838882"/>
              <a:gd name="connsiteX37" fmla="*/ 6232672 w 6250397"/>
              <a:gd name="connsiteY37" fmla="*/ 699176 h 2838882"/>
              <a:gd name="connsiteX38" fmla="*/ 6243557 w 6250397"/>
              <a:gd name="connsiteY38" fmla="*/ 633862 h 2838882"/>
              <a:gd name="connsiteX39" fmla="*/ 6210900 w 6250397"/>
              <a:gd name="connsiteY39" fmla="*/ 568547 h 2838882"/>
              <a:gd name="connsiteX40" fmla="*/ 6043079 w 6250397"/>
              <a:gd name="connsiteY40" fmla="*/ 488719 h 2838882"/>
              <a:gd name="connsiteX41" fmla="*/ 5808129 w 6250397"/>
              <a:gd name="connsiteY41" fmla="*/ 372604 h 2838882"/>
              <a:gd name="connsiteX42" fmla="*/ 5525100 w 6250397"/>
              <a:gd name="connsiteY42" fmla="*/ 252862 h 2838882"/>
              <a:gd name="connsiteX43" fmla="*/ 5307386 w 6250397"/>
              <a:gd name="connsiteY43" fmla="*/ 144004 h 2838882"/>
              <a:gd name="connsiteX44" fmla="*/ 5144100 w 6250397"/>
              <a:gd name="connsiteY44" fmla="*/ 35147 h 2838882"/>
              <a:gd name="connsiteX45" fmla="*/ 5024357 w 6250397"/>
              <a:gd name="connsiteY45" fmla="*/ 2490 h 2838882"/>
              <a:gd name="connsiteX46" fmla="*/ 5077879 w 6250397"/>
              <a:gd name="connsiteY46" fmla="*/ 91390 h 2838882"/>
              <a:gd name="connsiteX47" fmla="*/ 5127772 w 6250397"/>
              <a:gd name="connsiteY47" fmla="*/ 213854 h 2838882"/>
              <a:gd name="connsiteX48" fmla="*/ 5054293 w 6250397"/>
              <a:gd name="connsiteY48" fmla="*/ 361719 h 2838882"/>
              <a:gd name="connsiteX49" fmla="*/ 4926386 w 6250397"/>
              <a:gd name="connsiteY49" fmla="*/ 720947 h 2838882"/>
              <a:gd name="connsiteX50" fmla="*/ 4839300 w 6250397"/>
              <a:gd name="connsiteY50" fmla="*/ 927776 h 2838882"/>
              <a:gd name="connsiteX51" fmla="*/ 4558086 w 6250397"/>
              <a:gd name="connsiteY51" fmla="*/ 994904 h 2838882"/>
              <a:gd name="connsiteX52" fmla="*/ 4099072 w 6250397"/>
              <a:gd name="connsiteY52" fmla="*/ 1080176 h 2838882"/>
              <a:gd name="connsiteX53" fmla="*/ 3228214 w 6250397"/>
              <a:gd name="connsiteY53" fmla="*/ 1199919 h 2838882"/>
              <a:gd name="connsiteX54" fmla="*/ 1323214 w 6250397"/>
              <a:gd name="connsiteY54" fmla="*/ 1461176 h 2838882"/>
              <a:gd name="connsiteX55" fmla="*/ 1040186 w 6250397"/>
              <a:gd name="connsiteY55" fmla="*/ 1493833 h 2838882"/>
              <a:gd name="connsiteX56" fmla="*/ 963986 w 6250397"/>
              <a:gd name="connsiteY56" fmla="*/ 1548262 h 2838882"/>
              <a:gd name="connsiteX57" fmla="*/ 735386 w 6250397"/>
              <a:gd name="connsiteY57" fmla="*/ 1711547 h 2838882"/>
              <a:gd name="connsiteX58" fmla="*/ 528557 w 6250397"/>
              <a:gd name="connsiteY58" fmla="*/ 1885719 h 2838882"/>
              <a:gd name="connsiteX59" fmla="*/ 321729 w 6250397"/>
              <a:gd name="connsiteY59" fmla="*/ 2081662 h 2838882"/>
              <a:gd name="connsiteX60" fmla="*/ 158443 w 6250397"/>
              <a:gd name="connsiteY60" fmla="*/ 2277604 h 2838882"/>
              <a:gd name="connsiteX61" fmla="*/ 93129 w 6250397"/>
              <a:gd name="connsiteY61" fmla="*/ 2386462 h 2838882"/>
              <a:gd name="connsiteX62" fmla="*/ 6043 w 6250397"/>
              <a:gd name="connsiteY62" fmla="*/ 2495319 h 283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250397" h="2838882">
                <a:moveTo>
                  <a:pt x="6043" y="2495319"/>
                </a:moveTo>
                <a:cubicBezTo>
                  <a:pt x="36886" y="2560633"/>
                  <a:pt x="278186" y="2778347"/>
                  <a:pt x="278186" y="2778347"/>
                </a:cubicBezTo>
                <a:cubicBezTo>
                  <a:pt x="330800" y="2832776"/>
                  <a:pt x="287258" y="2814633"/>
                  <a:pt x="321729" y="2821890"/>
                </a:cubicBezTo>
                <a:cubicBezTo>
                  <a:pt x="356200" y="2829147"/>
                  <a:pt x="421514" y="2827333"/>
                  <a:pt x="485014" y="2821890"/>
                </a:cubicBezTo>
                <a:cubicBezTo>
                  <a:pt x="548514" y="2816447"/>
                  <a:pt x="626529" y="2801933"/>
                  <a:pt x="702729" y="2789233"/>
                </a:cubicBezTo>
                <a:cubicBezTo>
                  <a:pt x="778929" y="2776533"/>
                  <a:pt x="884157" y="2752947"/>
                  <a:pt x="942214" y="2745690"/>
                </a:cubicBezTo>
                <a:cubicBezTo>
                  <a:pt x="1000271" y="2738433"/>
                  <a:pt x="982129" y="2742061"/>
                  <a:pt x="1051072" y="2745690"/>
                </a:cubicBezTo>
                <a:cubicBezTo>
                  <a:pt x="1120015" y="2749319"/>
                  <a:pt x="1355872" y="2767462"/>
                  <a:pt x="1355872" y="2767462"/>
                </a:cubicBezTo>
                <a:lnTo>
                  <a:pt x="2041672" y="2821890"/>
                </a:lnTo>
                <a:cubicBezTo>
                  <a:pt x="2194072" y="2832776"/>
                  <a:pt x="2192258" y="2847290"/>
                  <a:pt x="2270272" y="2832776"/>
                </a:cubicBezTo>
                <a:cubicBezTo>
                  <a:pt x="2348286" y="2818262"/>
                  <a:pt x="2428114" y="2774718"/>
                  <a:pt x="2509757" y="2734804"/>
                </a:cubicBezTo>
                <a:cubicBezTo>
                  <a:pt x="2591400" y="2694890"/>
                  <a:pt x="2693000" y="2635018"/>
                  <a:pt x="2760129" y="2593290"/>
                </a:cubicBezTo>
                <a:cubicBezTo>
                  <a:pt x="2827258" y="2551562"/>
                  <a:pt x="2867172" y="2513462"/>
                  <a:pt x="2912529" y="2484433"/>
                </a:cubicBezTo>
                <a:cubicBezTo>
                  <a:pt x="2957886" y="2455404"/>
                  <a:pt x="2999615" y="2440890"/>
                  <a:pt x="3032272" y="2419119"/>
                </a:cubicBezTo>
                <a:cubicBezTo>
                  <a:pt x="3064929" y="2397348"/>
                  <a:pt x="3086701" y="2384647"/>
                  <a:pt x="3108472" y="2353804"/>
                </a:cubicBezTo>
                <a:cubicBezTo>
                  <a:pt x="3130243" y="2322961"/>
                  <a:pt x="3137500" y="2270348"/>
                  <a:pt x="3162900" y="2234062"/>
                </a:cubicBezTo>
                <a:cubicBezTo>
                  <a:pt x="3188300" y="2197776"/>
                  <a:pt x="3228215" y="2163304"/>
                  <a:pt x="3260872" y="2136090"/>
                </a:cubicBezTo>
                <a:cubicBezTo>
                  <a:pt x="3293529" y="2108876"/>
                  <a:pt x="3291715" y="2099804"/>
                  <a:pt x="3358843" y="2070776"/>
                </a:cubicBezTo>
                <a:cubicBezTo>
                  <a:pt x="3425972" y="2041747"/>
                  <a:pt x="3578372" y="1989133"/>
                  <a:pt x="3663643" y="1961919"/>
                </a:cubicBezTo>
                <a:cubicBezTo>
                  <a:pt x="3748914" y="1934705"/>
                  <a:pt x="3801529" y="1916561"/>
                  <a:pt x="3870472" y="1907490"/>
                </a:cubicBezTo>
                <a:cubicBezTo>
                  <a:pt x="3939415" y="1898418"/>
                  <a:pt x="4021057" y="1905676"/>
                  <a:pt x="4077300" y="1907490"/>
                </a:cubicBezTo>
                <a:cubicBezTo>
                  <a:pt x="4133543" y="1909304"/>
                  <a:pt x="4178900" y="1916562"/>
                  <a:pt x="4207929" y="1918376"/>
                </a:cubicBezTo>
                <a:cubicBezTo>
                  <a:pt x="4236958" y="1920190"/>
                  <a:pt x="4235144" y="1927447"/>
                  <a:pt x="4251472" y="1918376"/>
                </a:cubicBezTo>
                <a:cubicBezTo>
                  <a:pt x="4267800" y="1909305"/>
                  <a:pt x="4166200" y="1945590"/>
                  <a:pt x="4305900" y="1863947"/>
                </a:cubicBezTo>
                <a:cubicBezTo>
                  <a:pt x="4445600" y="1782304"/>
                  <a:pt x="5089672" y="1428519"/>
                  <a:pt x="5089672" y="1428519"/>
                </a:cubicBezTo>
                <a:cubicBezTo>
                  <a:pt x="5227558" y="1354133"/>
                  <a:pt x="5133214" y="1417633"/>
                  <a:pt x="5133214" y="1417633"/>
                </a:cubicBezTo>
                <a:cubicBezTo>
                  <a:pt x="5145914" y="1412190"/>
                  <a:pt x="5165872" y="1395862"/>
                  <a:pt x="5165872" y="1395862"/>
                </a:cubicBezTo>
                <a:cubicBezTo>
                  <a:pt x="5167686" y="1386791"/>
                  <a:pt x="5160429" y="1379533"/>
                  <a:pt x="5144100" y="1363204"/>
                </a:cubicBezTo>
                <a:cubicBezTo>
                  <a:pt x="5127771" y="1346875"/>
                  <a:pt x="5093300" y="1337804"/>
                  <a:pt x="5067900" y="1297890"/>
                </a:cubicBezTo>
                <a:cubicBezTo>
                  <a:pt x="5042500" y="1257976"/>
                  <a:pt x="5004400" y="1163633"/>
                  <a:pt x="4991700" y="1123719"/>
                </a:cubicBezTo>
                <a:cubicBezTo>
                  <a:pt x="4979000" y="1083805"/>
                  <a:pt x="4993514" y="1083804"/>
                  <a:pt x="4991700" y="1058404"/>
                </a:cubicBezTo>
                <a:cubicBezTo>
                  <a:pt x="4989886" y="1033004"/>
                  <a:pt x="4971743" y="994905"/>
                  <a:pt x="4980814" y="971319"/>
                </a:cubicBezTo>
                <a:cubicBezTo>
                  <a:pt x="4989885" y="947733"/>
                  <a:pt x="4979000" y="949547"/>
                  <a:pt x="5046129" y="916890"/>
                </a:cubicBezTo>
                <a:cubicBezTo>
                  <a:pt x="5113258" y="884233"/>
                  <a:pt x="5287429" y="806219"/>
                  <a:pt x="5383586" y="775376"/>
                </a:cubicBezTo>
                <a:cubicBezTo>
                  <a:pt x="5479743" y="744533"/>
                  <a:pt x="5543243" y="740905"/>
                  <a:pt x="5623072" y="731833"/>
                </a:cubicBezTo>
                <a:cubicBezTo>
                  <a:pt x="5702901" y="722761"/>
                  <a:pt x="5788171" y="722761"/>
                  <a:pt x="5862557" y="720947"/>
                </a:cubicBezTo>
                <a:cubicBezTo>
                  <a:pt x="5936943" y="719133"/>
                  <a:pt x="6007700" y="724575"/>
                  <a:pt x="6069386" y="720947"/>
                </a:cubicBezTo>
                <a:cubicBezTo>
                  <a:pt x="6131072" y="717319"/>
                  <a:pt x="6203644" y="713690"/>
                  <a:pt x="6232672" y="699176"/>
                </a:cubicBezTo>
                <a:cubicBezTo>
                  <a:pt x="6261700" y="684662"/>
                  <a:pt x="6247186" y="655633"/>
                  <a:pt x="6243557" y="633862"/>
                </a:cubicBezTo>
                <a:cubicBezTo>
                  <a:pt x="6239928" y="612091"/>
                  <a:pt x="6244313" y="592738"/>
                  <a:pt x="6210900" y="568547"/>
                </a:cubicBezTo>
                <a:cubicBezTo>
                  <a:pt x="6177487" y="544357"/>
                  <a:pt x="6110207" y="521376"/>
                  <a:pt x="6043079" y="488719"/>
                </a:cubicBezTo>
                <a:cubicBezTo>
                  <a:pt x="5975951" y="456062"/>
                  <a:pt x="5894459" y="411914"/>
                  <a:pt x="5808129" y="372604"/>
                </a:cubicBezTo>
                <a:cubicBezTo>
                  <a:pt x="5721799" y="333295"/>
                  <a:pt x="5608557" y="290962"/>
                  <a:pt x="5525100" y="252862"/>
                </a:cubicBezTo>
                <a:cubicBezTo>
                  <a:pt x="5441643" y="214762"/>
                  <a:pt x="5370886" y="180290"/>
                  <a:pt x="5307386" y="144004"/>
                </a:cubicBezTo>
                <a:cubicBezTo>
                  <a:pt x="5243886" y="107718"/>
                  <a:pt x="5191271" y="58733"/>
                  <a:pt x="5144100" y="35147"/>
                </a:cubicBezTo>
                <a:cubicBezTo>
                  <a:pt x="5096929" y="11561"/>
                  <a:pt x="5035394" y="-6884"/>
                  <a:pt x="5024357" y="2490"/>
                </a:cubicBezTo>
                <a:cubicBezTo>
                  <a:pt x="5013320" y="11864"/>
                  <a:pt x="5060643" y="56163"/>
                  <a:pt x="5077879" y="91390"/>
                </a:cubicBezTo>
                <a:cubicBezTo>
                  <a:pt x="5095115" y="126617"/>
                  <a:pt x="5131703" y="168799"/>
                  <a:pt x="5127772" y="213854"/>
                </a:cubicBezTo>
                <a:cubicBezTo>
                  <a:pt x="5123841" y="258909"/>
                  <a:pt x="5087857" y="277204"/>
                  <a:pt x="5054293" y="361719"/>
                </a:cubicBezTo>
                <a:cubicBezTo>
                  <a:pt x="5020729" y="446234"/>
                  <a:pt x="4962218" y="626604"/>
                  <a:pt x="4926386" y="720947"/>
                </a:cubicBezTo>
                <a:cubicBezTo>
                  <a:pt x="4890554" y="815290"/>
                  <a:pt x="4900683" y="882116"/>
                  <a:pt x="4839300" y="927776"/>
                </a:cubicBezTo>
                <a:cubicBezTo>
                  <a:pt x="4777917" y="973436"/>
                  <a:pt x="4681457" y="969504"/>
                  <a:pt x="4558086" y="994904"/>
                </a:cubicBezTo>
                <a:cubicBezTo>
                  <a:pt x="4434715" y="1020304"/>
                  <a:pt x="4320717" y="1046007"/>
                  <a:pt x="4099072" y="1080176"/>
                </a:cubicBezTo>
                <a:cubicBezTo>
                  <a:pt x="3877427" y="1114345"/>
                  <a:pt x="3228214" y="1199919"/>
                  <a:pt x="3228214" y="1199919"/>
                </a:cubicBezTo>
                <a:lnTo>
                  <a:pt x="1323214" y="1461176"/>
                </a:lnTo>
                <a:cubicBezTo>
                  <a:pt x="958543" y="1510162"/>
                  <a:pt x="1100057" y="1479319"/>
                  <a:pt x="1040186" y="1493833"/>
                </a:cubicBezTo>
                <a:cubicBezTo>
                  <a:pt x="980315" y="1508347"/>
                  <a:pt x="963986" y="1548262"/>
                  <a:pt x="963986" y="1548262"/>
                </a:cubicBezTo>
                <a:cubicBezTo>
                  <a:pt x="913186" y="1584548"/>
                  <a:pt x="807958" y="1655304"/>
                  <a:pt x="735386" y="1711547"/>
                </a:cubicBezTo>
                <a:cubicBezTo>
                  <a:pt x="662815" y="1767790"/>
                  <a:pt x="597500" y="1824033"/>
                  <a:pt x="528557" y="1885719"/>
                </a:cubicBezTo>
                <a:cubicBezTo>
                  <a:pt x="459614" y="1947405"/>
                  <a:pt x="383415" y="2016348"/>
                  <a:pt x="321729" y="2081662"/>
                </a:cubicBezTo>
                <a:cubicBezTo>
                  <a:pt x="260043" y="2146976"/>
                  <a:pt x="196543" y="2226804"/>
                  <a:pt x="158443" y="2277604"/>
                </a:cubicBezTo>
                <a:cubicBezTo>
                  <a:pt x="120343" y="2328404"/>
                  <a:pt x="114900" y="2348362"/>
                  <a:pt x="93129" y="2386462"/>
                </a:cubicBezTo>
                <a:cubicBezTo>
                  <a:pt x="71358" y="2424562"/>
                  <a:pt x="-24800" y="2430005"/>
                  <a:pt x="6043" y="2495319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687466"/>
            <a:ext cx="1256754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dirty="0"/>
              <a:t>Stuart Siegel, Feb 2016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4" y="783778"/>
            <a:ext cx="7916091" cy="5834743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2416629" y="3206455"/>
            <a:ext cx="3788228" cy="1028095"/>
          </a:xfrm>
          <a:custGeom>
            <a:avLst/>
            <a:gdLst>
              <a:gd name="connsiteX0" fmla="*/ 0 w 3788228"/>
              <a:gd name="connsiteY0" fmla="*/ 1028095 h 1028095"/>
              <a:gd name="connsiteX1" fmla="*/ 1785257 w 3788228"/>
              <a:gd name="connsiteY1" fmla="*/ 570895 h 1028095"/>
              <a:gd name="connsiteX2" fmla="*/ 2797628 w 3788228"/>
              <a:gd name="connsiteY2" fmla="*/ 222552 h 1028095"/>
              <a:gd name="connsiteX3" fmla="*/ 3015342 w 3788228"/>
              <a:gd name="connsiteY3" fmla="*/ 124581 h 1028095"/>
              <a:gd name="connsiteX4" fmla="*/ 3135085 w 3788228"/>
              <a:gd name="connsiteY4" fmla="*/ 70152 h 1028095"/>
              <a:gd name="connsiteX5" fmla="*/ 3363685 w 3788228"/>
              <a:gd name="connsiteY5" fmla="*/ 4838 h 1028095"/>
              <a:gd name="connsiteX6" fmla="*/ 3516085 w 3788228"/>
              <a:gd name="connsiteY6" fmla="*/ 4838 h 1028095"/>
              <a:gd name="connsiteX7" fmla="*/ 3788228 w 3788228"/>
              <a:gd name="connsiteY7" fmla="*/ 4838 h 102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8228" h="1028095">
                <a:moveTo>
                  <a:pt x="0" y="1028095"/>
                </a:moveTo>
                <a:cubicBezTo>
                  <a:pt x="659493" y="866623"/>
                  <a:pt x="1318986" y="705152"/>
                  <a:pt x="1785257" y="570895"/>
                </a:cubicBezTo>
                <a:cubicBezTo>
                  <a:pt x="2251528" y="436638"/>
                  <a:pt x="2592614" y="296938"/>
                  <a:pt x="2797628" y="222552"/>
                </a:cubicBezTo>
                <a:cubicBezTo>
                  <a:pt x="3002642" y="148166"/>
                  <a:pt x="3015342" y="124581"/>
                  <a:pt x="3015342" y="124581"/>
                </a:cubicBezTo>
                <a:cubicBezTo>
                  <a:pt x="3071585" y="99181"/>
                  <a:pt x="3077028" y="90109"/>
                  <a:pt x="3135085" y="70152"/>
                </a:cubicBezTo>
                <a:cubicBezTo>
                  <a:pt x="3193142" y="50195"/>
                  <a:pt x="3300185" y="15724"/>
                  <a:pt x="3363685" y="4838"/>
                </a:cubicBezTo>
                <a:cubicBezTo>
                  <a:pt x="3427185" y="-6048"/>
                  <a:pt x="3516085" y="4838"/>
                  <a:pt x="3516085" y="4838"/>
                </a:cubicBezTo>
                <a:lnTo>
                  <a:pt x="3788228" y="4838"/>
                </a:ln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634343" y="3287493"/>
            <a:ext cx="4278854" cy="1567543"/>
          </a:xfrm>
          <a:custGeom>
            <a:avLst/>
            <a:gdLst>
              <a:gd name="connsiteX0" fmla="*/ 0 w 4284185"/>
              <a:gd name="connsiteY0" fmla="*/ 1567543 h 1567543"/>
              <a:gd name="connsiteX1" fmla="*/ 3799114 w 4284185"/>
              <a:gd name="connsiteY1" fmla="*/ 1034143 h 1567543"/>
              <a:gd name="connsiteX2" fmla="*/ 3962400 w 4284185"/>
              <a:gd name="connsiteY2" fmla="*/ 1001486 h 1567543"/>
              <a:gd name="connsiteX3" fmla="*/ 4049486 w 4284185"/>
              <a:gd name="connsiteY3" fmla="*/ 892628 h 1567543"/>
              <a:gd name="connsiteX4" fmla="*/ 4082143 w 4284185"/>
              <a:gd name="connsiteY4" fmla="*/ 805543 h 1567543"/>
              <a:gd name="connsiteX5" fmla="*/ 4267200 w 4284185"/>
              <a:gd name="connsiteY5" fmla="*/ 315686 h 1567543"/>
              <a:gd name="connsiteX6" fmla="*/ 4267200 w 4284185"/>
              <a:gd name="connsiteY6" fmla="*/ 228600 h 1567543"/>
              <a:gd name="connsiteX7" fmla="*/ 4191000 w 4284185"/>
              <a:gd name="connsiteY7" fmla="*/ 119743 h 1567543"/>
              <a:gd name="connsiteX8" fmla="*/ 4103914 w 4284185"/>
              <a:gd name="connsiteY8" fmla="*/ 0 h 1567543"/>
              <a:gd name="connsiteX0" fmla="*/ 0 w 4284185"/>
              <a:gd name="connsiteY0" fmla="*/ 1567543 h 1567543"/>
              <a:gd name="connsiteX1" fmla="*/ 3450771 w 4284185"/>
              <a:gd name="connsiteY1" fmla="*/ 1110343 h 1567543"/>
              <a:gd name="connsiteX2" fmla="*/ 3962400 w 4284185"/>
              <a:gd name="connsiteY2" fmla="*/ 1001486 h 1567543"/>
              <a:gd name="connsiteX3" fmla="*/ 4049486 w 4284185"/>
              <a:gd name="connsiteY3" fmla="*/ 892628 h 1567543"/>
              <a:gd name="connsiteX4" fmla="*/ 4082143 w 4284185"/>
              <a:gd name="connsiteY4" fmla="*/ 805543 h 1567543"/>
              <a:gd name="connsiteX5" fmla="*/ 4267200 w 4284185"/>
              <a:gd name="connsiteY5" fmla="*/ 315686 h 1567543"/>
              <a:gd name="connsiteX6" fmla="*/ 4267200 w 4284185"/>
              <a:gd name="connsiteY6" fmla="*/ 228600 h 1567543"/>
              <a:gd name="connsiteX7" fmla="*/ 4191000 w 4284185"/>
              <a:gd name="connsiteY7" fmla="*/ 119743 h 1567543"/>
              <a:gd name="connsiteX8" fmla="*/ 4103914 w 4284185"/>
              <a:gd name="connsiteY8" fmla="*/ 0 h 1567543"/>
              <a:gd name="connsiteX0" fmla="*/ 0 w 4284185"/>
              <a:gd name="connsiteY0" fmla="*/ 1567543 h 1567543"/>
              <a:gd name="connsiteX1" fmla="*/ 3701142 w 4284185"/>
              <a:gd name="connsiteY1" fmla="*/ 1066800 h 1567543"/>
              <a:gd name="connsiteX2" fmla="*/ 3962400 w 4284185"/>
              <a:gd name="connsiteY2" fmla="*/ 1001486 h 1567543"/>
              <a:gd name="connsiteX3" fmla="*/ 4049486 w 4284185"/>
              <a:gd name="connsiteY3" fmla="*/ 892628 h 1567543"/>
              <a:gd name="connsiteX4" fmla="*/ 4082143 w 4284185"/>
              <a:gd name="connsiteY4" fmla="*/ 805543 h 1567543"/>
              <a:gd name="connsiteX5" fmla="*/ 4267200 w 4284185"/>
              <a:gd name="connsiteY5" fmla="*/ 315686 h 1567543"/>
              <a:gd name="connsiteX6" fmla="*/ 4267200 w 4284185"/>
              <a:gd name="connsiteY6" fmla="*/ 228600 h 1567543"/>
              <a:gd name="connsiteX7" fmla="*/ 4191000 w 4284185"/>
              <a:gd name="connsiteY7" fmla="*/ 119743 h 1567543"/>
              <a:gd name="connsiteX8" fmla="*/ 4103914 w 4284185"/>
              <a:gd name="connsiteY8" fmla="*/ 0 h 1567543"/>
              <a:gd name="connsiteX0" fmla="*/ 0 w 4284185"/>
              <a:gd name="connsiteY0" fmla="*/ 1567543 h 1567543"/>
              <a:gd name="connsiteX1" fmla="*/ 3701142 w 4284185"/>
              <a:gd name="connsiteY1" fmla="*/ 1066800 h 1567543"/>
              <a:gd name="connsiteX2" fmla="*/ 3962400 w 4284185"/>
              <a:gd name="connsiteY2" fmla="*/ 1001486 h 1567543"/>
              <a:gd name="connsiteX3" fmla="*/ 4049486 w 4284185"/>
              <a:gd name="connsiteY3" fmla="*/ 892628 h 1567543"/>
              <a:gd name="connsiteX4" fmla="*/ 4082143 w 4284185"/>
              <a:gd name="connsiteY4" fmla="*/ 805543 h 1567543"/>
              <a:gd name="connsiteX5" fmla="*/ 4267200 w 4284185"/>
              <a:gd name="connsiteY5" fmla="*/ 315686 h 1567543"/>
              <a:gd name="connsiteX6" fmla="*/ 4267200 w 4284185"/>
              <a:gd name="connsiteY6" fmla="*/ 228600 h 1567543"/>
              <a:gd name="connsiteX7" fmla="*/ 4191000 w 4284185"/>
              <a:gd name="connsiteY7" fmla="*/ 119743 h 1567543"/>
              <a:gd name="connsiteX8" fmla="*/ 4103914 w 4284185"/>
              <a:gd name="connsiteY8" fmla="*/ 0 h 1567543"/>
              <a:gd name="connsiteX0" fmla="*/ 0 w 4278854"/>
              <a:gd name="connsiteY0" fmla="*/ 1567543 h 1567543"/>
              <a:gd name="connsiteX1" fmla="*/ 3701142 w 4278854"/>
              <a:gd name="connsiteY1" fmla="*/ 1066800 h 1567543"/>
              <a:gd name="connsiteX2" fmla="*/ 3962400 w 4278854"/>
              <a:gd name="connsiteY2" fmla="*/ 1001486 h 1567543"/>
              <a:gd name="connsiteX3" fmla="*/ 4049486 w 4278854"/>
              <a:gd name="connsiteY3" fmla="*/ 892628 h 1567543"/>
              <a:gd name="connsiteX4" fmla="*/ 4082143 w 4278854"/>
              <a:gd name="connsiteY4" fmla="*/ 805543 h 1567543"/>
              <a:gd name="connsiteX5" fmla="*/ 4267200 w 4278854"/>
              <a:gd name="connsiteY5" fmla="*/ 315686 h 1567543"/>
              <a:gd name="connsiteX6" fmla="*/ 4267200 w 4278854"/>
              <a:gd name="connsiteY6" fmla="*/ 228600 h 1567543"/>
              <a:gd name="connsiteX7" fmla="*/ 4191000 w 4278854"/>
              <a:gd name="connsiteY7" fmla="*/ 119743 h 1567543"/>
              <a:gd name="connsiteX8" fmla="*/ 4103914 w 4278854"/>
              <a:gd name="connsiteY8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78854" h="1567543">
                <a:moveTo>
                  <a:pt x="0" y="1567543"/>
                </a:moveTo>
                <a:lnTo>
                  <a:pt x="3701142" y="1066800"/>
                </a:lnTo>
                <a:cubicBezTo>
                  <a:pt x="3921275" y="1035957"/>
                  <a:pt x="3904343" y="1030515"/>
                  <a:pt x="3962400" y="1001486"/>
                </a:cubicBezTo>
                <a:cubicBezTo>
                  <a:pt x="4020457" y="972457"/>
                  <a:pt x="4029529" y="925285"/>
                  <a:pt x="4049486" y="892628"/>
                </a:cubicBezTo>
                <a:cubicBezTo>
                  <a:pt x="4069443" y="859971"/>
                  <a:pt x="4082143" y="805543"/>
                  <a:pt x="4082143" y="805543"/>
                </a:cubicBezTo>
                <a:cubicBezTo>
                  <a:pt x="4118429" y="709386"/>
                  <a:pt x="4249057" y="369510"/>
                  <a:pt x="4267200" y="315686"/>
                </a:cubicBezTo>
                <a:cubicBezTo>
                  <a:pt x="4285343" y="261862"/>
                  <a:pt x="4279900" y="261257"/>
                  <a:pt x="4267200" y="228600"/>
                </a:cubicBezTo>
                <a:cubicBezTo>
                  <a:pt x="4254500" y="195943"/>
                  <a:pt x="4218214" y="157843"/>
                  <a:pt x="4191000" y="119743"/>
                </a:cubicBezTo>
                <a:cubicBezTo>
                  <a:pt x="4163786" y="81643"/>
                  <a:pt x="4133850" y="40821"/>
                  <a:pt x="4103914" y="0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643743" y="2340436"/>
            <a:ext cx="903514" cy="1850571"/>
          </a:xfrm>
          <a:custGeom>
            <a:avLst/>
            <a:gdLst>
              <a:gd name="connsiteX0" fmla="*/ 903514 w 903514"/>
              <a:gd name="connsiteY0" fmla="*/ 1850571 h 1850571"/>
              <a:gd name="connsiteX1" fmla="*/ 391886 w 903514"/>
              <a:gd name="connsiteY1" fmla="*/ 370114 h 1850571"/>
              <a:gd name="connsiteX2" fmla="*/ 337457 w 903514"/>
              <a:gd name="connsiteY2" fmla="*/ 261257 h 1850571"/>
              <a:gd name="connsiteX3" fmla="*/ 272143 w 903514"/>
              <a:gd name="connsiteY3" fmla="*/ 185057 h 1850571"/>
              <a:gd name="connsiteX4" fmla="*/ 0 w 903514"/>
              <a:gd name="connsiteY4" fmla="*/ 0 h 1850571"/>
              <a:gd name="connsiteX0" fmla="*/ 903514 w 903514"/>
              <a:gd name="connsiteY0" fmla="*/ 1850571 h 1850571"/>
              <a:gd name="connsiteX1" fmla="*/ 391886 w 903514"/>
              <a:gd name="connsiteY1" fmla="*/ 370114 h 1850571"/>
              <a:gd name="connsiteX2" fmla="*/ 337457 w 903514"/>
              <a:gd name="connsiteY2" fmla="*/ 261257 h 1850571"/>
              <a:gd name="connsiteX3" fmla="*/ 272143 w 903514"/>
              <a:gd name="connsiteY3" fmla="*/ 185057 h 1850571"/>
              <a:gd name="connsiteX4" fmla="*/ 0 w 903514"/>
              <a:gd name="connsiteY4" fmla="*/ 0 h 1850571"/>
              <a:gd name="connsiteX0" fmla="*/ 903514 w 903514"/>
              <a:gd name="connsiteY0" fmla="*/ 1850571 h 1850571"/>
              <a:gd name="connsiteX1" fmla="*/ 391886 w 903514"/>
              <a:gd name="connsiteY1" fmla="*/ 370114 h 1850571"/>
              <a:gd name="connsiteX2" fmla="*/ 339044 w 903514"/>
              <a:gd name="connsiteY2" fmla="*/ 253319 h 1850571"/>
              <a:gd name="connsiteX3" fmla="*/ 272143 w 903514"/>
              <a:gd name="connsiteY3" fmla="*/ 185057 h 1850571"/>
              <a:gd name="connsiteX4" fmla="*/ 0 w 903514"/>
              <a:gd name="connsiteY4" fmla="*/ 0 h 1850571"/>
              <a:gd name="connsiteX0" fmla="*/ 903514 w 903514"/>
              <a:gd name="connsiteY0" fmla="*/ 1850571 h 1850571"/>
              <a:gd name="connsiteX1" fmla="*/ 391886 w 903514"/>
              <a:gd name="connsiteY1" fmla="*/ 370114 h 1850571"/>
              <a:gd name="connsiteX2" fmla="*/ 339044 w 903514"/>
              <a:gd name="connsiteY2" fmla="*/ 253319 h 1850571"/>
              <a:gd name="connsiteX3" fmla="*/ 272143 w 903514"/>
              <a:gd name="connsiteY3" fmla="*/ 185057 h 1850571"/>
              <a:gd name="connsiteX4" fmla="*/ 0 w 903514"/>
              <a:gd name="connsiteY4" fmla="*/ 0 h 185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3514" h="1850571">
                <a:moveTo>
                  <a:pt x="903514" y="1850571"/>
                </a:moveTo>
                <a:cubicBezTo>
                  <a:pt x="694871" y="1242785"/>
                  <a:pt x="425639" y="466460"/>
                  <a:pt x="391886" y="370114"/>
                </a:cubicBezTo>
                <a:cubicBezTo>
                  <a:pt x="358133" y="273768"/>
                  <a:pt x="359001" y="284162"/>
                  <a:pt x="339044" y="253319"/>
                </a:cubicBezTo>
                <a:cubicBezTo>
                  <a:pt x="319087" y="222476"/>
                  <a:pt x="328650" y="227277"/>
                  <a:pt x="272143" y="185057"/>
                </a:cubicBezTo>
                <a:cubicBezTo>
                  <a:pt x="215636" y="142837"/>
                  <a:pt x="107950" y="70757"/>
                  <a:pt x="0" y="0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653525">
            <a:off x="2329205" y="3433125"/>
            <a:ext cx="4212771" cy="103409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753241" y="1113008"/>
            <a:ext cx="2903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Opportunity</a:t>
            </a:r>
            <a:r>
              <a:rPr lang="en-US" sz="2000" dirty="0"/>
              <a:t>: natural edge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54486" y="1556658"/>
            <a:ext cx="21935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Constraints</a:t>
            </a:r>
            <a:r>
              <a:rPr lang="en-US" sz="2000" dirty="0"/>
              <a:t>: 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/>
              <a:t>Highway 37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/>
              <a:t>Lakeville Highway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/>
              <a:t>Rail line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33260" y="5338417"/>
            <a:ext cx="32967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/>
              <a:t>Result</a:t>
            </a:r>
            <a:r>
              <a:rPr lang="en-US" sz="2000" dirty="0"/>
              <a:t>: 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/>
              <a:t>Restore 1,000 acres south of rail line only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/>
              <a:t>Zero natural edge</a:t>
            </a:r>
          </a:p>
        </p:txBody>
      </p:sp>
      <p:sp>
        <p:nvSpPr>
          <p:cNvPr id="19" name="TextBox 18"/>
          <p:cNvSpPr txBox="1"/>
          <p:nvPr/>
        </p:nvSpPr>
        <p:spPr>
          <a:xfrm rot="21115736">
            <a:off x="2655784" y="4087683"/>
            <a:ext cx="1714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</a:rPr>
              <a:t>Diked Baylands</a:t>
            </a:r>
          </a:p>
          <a:p>
            <a:r>
              <a:rPr lang="en-US" b="1" i="1" dirty="0">
                <a:solidFill>
                  <a:srgbClr val="FFFF00"/>
                </a:solidFill>
              </a:rPr>
              <a:t>Below Sea Level</a:t>
            </a:r>
          </a:p>
        </p:txBody>
      </p:sp>
      <p:sp>
        <p:nvSpPr>
          <p:cNvPr id="20" name="TextBox 19"/>
          <p:cNvSpPr txBox="1"/>
          <p:nvPr/>
        </p:nvSpPr>
        <p:spPr>
          <a:xfrm rot="617634">
            <a:off x="2875374" y="1789650"/>
            <a:ext cx="2271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</a:rPr>
              <a:t>Cougar Mountain</a:t>
            </a:r>
          </a:p>
          <a:p>
            <a:r>
              <a:rPr lang="en-US" b="1" i="1" dirty="0">
                <a:solidFill>
                  <a:srgbClr val="FFFF00"/>
                </a:solidFill>
              </a:rPr>
              <a:t>(Sears Point Raceway over hill to the north)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947955" y="1436914"/>
            <a:ext cx="462245" cy="2513256"/>
          </a:xfrm>
          <a:prstGeom prst="straightConnector1">
            <a:avLst/>
          </a:prstGeom>
          <a:ln w="57150">
            <a:solidFill>
              <a:srgbClr val="99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4280568">
            <a:off x="1620455" y="2739675"/>
            <a:ext cx="1308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Lakeville Hwy</a:t>
            </a:r>
          </a:p>
        </p:txBody>
      </p:sp>
      <p:sp>
        <p:nvSpPr>
          <p:cNvPr id="24" name="TextBox 23"/>
          <p:cNvSpPr txBox="1"/>
          <p:nvPr/>
        </p:nvSpPr>
        <p:spPr>
          <a:xfrm rot="20660308">
            <a:off x="3669078" y="3512891"/>
            <a:ext cx="8094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Hwy 37</a:t>
            </a:r>
          </a:p>
        </p:txBody>
      </p:sp>
      <p:sp>
        <p:nvSpPr>
          <p:cNvPr id="25" name="TextBox 24"/>
          <p:cNvSpPr txBox="1"/>
          <p:nvPr/>
        </p:nvSpPr>
        <p:spPr>
          <a:xfrm rot="21120918">
            <a:off x="4588017" y="4102095"/>
            <a:ext cx="1202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FFFF"/>
                </a:solidFill>
              </a:rPr>
              <a:t>Rail line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0" y="6044554"/>
            <a:ext cx="448056" cy="441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CAFD38-BEB9-557E-3BA8-264BC828708A}"/>
              </a:ext>
            </a:extLst>
          </p:cNvPr>
          <p:cNvSpPr txBox="1"/>
          <p:nvPr/>
        </p:nvSpPr>
        <p:spPr>
          <a:xfrm rot="20726171">
            <a:off x="2303847" y="5038147"/>
            <a:ext cx="4013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Area restored in 2015 to tidal marsh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14AF9CA-FDA2-024A-BAC5-658B156A0152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3970453" y="5431829"/>
            <a:ext cx="390595" cy="72908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4B770A-D88A-9DD8-435A-49DAFFEA0F41}"/>
              </a:ext>
            </a:extLst>
          </p:cNvPr>
          <p:cNvCxnSpPr>
            <a:cxnSpLocks/>
          </p:cNvCxnSpPr>
          <p:nvPr/>
        </p:nvCxnSpPr>
        <p:spPr>
          <a:xfrm flipH="1" flipV="1">
            <a:off x="4128296" y="4735931"/>
            <a:ext cx="132142" cy="30715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9AEFD7DD-514D-FF4A-A1DC-F77B12B62469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9" cy="548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Timing is Everything!!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D4D5987-F794-C250-4ECF-36196ED7B4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" y="45720"/>
            <a:ext cx="303853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5330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/>
      <p:bldP spid="17" grpId="0"/>
      <p:bldP spid="23" grpId="0"/>
      <p:bldP spid="24" grpId="0"/>
      <p:bldP spid="25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7A483-7A73-8429-4310-F0A3F38AD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54864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Think Boldly! 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F25A3F-34CB-2E24-8874-5C97E6CBC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77892"/>
            <a:ext cx="8229600" cy="556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B32EC-A94B-CD83-FD61-D33ED10CB504}"/>
              </a:ext>
            </a:extLst>
          </p:cNvPr>
          <p:cNvSpPr txBox="1"/>
          <p:nvPr/>
        </p:nvSpPr>
        <p:spPr>
          <a:xfrm>
            <a:off x="-1" y="654044"/>
            <a:ext cx="9222581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siegel@sfsu.edu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04F83D-4C94-6160-F9B9-775E524D6B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" y="45720"/>
            <a:ext cx="303853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928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tuart\Desktop\Temp Viewing\ActiveProjects\1149_DHCCP\maps\Delta-Suisun-Diked-Topo_1151_2009-1105lee.jpg"/>
          <p:cNvPicPr>
            <a:picLocks noChangeAspect="1" noChangeArrowheads="1"/>
          </p:cNvPicPr>
          <p:nvPr/>
        </p:nvPicPr>
        <p:blipFill>
          <a:blip r:embed="rId3" cstate="print"/>
          <a:srcRect l="6181" t="11736" r="18861" b="15697"/>
          <a:stretch>
            <a:fillRect/>
          </a:stretch>
        </p:blipFill>
        <p:spPr bwMode="auto">
          <a:xfrm>
            <a:off x="3672906" y="7015"/>
            <a:ext cx="5467248" cy="685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8" name="AutoShape 110"/>
          <p:cNvSpPr>
            <a:spLocks noChangeArrowheads="1"/>
          </p:cNvSpPr>
          <p:nvPr/>
        </p:nvSpPr>
        <p:spPr bwMode="auto">
          <a:xfrm>
            <a:off x="258763" y="3241675"/>
            <a:ext cx="1479535" cy="1379537"/>
          </a:xfrm>
          <a:prstGeom prst="rtTriangle">
            <a:avLst/>
          </a:prstGeom>
          <a:solidFill>
            <a:srgbClr val="99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bIns="0"/>
          <a:lstStyle/>
          <a:p>
            <a:r>
              <a:rPr lang="en-US" sz="1600" b="1" dirty="0">
                <a:latin typeface="Tahoma" pitchFamily="34" charset="0"/>
                <a:cs typeface="Tahoma" pitchFamily="34" charset="0"/>
              </a:rPr>
              <a:t>Steep</a:t>
            </a:r>
          </a:p>
          <a:p>
            <a:r>
              <a:rPr lang="en-US" sz="1600" b="1" dirty="0">
                <a:latin typeface="Tahoma" pitchFamily="34" charset="0"/>
                <a:cs typeface="Tahoma" pitchFamily="34" charset="0"/>
              </a:rPr>
              <a:t>slope</a:t>
            </a:r>
          </a:p>
        </p:txBody>
      </p:sp>
      <p:grpSp>
        <p:nvGrpSpPr>
          <p:cNvPr id="3" name="Group 111"/>
          <p:cNvGrpSpPr>
            <a:grpSpLocks/>
          </p:cNvGrpSpPr>
          <p:nvPr/>
        </p:nvGrpSpPr>
        <p:grpSpPr bwMode="auto">
          <a:xfrm>
            <a:off x="1109654" y="4014788"/>
            <a:ext cx="1228713" cy="63500"/>
            <a:chOff x="2065" y="2899"/>
            <a:chExt cx="775" cy="40"/>
          </a:xfrm>
        </p:grpSpPr>
        <p:grpSp>
          <p:nvGrpSpPr>
            <p:cNvPr id="4" name="Group 112"/>
            <p:cNvGrpSpPr>
              <a:grpSpLocks/>
            </p:cNvGrpSpPr>
            <p:nvPr/>
          </p:nvGrpSpPr>
          <p:grpSpPr bwMode="auto">
            <a:xfrm>
              <a:off x="2065" y="2899"/>
              <a:ext cx="391" cy="39"/>
              <a:chOff x="2065" y="2898"/>
              <a:chExt cx="391" cy="39"/>
            </a:xfrm>
          </p:grpSpPr>
          <p:sp>
            <p:nvSpPr>
              <p:cNvPr id="19529" name="Freeform 113"/>
              <p:cNvSpPr>
                <a:spLocks/>
              </p:cNvSpPr>
              <p:nvPr/>
            </p:nvSpPr>
            <p:spPr bwMode="auto">
              <a:xfrm>
                <a:off x="2065" y="2898"/>
                <a:ext cx="199" cy="39"/>
              </a:xfrm>
              <a:custGeom>
                <a:avLst/>
                <a:gdLst>
                  <a:gd name="T0" fmla="*/ 0 w 471"/>
                  <a:gd name="T1" fmla="*/ 0 h 75"/>
                  <a:gd name="T2" fmla="*/ 44 w 471"/>
                  <a:gd name="T3" fmla="*/ 20 h 75"/>
                  <a:gd name="T4" fmla="*/ 84 w 471"/>
                  <a:gd name="T5" fmla="*/ 0 h 75"/>
                  <a:gd name="T6" fmla="*/ 0 60000 65536"/>
                  <a:gd name="T7" fmla="*/ 0 60000 65536"/>
                  <a:gd name="T8" fmla="*/ 0 60000 65536"/>
                  <a:gd name="T9" fmla="*/ 0 w 471"/>
                  <a:gd name="T10" fmla="*/ 0 h 75"/>
                  <a:gd name="T11" fmla="*/ 471 w 471"/>
                  <a:gd name="T12" fmla="*/ 75 h 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1" h="75">
                    <a:moveTo>
                      <a:pt x="0" y="0"/>
                    </a:moveTo>
                    <a:cubicBezTo>
                      <a:pt x="82" y="37"/>
                      <a:pt x="165" y="75"/>
                      <a:pt x="243" y="75"/>
                    </a:cubicBezTo>
                    <a:cubicBezTo>
                      <a:pt x="321" y="75"/>
                      <a:pt x="433" y="12"/>
                      <a:pt x="471" y="0"/>
                    </a:cubicBezTo>
                  </a:path>
                </a:pathLst>
              </a:custGeom>
              <a:noFill/>
              <a:ln w="28575" cmpd="sng">
                <a:solidFill>
                  <a:srgbClr val="33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530" name="Freeform 114"/>
              <p:cNvSpPr>
                <a:spLocks/>
              </p:cNvSpPr>
              <p:nvPr/>
            </p:nvSpPr>
            <p:spPr bwMode="auto">
              <a:xfrm>
                <a:off x="2257" y="2898"/>
                <a:ext cx="199" cy="39"/>
              </a:xfrm>
              <a:custGeom>
                <a:avLst/>
                <a:gdLst>
                  <a:gd name="T0" fmla="*/ 0 w 471"/>
                  <a:gd name="T1" fmla="*/ 0 h 75"/>
                  <a:gd name="T2" fmla="*/ 44 w 471"/>
                  <a:gd name="T3" fmla="*/ 20 h 75"/>
                  <a:gd name="T4" fmla="*/ 84 w 471"/>
                  <a:gd name="T5" fmla="*/ 0 h 75"/>
                  <a:gd name="T6" fmla="*/ 0 60000 65536"/>
                  <a:gd name="T7" fmla="*/ 0 60000 65536"/>
                  <a:gd name="T8" fmla="*/ 0 60000 65536"/>
                  <a:gd name="T9" fmla="*/ 0 w 471"/>
                  <a:gd name="T10" fmla="*/ 0 h 75"/>
                  <a:gd name="T11" fmla="*/ 471 w 471"/>
                  <a:gd name="T12" fmla="*/ 75 h 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1" h="75">
                    <a:moveTo>
                      <a:pt x="0" y="0"/>
                    </a:moveTo>
                    <a:cubicBezTo>
                      <a:pt x="82" y="37"/>
                      <a:pt x="165" y="75"/>
                      <a:pt x="243" y="75"/>
                    </a:cubicBezTo>
                    <a:cubicBezTo>
                      <a:pt x="321" y="75"/>
                      <a:pt x="433" y="12"/>
                      <a:pt x="471" y="0"/>
                    </a:cubicBezTo>
                  </a:path>
                </a:pathLst>
              </a:custGeom>
              <a:noFill/>
              <a:ln w="28575" cmpd="sng">
                <a:solidFill>
                  <a:srgbClr val="33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5" name="Group 115"/>
            <p:cNvGrpSpPr>
              <a:grpSpLocks/>
            </p:cNvGrpSpPr>
            <p:nvPr/>
          </p:nvGrpSpPr>
          <p:grpSpPr bwMode="auto">
            <a:xfrm>
              <a:off x="2449" y="2900"/>
              <a:ext cx="391" cy="39"/>
              <a:chOff x="2065" y="2898"/>
              <a:chExt cx="391" cy="39"/>
            </a:xfrm>
          </p:grpSpPr>
          <p:sp>
            <p:nvSpPr>
              <p:cNvPr id="19527" name="Freeform 116"/>
              <p:cNvSpPr>
                <a:spLocks/>
              </p:cNvSpPr>
              <p:nvPr/>
            </p:nvSpPr>
            <p:spPr bwMode="auto">
              <a:xfrm>
                <a:off x="2065" y="2898"/>
                <a:ext cx="199" cy="39"/>
              </a:xfrm>
              <a:custGeom>
                <a:avLst/>
                <a:gdLst>
                  <a:gd name="T0" fmla="*/ 0 w 471"/>
                  <a:gd name="T1" fmla="*/ 0 h 75"/>
                  <a:gd name="T2" fmla="*/ 44 w 471"/>
                  <a:gd name="T3" fmla="*/ 20 h 75"/>
                  <a:gd name="T4" fmla="*/ 84 w 471"/>
                  <a:gd name="T5" fmla="*/ 0 h 75"/>
                  <a:gd name="T6" fmla="*/ 0 60000 65536"/>
                  <a:gd name="T7" fmla="*/ 0 60000 65536"/>
                  <a:gd name="T8" fmla="*/ 0 60000 65536"/>
                  <a:gd name="T9" fmla="*/ 0 w 471"/>
                  <a:gd name="T10" fmla="*/ 0 h 75"/>
                  <a:gd name="T11" fmla="*/ 471 w 471"/>
                  <a:gd name="T12" fmla="*/ 75 h 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1" h="75">
                    <a:moveTo>
                      <a:pt x="0" y="0"/>
                    </a:moveTo>
                    <a:cubicBezTo>
                      <a:pt x="82" y="37"/>
                      <a:pt x="165" y="75"/>
                      <a:pt x="243" y="75"/>
                    </a:cubicBezTo>
                    <a:cubicBezTo>
                      <a:pt x="321" y="75"/>
                      <a:pt x="433" y="12"/>
                      <a:pt x="471" y="0"/>
                    </a:cubicBezTo>
                  </a:path>
                </a:pathLst>
              </a:custGeom>
              <a:noFill/>
              <a:ln w="28575" cmpd="sng">
                <a:solidFill>
                  <a:srgbClr val="33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528" name="Freeform 117"/>
              <p:cNvSpPr>
                <a:spLocks/>
              </p:cNvSpPr>
              <p:nvPr/>
            </p:nvSpPr>
            <p:spPr bwMode="auto">
              <a:xfrm>
                <a:off x="2257" y="2898"/>
                <a:ext cx="199" cy="39"/>
              </a:xfrm>
              <a:custGeom>
                <a:avLst/>
                <a:gdLst>
                  <a:gd name="T0" fmla="*/ 0 w 471"/>
                  <a:gd name="T1" fmla="*/ 0 h 75"/>
                  <a:gd name="T2" fmla="*/ 44 w 471"/>
                  <a:gd name="T3" fmla="*/ 20 h 75"/>
                  <a:gd name="T4" fmla="*/ 84 w 471"/>
                  <a:gd name="T5" fmla="*/ 0 h 75"/>
                  <a:gd name="T6" fmla="*/ 0 60000 65536"/>
                  <a:gd name="T7" fmla="*/ 0 60000 65536"/>
                  <a:gd name="T8" fmla="*/ 0 60000 65536"/>
                  <a:gd name="T9" fmla="*/ 0 w 471"/>
                  <a:gd name="T10" fmla="*/ 0 h 75"/>
                  <a:gd name="T11" fmla="*/ 471 w 471"/>
                  <a:gd name="T12" fmla="*/ 75 h 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1" h="75">
                    <a:moveTo>
                      <a:pt x="0" y="0"/>
                    </a:moveTo>
                    <a:cubicBezTo>
                      <a:pt x="82" y="37"/>
                      <a:pt x="165" y="75"/>
                      <a:pt x="243" y="75"/>
                    </a:cubicBezTo>
                    <a:cubicBezTo>
                      <a:pt x="321" y="75"/>
                      <a:pt x="433" y="12"/>
                      <a:pt x="471" y="0"/>
                    </a:cubicBezTo>
                  </a:path>
                </a:pathLst>
              </a:custGeom>
              <a:noFill/>
              <a:ln w="28575" cmpd="sng">
                <a:solidFill>
                  <a:srgbClr val="33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6" name="Group 118"/>
          <p:cNvGrpSpPr>
            <a:grpSpLocks/>
          </p:cNvGrpSpPr>
          <p:nvPr/>
        </p:nvGrpSpPr>
        <p:grpSpPr bwMode="auto">
          <a:xfrm>
            <a:off x="698496" y="3622675"/>
            <a:ext cx="1655746" cy="63500"/>
            <a:chOff x="590" y="2303"/>
            <a:chExt cx="967" cy="40"/>
          </a:xfrm>
        </p:grpSpPr>
        <p:sp>
          <p:nvSpPr>
            <p:cNvPr id="19517" name="Freeform 119"/>
            <p:cNvSpPr>
              <a:spLocks/>
            </p:cNvSpPr>
            <p:nvPr/>
          </p:nvSpPr>
          <p:spPr bwMode="auto">
            <a:xfrm>
              <a:off x="1358" y="2304"/>
              <a:ext cx="199" cy="39"/>
            </a:xfrm>
            <a:custGeom>
              <a:avLst/>
              <a:gdLst>
                <a:gd name="T0" fmla="*/ 0 w 471"/>
                <a:gd name="T1" fmla="*/ 0 h 75"/>
                <a:gd name="T2" fmla="*/ 44 w 471"/>
                <a:gd name="T3" fmla="*/ 20 h 75"/>
                <a:gd name="T4" fmla="*/ 84 w 471"/>
                <a:gd name="T5" fmla="*/ 0 h 75"/>
                <a:gd name="T6" fmla="*/ 0 60000 65536"/>
                <a:gd name="T7" fmla="*/ 0 60000 65536"/>
                <a:gd name="T8" fmla="*/ 0 60000 65536"/>
                <a:gd name="T9" fmla="*/ 0 w 471"/>
                <a:gd name="T10" fmla="*/ 0 h 75"/>
                <a:gd name="T11" fmla="*/ 471 w 471"/>
                <a:gd name="T12" fmla="*/ 75 h 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1" h="75">
                  <a:moveTo>
                    <a:pt x="0" y="0"/>
                  </a:moveTo>
                  <a:cubicBezTo>
                    <a:pt x="82" y="37"/>
                    <a:pt x="165" y="75"/>
                    <a:pt x="243" y="75"/>
                  </a:cubicBezTo>
                  <a:cubicBezTo>
                    <a:pt x="321" y="75"/>
                    <a:pt x="433" y="12"/>
                    <a:pt x="471" y="0"/>
                  </a:cubicBezTo>
                </a:path>
              </a:pathLst>
            </a:custGeom>
            <a:noFill/>
            <a:ln w="28575" cmpd="sng">
              <a:solidFill>
                <a:srgbClr val="33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7" name="Group 120"/>
            <p:cNvGrpSpPr>
              <a:grpSpLocks/>
            </p:cNvGrpSpPr>
            <p:nvPr/>
          </p:nvGrpSpPr>
          <p:grpSpPr bwMode="auto">
            <a:xfrm>
              <a:off x="590" y="2303"/>
              <a:ext cx="775" cy="40"/>
              <a:chOff x="2065" y="2899"/>
              <a:chExt cx="775" cy="40"/>
            </a:xfrm>
          </p:grpSpPr>
          <p:grpSp>
            <p:nvGrpSpPr>
              <p:cNvPr id="8" name="Group 121"/>
              <p:cNvGrpSpPr>
                <a:grpSpLocks/>
              </p:cNvGrpSpPr>
              <p:nvPr/>
            </p:nvGrpSpPr>
            <p:grpSpPr bwMode="auto">
              <a:xfrm>
                <a:off x="2065" y="2899"/>
                <a:ext cx="391" cy="39"/>
                <a:chOff x="2065" y="2898"/>
                <a:chExt cx="391" cy="39"/>
              </a:xfrm>
            </p:grpSpPr>
            <p:sp>
              <p:nvSpPr>
                <p:cNvPr id="19523" name="Freeform 122"/>
                <p:cNvSpPr>
                  <a:spLocks/>
                </p:cNvSpPr>
                <p:nvPr/>
              </p:nvSpPr>
              <p:spPr bwMode="auto">
                <a:xfrm>
                  <a:off x="2065" y="2898"/>
                  <a:ext cx="199" cy="39"/>
                </a:xfrm>
                <a:custGeom>
                  <a:avLst/>
                  <a:gdLst>
                    <a:gd name="T0" fmla="*/ 0 w 471"/>
                    <a:gd name="T1" fmla="*/ 0 h 75"/>
                    <a:gd name="T2" fmla="*/ 44 w 471"/>
                    <a:gd name="T3" fmla="*/ 20 h 75"/>
                    <a:gd name="T4" fmla="*/ 84 w 471"/>
                    <a:gd name="T5" fmla="*/ 0 h 75"/>
                    <a:gd name="T6" fmla="*/ 0 60000 65536"/>
                    <a:gd name="T7" fmla="*/ 0 60000 65536"/>
                    <a:gd name="T8" fmla="*/ 0 60000 65536"/>
                    <a:gd name="T9" fmla="*/ 0 w 471"/>
                    <a:gd name="T10" fmla="*/ 0 h 75"/>
                    <a:gd name="T11" fmla="*/ 471 w 471"/>
                    <a:gd name="T12" fmla="*/ 75 h 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1" h="75">
                      <a:moveTo>
                        <a:pt x="0" y="0"/>
                      </a:moveTo>
                      <a:cubicBezTo>
                        <a:pt x="82" y="37"/>
                        <a:pt x="165" y="75"/>
                        <a:pt x="243" y="75"/>
                      </a:cubicBezTo>
                      <a:cubicBezTo>
                        <a:pt x="321" y="75"/>
                        <a:pt x="433" y="12"/>
                        <a:pt x="47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524" name="Freeform 123"/>
                <p:cNvSpPr>
                  <a:spLocks/>
                </p:cNvSpPr>
                <p:nvPr/>
              </p:nvSpPr>
              <p:spPr bwMode="auto">
                <a:xfrm>
                  <a:off x="2257" y="2898"/>
                  <a:ext cx="199" cy="39"/>
                </a:xfrm>
                <a:custGeom>
                  <a:avLst/>
                  <a:gdLst>
                    <a:gd name="T0" fmla="*/ 0 w 471"/>
                    <a:gd name="T1" fmla="*/ 0 h 75"/>
                    <a:gd name="T2" fmla="*/ 44 w 471"/>
                    <a:gd name="T3" fmla="*/ 20 h 75"/>
                    <a:gd name="T4" fmla="*/ 84 w 471"/>
                    <a:gd name="T5" fmla="*/ 0 h 75"/>
                    <a:gd name="T6" fmla="*/ 0 60000 65536"/>
                    <a:gd name="T7" fmla="*/ 0 60000 65536"/>
                    <a:gd name="T8" fmla="*/ 0 60000 65536"/>
                    <a:gd name="T9" fmla="*/ 0 w 471"/>
                    <a:gd name="T10" fmla="*/ 0 h 75"/>
                    <a:gd name="T11" fmla="*/ 471 w 471"/>
                    <a:gd name="T12" fmla="*/ 75 h 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1" h="75">
                      <a:moveTo>
                        <a:pt x="0" y="0"/>
                      </a:moveTo>
                      <a:cubicBezTo>
                        <a:pt x="82" y="37"/>
                        <a:pt x="165" y="75"/>
                        <a:pt x="243" y="75"/>
                      </a:cubicBezTo>
                      <a:cubicBezTo>
                        <a:pt x="321" y="75"/>
                        <a:pt x="433" y="12"/>
                        <a:pt x="47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9" name="Group 124"/>
              <p:cNvGrpSpPr>
                <a:grpSpLocks/>
              </p:cNvGrpSpPr>
              <p:nvPr/>
            </p:nvGrpSpPr>
            <p:grpSpPr bwMode="auto">
              <a:xfrm>
                <a:off x="2449" y="2900"/>
                <a:ext cx="391" cy="39"/>
                <a:chOff x="2065" y="2898"/>
                <a:chExt cx="391" cy="39"/>
              </a:xfrm>
            </p:grpSpPr>
            <p:sp>
              <p:nvSpPr>
                <p:cNvPr id="19521" name="Freeform 125"/>
                <p:cNvSpPr>
                  <a:spLocks/>
                </p:cNvSpPr>
                <p:nvPr/>
              </p:nvSpPr>
              <p:spPr bwMode="auto">
                <a:xfrm>
                  <a:off x="2065" y="2898"/>
                  <a:ext cx="199" cy="39"/>
                </a:xfrm>
                <a:custGeom>
                  <a:avLst/>
                  <a:gdLst>
                    <a:gd name="T0" fmla="*/ 0 w 471"/>
                    <a:gd name="T1" fmla="*/ 0 h 75"/>
                    <a:gd name="T2" fmla="*/ 44 w 471"/>
                    <a:gd name="T3" fmla="*/ 20 h 75"/>
                    <a:gd name="T4" fmla="*/ 84 w 471"/>
                    <a:gd name="T5" fmla="*/ 0 h 75"/>
                    <a:gd name="T6" fmla="*/ 0 60000 65536"/>
                    <a:gd name="T7" fmla="*/ 0 60000 65536"/>
                    <a:gd name="T8" fmla="*/ 0 60000 65536"/>
                    <a:gd name="T9" fmla="*/ 0 w 471"/>
                    <a:gd name="T10" fmla="*/ 0 h 75"/>
                    <a:gd name="T11" fmla="*/ 471 w 471"/>
                    <a:gd name="T12" fmla="*/ 75 h 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1" h="75">
                      <a:moveTo>
                        <a:pt x="0" y="0"/>
                      </a:moveTo>
                      <a:cubicBezTo>
                        <a:pt x="82" y="37"/>
                        <a:pt x="165" y="75"/>
                        <a:pt x="243" y="75"/>
                      </a:cubicBezTo>
                      <a:cubicBezTo>
                        <a:pt x="321" y="75"/>
                        <a:pt x="433" y="12"/>
                        <a:pt x="47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522" name="Freeform 126"/>
                <p:cNvSpPr>
                  <a:spLocks/>
                </p:cNvSpPr>
                <p:nvPr/>
              </p:nvSpPr>
              <p:spPr bwMode="auto">
                <a:xfrm>
                  <a:off x="2257" y="2898"/>
                  <a:ext cx="199" cy="39"/>
                </a:xfrm>
                <a:custGeom>
                  <a:avLst/>
                  <a:gdLst>
                    <a:gd name="T0" fmla="*/ 0 w 471"/>
                    <a:gd name="T1" fmla="*/ 0 h 75"/>
                    <a:gd name="T2" fmla="*/ 44 w 471"/>
                    <a:gd name="T3" fmla="*/ 20 h 75"/>
                    <a:gd name="T4" fmla="*/ 84 w 471"/>
                    <a:gd name="T5" fmla="*/ 0 h 75"/>
                    <a:gd name="T6" fmla="*/ 0 60000 65536"/>
                    <a:gd name="T7" fmla="*/ 0 60000 65536"/>
                    <a:gd name="T8" fmla="*/ 0 60000 65536"/>
                    <a:gd name="T9" fmla="*/ 0 w 471"/>
                    <a:gd name="T10" fmla="*/ 0 h 75"/>
                    <a:gd name="T11" fmla="*/ 471 w 471"/>
                    <a:gd name="T12" fmla="*/ 75 h 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1" h="75">
                      <a:moveTo>
                        <a:pt x="0" y="0"/>
                      </a:moveTo>
                      <a:cubicBezTo>
                        <a:pt x="82" y="37"/>
                        <a:pt x="165" y="75"/>
                        <a:pt x="243" y="75"/>
                      </a:cubicBezTo>
                      <a:cubicBezTo>
                        <a:pt x="321" y="75"/>
                        <a:pt x="433" y="12"/>
                        <a:pt x="47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19471" name="Rectangle 127"/>
          <p:cNvSpPr>
            <a:spLocks noChangeArrowheads="1"/>
          </p:cNvSpPr>
          <p:nvPr/>
        </p:nvSpPr>
        <p:spPr bwMode="auto">
          <a:xfrm flipV="1">
            <a:off x="233363" y="5257800"/>
            <a:ext cx="1385874" cy="1028700"/>
          </a:xfrm>
          <a:prstGeom prst="rect">
            <a:avLst/>
          </a:prstGeom>
          <a:solidFill>
            <a:srgbClr val="99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 anchorCtr="1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Levee/</a:t>
            </a:r>
          </a:p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Hard</a:t>
            </a:r>
          </a:p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Shoreline</a:t>
            </a:r>
          </a:p>
        </p:txBody>
      </p:sp>
      <p:grpSp>
        <p:nvGrpSpPr>
          <p:cNvPr id="10" name="Group 128"/>
          <p:cNvGrpSpPr>
            <a:grpSpLocks/>
          </p:cNvGrpSpPr>
          <p:nvPr/>
        </p:nvGrpSpPr>
        <p:grpSpPr bwMode="auto">
          <a:xfrm>
            <a:off x="1643049" y="5562600"/>
            <a:ext cx="1228713" cy="455612"/>
            <a:chOff x="958" y="3445"/>
            <a:chExt cx="775" cy="287"/>
          </a:xfrm>
        </p:grpSpPr>
        <p:grpSp>
          <p:nvGrpSpPr>
            <p:cNvPr id="11" name="Group 129"/>
            <p:cNvGrpSpPr>
              <a:grpSpLocks/>
            </p:cNvGrpSpPr>
            <p:nvPr/>
          </p:nvGrpSpPr>
          <p:grpSpPr bwMode="auto">
            <a:xfrm>
              <a:off x="958" y="3692"/>
              <a:ext cx="775" cy="40"/>
              <a:chOff x="2065" y="2899"/>
              <a:chExt cx="775" cy="40"/>
            </a:xfrm>
          </p:grpSpPr>
          <p:grpSp>
            <p:nvGrpSpPr>
              <p:cNvPr id="12" name="Group 130"/>
              <p:cNvGrpSpPr>
                <a:grpSpLocks/>
              </p:cNvGrpSpPr>
              <p:nvPr/>
            </p:nvGrpSpPr>
            <p:grpSpPr bwMode="auto">
              <a:xfrm>
                <a:off x="2065" y="2899"/>
                <a:ext cx="391" cy="39"/>
                <a:chOff x="2065" y="2898"/>
                <a:chExt cx="391" cy="39"/>
              </a:xfrm>
            </p:grpSpPr>
            <p:sp>
              <p:nvSpPr>
                <p:cNvPr id="19515" name="Freeform 131"/>
                <p:cNvSpPr>
                  <a:spLocks/>
                </p:cNvSpPr>
                <p:nvPr/>
              </p:nvSpPr>
              <p:spPr bwMode="auto">
                <a:xfrm>
                  <a:off x="2065" y="2898"/>
                  <a:ext cx="199" cy="39"/>
                </a:xfrm>
                <a:custGeom>
                  <a:avLst/>
                  <a:gdLst>
                    <a:gd name="T0" fmla="*/ 0 w 471"/>
                    <a:gd name="T1" fmla="*/ 0 h 75"/>
                    <a:gd name="T2" fmla="*/ 44 w 471"/>
                    <a:gd name="T3" fmla="*/ 20 h 75"/>
                    <a:gd name="T4" fmla="*/ 84 w 471"/>
                    <a:gd name="T5" fmla="*/ 0 h 75"/>
                    <a:gd name="T6" fmla="*/ 0 60000 65536"/>
                    <a:gd name="T7" fmla="*/ 0 60000 65536"/>
                    <a:gd name="T8" fmla="*/ 0 60000 65536"/>
                    <a:gd name="T9" fmla="*/ 0 w 471"/>
                    <a:gd name="T10" fmla="*/ 0 h 75"/>
                    <a:gd name="T11" fmla="*/ 471 w 471"/>
                    <a:gd name="T12" fmla="*/ 75 h 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1" h="75">
                      <a:moveTo>
                        <a:pt x="0" y="0"/>
                      </a:moveTo>
                      <a:cubicBezTo>
                        <a:pt x="82" y="37"/>
                        <a:pt x="165" y="75"/>
                        <a:pt x="243" y="75"/>
                      </a:cubicBezTo>
                      <a:cubicBezTo>
                        <a:pt x="321" y="75"/>
                        <a:pt x="433" y="12"/>
                        <a:pt x="47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516" name="Freeform 132"/>
                <p:cNvSpPr>
                  <a:spLocks/>
                </p:cNvSpPr>
                <p:nvPr/>
              </p:nvSpPr>
              <p:spPr bwMode="auto">
                <a:xfrm>
                  <a:off x="2257" y="2898"/>
                  <a:ext cx="199" cy="39"/>
                </a:xfrm>
                <a:custGeom>
                  <a:avLst/>
                  <a:gdLst>
                    <a:gd name="T0" fmla="*/ 0 w 471"/>
                    <a:gd name="T1" fmla="*/ 0 h 75"/>
                    <a:gd name="T2" fmla="*/ 44 w 471"/>
                    <a:gd name="T3" fmla="*/ 20 h 75"/>
                    <a:gd name="T4" fmla="*/ 84 w 471"/>
                    <a:gd name="T5" fmla="*/ 0 h 75"/>
                    <a:gd name="T6" fmla="*/ 0 60000 65536"/>
                    <a:gd name="T7" fmla="*/ 0 60000 65536"/>
                    <a:gd name="T8" fmla="*/ 0 60000 65536"/>
                    <a:gd name="T9" fmla="*/ 0 w 471"/>
                    <a:gd name="T10" fmla="*/ 0 h 75"/>
                    <a:gd name="T11" fmla="*/ 471 w 471"/>
                    <a:gd name="T12" fmla="*/ 75 h 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1" h="75">
                      <a:moveTo>
                        <a:pt x="0" y="0"/>
                      </a:moveTo>
                      <a:cubicBezTo>
                        <a:pt x="82" y="37"/>
                        <a:pt x="165" y="75"/>
                        <a:pt x="243" y="75"/>
                      </a:cubicBezTo>
                      <a:cubicBezTo>
                        <a:pt x="321" y="75"/>
                        <a:pt x="433" y="12"/>
                        <a:pt x="47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13" name="Group 133"/>
              <p:cNvGrpSpPr>
                <a:grpSpLocks/>
              </p:cNvGrpSpPr>
              <p:nvPr/>
            </p:nvGrpSpPr>
            <p:grpSpPr bwMode="auto">
              <a:xfrm>
                <a:off x="2449" y="2900"/>
                <a:ext cx="391" cy="39"/>
                <a:chOff x="2065" y="2898"/>
                <a:chExt cx="391" cy="39"/>
              </a:xfrm>
            </p:grpSpPr>
            <p:sp>
              <p:nvSpPr>
                <p:cNvPr id="19513" name="Freeform 134"/>
                <p:cNvSpPr>
                  <a:spLocks/>
                </p:cNvSpPr>
                <p:nvPr/>
              </p:nvSpPr>
              <p:spPr bwMode="auto">
                <a:xfrm>
                  <a:off x="2065" y="2898"/>
                  <a:ext cx="199" cy="39"/>
                </a:xfrm>
                <a:custGeom>
                  <a:avLst/>
                  <a:gdLst>
                    <a:gd name="T0" fmla="*/ 0 w 471"/>
                    <a:gd name="T1" fmla="*/ 0 h 75"/>
                    <a:gd name="T2" fmla="*/ 44 w 471"/>
                    <a:gd name="T3" fmla="*/ 20 h 75"/>
                    <a:gd name="T4" fmla="*/ 84 w 471"/>
                    <a:gd name="T5" fmla="*/ 0 h 75"/>
                    <a:gd name="T6" fmla="*/ 0 60000 65536"/>
                    <a:gd name="T7" fmla="*/ 0 60000 65536"/>
                    <a:gd name="T8" fmla="*/ 0 60000 65536"/>
                    <a:gd name="T9" fmla="*/ 0 w 471"/>
                    <a:gd name="T10" fmla="*/ 0 h 75"/>
                    <a:gd name="T11" fmla="*/ 471 w 471"/>
                    <a:gd name="T12" fmla="*/ 75 h 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1" h="75">
                      <a:moveTo>
                        <a:pt x="0" y="0"/>
                      </a:moveTo>
                      <a:cubicBezTo>
                        <a:pt x="82" y="37"/>
                        <a:pt x="165" y="75"/>
                        <a:pt x="243" y="75"/>
                      </a:cubicBezTo>
                      <a:cubicBezTo>
                        <a:pt x="321" y="75"/>
                        <a:pt x="433" y="12"/>
                        <a:pt x="47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514" name="Freeform 135"/>
                <p:cNvSpPr>
                  <a:spLocks/>
                </p:cNvSpPr>
                <p:nvPr/>
              </p:nvSpPr>
              <p:spPr bwMode="auto">
                <a:xfrm>
                  <a:off x="2257" y="2898"/>
                  <a:ext cx="199" cy="39"/>
                </a:xfrm>
                <a:custGeom>
                  <a:avLst/>
                  <a:gdLst>
                    <a:gd name="T0" fmla="*/ 0 w 471"/>
                    <a:gd name="T1" fmla="*/ 0 h 75"/>
                    <a:gd name="T2" fmla="*/ 44 w 471"/>
                    <a:gd name="T3" fmla="*/ 20 h 75"/>
                    <a:gd name="T4" fmla="*/ 84 w 471"/>
                    <a:gd name="T5" fmla="*/ 0 h 75"/>
                    <a:gd name="T6" fmla="*/ 0 60000 65536"/>
                    <a:gd name="T7" fmla="*/ 0 60000 65536"/>
                    <a:gd name="T8" fmla="*/ 0 60000 65536"/>
                    <a:gd name="T9" fmla="*/ 0 w 471"/>
                    <a:gd name="T10" fmla="*/ 0 h 75"/>
                    <a:gd name="T11" fmla="*/ 471 w 471"/>
                    <a:gd name="T12" fmla="*/ 75 h 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1" h="75">
                      <a:moveTo>
                        <a:pt x="0" y="0"/>
                      </a:moveTo>
                      <a:cubicBezTo>
                        <a:pt x="82" y="37"/>
                        <a:pt x="165" y="75"/>
                        <a:pt x="243" y="75"/>
                      </a:cubicBezTo>
                      <a:cubicBezTo>
                        <a:pt x="321" y="75"/>
                        <a:pt x="433" y="12"/>
                        <a:pt x="47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4" name="Group 136"/>
            <p:cNvGrpSpPr>
              <a:grpSpLocks/>
            </p:cNvGrpSpPr>
            <p:nvPr/>
          </p:nvGrpSpPr>
          <p:grpSpPr bwMode="auto">
            <a:xfrm>
              <a:off x="958" y="3445"/>
              <a:ext cx="775" cy="40"/>
              <a:chOff x="2065" y="2899"/>
              <a:chExt cx="775" cy="40"/>
            </a:xfrm>
          </p:grpSpPr>
          <p:grpSp>
            <p:nvGrpSpPr>
              <p:cNvPr id="15" name="Group 137"/>
              <p:cNvGrpSpPr>
                <a:grpSpLocks/>
              </p:cNvGrpSpPr>
              <p:nvPr/>
            </p:nvGrpSpPr>
            <p:grpSpPr bwMode="auto">
              <a:xfrm>
                <a:off x="2065" y="2899"/>
                <a:ext cx="391" cy="39"/>
                <a:chOff x="2065" y="2898"/>
                <a:chExt cx="391" cy="39"/>
              </a:xfrm>
            </p:grpSpPr>
            <p:sp>
              <p:nvSpPr>
                <p:cNvPr id="19509" name="Freeform 138"/>
                <p:cNvSpPr>
                  <a:spLocks/>
                </p:cNvSpPr>
                <p:nvPr/>
              </p:nvSpPr>
              <p:spPr bwMode="auto">
                <a:xfrm>
                  <a:off x="2065" y="2898"/>
                  <a:ext cx="199" cy="39"/>
                </a:xfrm>
                <a:custGeom>
                  <a:avLst/>
                  <a:gdLst>
                    <a:gd name="T0" fmla="*/ 0 w 471"/>
                    <a:gd name="T1" fmla="*/ 0 h 75"/>
                    <a:gd name="T2" fmla="*/ 44 w 471"/>
                    <a:gd name="T3" fmla="*/ 20 h 75"/>
                    <a:gd name="T4" fmla="*/ 84 w 471"/>
                    <a:gd name="T5" fmla="*/ 0 h 75"/>
                    <a:gd name="T6" fmla="*/ 0 60000 65536"/>
                    <a:gd name="T7" fmla="*/ 0 60000 65536"/>
                    <a:gd name="T8" fmla="*/ 0 60000 65536"/>
                    <a:gd name="T9" fmla="*/ 0 w 471"/>
                    <a:gd name="T10" fmla="*/ 0 h 75"/>
                    <a:gd name="T11" fmla="*/ 471 w 471"/>
                    <a:gd name="T12" fmla="*/ 75 h 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1" h="75">
                      <a:moveTo>
                        <a:pt x="0" y="0"/>
                      </a:moveTo>
                      <a:cubicBezTo>
                        <a:pt x="82" y="37"/>
                        <a:pt x="165" y="75"/>
                        <a:pt x="243" y="75"/>
                      </a:cubicBezTo>
                      <a:cubicBezTo>
                        <a:pt x="321" y="75"/>
                        <a:pt x="433" y="12"/>
                        <a:pt x="47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510" name="Freeform 139"/>
                <p:cNvSpPr>
                  <a:spLocks/>
                </p:cNvSpPr>
                <p:nvPr/>
              </p:nvSpPr>
              <p:spPr bwMode="auto">
                <a:xfrm>
                  <a:off x="2257" y="2898"/>
                  <a:ext cx="199" cy="39"/>
                </a:xfrm>
                <a:custGeom>
                  <a:avLst/>
                  <a:gdLst>
                    <a:gd name="T0" fmla="*/ 0 w 471"/>
                    <a:gd name="T1" fmla="*/ 0 h 75"/>
                    <a:gd name="T2" fmla="*/ 44 w 471"/>
                    <a:gd name="T3" fmla="*/ 20 h 75"/>
                    <a:gd name="T4" fmla="*/ 84 w 471"/>
                    <a:gd name="T5" fmla="*/ 0 h 75"/>
                    <a:gd name="T6" fmla="*/ 0 60000 65536"/>
                    <a:gd name="T7" fmla="*/ 0 60000 65536"/>
                    <a:gd name="T8" fmla="*/ 0 60000 65536"/>
                    <a:gd name="T9" fmla="*/ 0 w 471"/>
                    <a:gd name="T10" fmla="*/ 0 h 75"/>
                    <a:gd name="T11" fmla="*/ 471 w 471"/>
                    <a:gd name="T12" fmla="*/ 75 h 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1" h="75">
                      <a:moveTo>
                        <a:pt x="0" y="0"/>
                      </a:moveTo>
                      <a:cubicBezTo>
                        <a:pt x="82" y="37"/>
                        <a:pt x="165" y="75"/>
                        <a:pt x="243" y="75"/>
                      </a:cubicBezTo>
                      <a:cubicBezTo>
                        <a:pt x="321" y="75"/>
                        <a:pt x="433" y="12"/>
                        <a:pt x="47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16" name="Group 140"/>
              <p:cNvGrpSpPr>
                <a:grpSpLocks/>
              </p:cNvGrpSpPr>
              <p:nvPr/>
            </p:nvGrpSpPr>
            <p:grpSpPr bwMode="auto">
              <a:xfrm>
                <a:off x="2449" y="2900"/>
                <a:ext cx="391" cy="39"/>
                <a:chOff x="2065" y="2898"/>
                <a:chExt cx="391" cy="39"/>
              </a:xfrm>
            </p:grpSpPr>
            <p:sp>
              <p:nvSpPr>
                <p:cNvPr id="19507" name="Freeform 141"/>
                <p:cNvSpPr>
                  <a:spLocks/>
                </p:cNvSpPr>
                <p:nvPr/>
              </p:nvSpPr>
              <p:spPr bwMode="auto">
                <a:xfrm>
                  <a:off x="2065" y="2898"/>
                  <a:ext cx="199" cy="39"/>
                </a:xfrm>
                <a:custGeom>
                  <a:avLst/>
                  <a:gdLst>
                    <a:gd name="T0" fmla="*/ 0 w 471"/>
                    <a:gd name="T1" fmla="*/ 0 h 75"/>
                    <a:gd name="T2" fmla="*/ 44 w 471"/>
                    <a:gd name="T3" fmla="*/ 20 h 75"/>
                    <a:gd name="T4" fmla="*/ 84 w 471"/>
                    <a:gd name="T5" fmla="*/ 0 h 75"/>
                    <a:gd name="T6" fmla="*/ 0 60000 65536"/>
                    <a:gd name="T7" fmla="*/ 0 60000 65536"/>
                    <a:gd name="T8" fmla="*/ 0 60000 65536"/>
                    <a:gd name="T9" fmla="*/ 0 w 471"/>
                    <a:gd name="T10" fmla="*/ 0 h 75"/>
                    <a:gd name="T11" fmla="*/ 471 w 471"/>
                    <a:gd name="T12" fmla="*/ 75 h 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1" h="75">
                      <a:moveTo>
                        <a:pt x="0" y="0"/>
                      </a:moveTo>
                      <a:cubicBezTo>
                        <a:pt x="82" y="37"/>
                        <a:pt x="165" y="75"/>
                        <a:pt x="243" y="75"/>
                      </a:cubicBezTo>
                      <a:cubicBezTo>
                        <a:pt x="321" y="75"/>
                        <a:pt x="433" y="12"/>
                        <a:pt x="47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508" name="Freeform 142"/>
                <p:cNvSpPr>
                  <a:spLocks/>
                </p:cNvSpPr>
                <p:nvPr/>
              </p:nvSpPr>
              <p:spPr bwMode="auto">
                <a:xfrm>
                  <a:off x="2257" y="2898"/>
                  <a:ext cx="199" cy="39"/>
                </a:xfrm>
                <a:custGeom>
                  <a:avLst/>
                  <a:gdLst>
                    <a:gd name="T0" fmla="*/ 0 w 471"/>
                    <a:gd name="T1" fmla="*/ 0 h 75"/>
                    <a:gd name="T2" fmla="*/ 44 w 471"/>
                    <a:gd name="T3" fmla="*/ 20 h 75"/>
                    <a:gd name="T4" fmla="*/ 84 w 471"/>
                    <a:gd name="T5" fmla="*/ 0 h 75"/>
                    <a:gd name="T6" fmla="*/ 0 60000 65536"/>
                    <a:gd name="T7" fmla="*/ 0 60000 65536"/>
                    <a:gd name="T8" fmla="*/ 0 60000 65536"/>
                    <a:gd name="T9" fmla="*/ 0 w 471"/>
                    <a:gd name="T10" fmla="*/ 0 h 75"/>
                    <a:gd name="T11" fmla="*/ 471 w 471"/>
                    <a:gd name="T12" fmla="*/ 75 h 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1" h="75">
                      <a:moveTo>
                        <a:pt x="0" y="0"/>
                      </a:moveTo>
                      <a:cubicBezTo>
                        <a:pt x="82" y="37"/>
                        <a:pt x="165" y="75"/>
                        <a:pt x="243" y="75"/>
                      </a:cubicBezTo>
                      <a:cubicBezTo>
                        <a:pt x="321" y="75"/>
                        <a:pt x="433" y="12"/>
                        <a:pt x="47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19473" name="Line 143"/>
          <p:cNvSpPr>
            <a:spLocks noChangeShapeType="1"/>
          </p:cNvSpPr>
          <p:nvPr/>
        </p:nvSpPr>
        <p:spPr bwMode="auto">
          <a:xfrm flipV="1">
            <a:off x="2852076" y="5327694"/>
            <a:ext cx="0" cy="8382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 dirty="0"/>
          </a:p>
        </p:txBody>
      </p:sp>
      <p:sp>
        <p:nvSpPr>
          <p:cNvPr id="19474" name="Text Box 144"/>
          <p:cNvSpPr txBox="1">
            <a:spLocks noChangeArrowheads="1"/>
          </p:cNvSpPr>
          <p:nvPr/>
        </p:nvSpPr>
        <p:spPr bwMode="auto">
          <a:xfrm>
            <a:off x="2901260" y="5289594"/>
            <a:ext cx="79379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Sea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Level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Rise</a:t>
            </a:r>
          </a:p>
        </p:txBody>
      </p:sp>
      <p:sp>
        <p:nvSpPr>
          <p:cNvPr id="19475" name="Text Box 145"/>
          <p:cNvSpPr txBox="1">
            <a:spLocks noChangeArrowheads="1"/>
          </p:cNvSpPr>
          <p:nvPr/>
        </p:nvSpPr>
        <p:spPr bwMode="auto">
          <a:xfrm>
            <a:off x="2366580" y="5394286"/>
            <a:ext cx="42351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ct val="50000"/>
              </a:spcAft>
            </a:pP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</a:t>
            </a:r>
            <a:r>
              <a:rPr lang="en-US" b="1" baseline="-250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2</a:t>
            </a:r>
          </a:p>
          <a:p>
            <a:pPr>
              <a:spcAft>
                <a:spcPct val="50000"/>
              </a:spcAft>
            </a:pP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</a:t>
            </a:r>
            <a:r>
              <a:rPr lang="en-US" b="1" baseline="-250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19476" name="Line 146"/>
          <p:cNvSpPr>
            <a:spLocks noChangeShapeType="1"/>
          </p:cNvSpPr>
          <p:nvPr/>
        </p:nvSpPr>
        <p:spPr bwMode="auto">
          <a:xfrm flipV="1">
            <a:off x="1644637" y="5478463"/>
            <a:ext cx="0" cy="466725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 type="oval" w="med" len="med"/>
            <a:tailEnd type="stealth" w="lg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9477" name="Line 147"/>
          <p:cNvSpPr>
            <a:spLocks noChangeShapeType="1"/>
          </p:cNvSpPr>
          <p:nvPr/>
        </p:nvSpPr>
        <p:spPr bwMode="auto">
          <a:xfrm flipH="1" flipV="1">
            <a:off x="703258" y="3630613"/>
            <a:ext cx="438146" cy="428625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 type="oval" w="med" len="med"/>
            <a:tailEnd type="stealth" w="lg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9479" name="AutoShape 149"/>
          <p:cNvSpPr>
            <a:spLocks noChangeArrowheads="1"/>
          </p:cNvSpPr>
          <p:nvPr/>
        </p:nvSpPr>
        <p:spPr bwMode="auto">
          <a:xfrm>
            <a:off x="258763" y="1938338"/>
            <a:ext cx="2262165" cy="742950"/>
          </a:xfrm>
          <a:prstGeom prst="rtTriangle">
            <a:avLst/>
          </a:prstGeom>
          <a:solidFill>
            <a:srgbClr val="99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bIns="0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Gentle slope</a:t>
            </a:r>
          </a:p>
        </p:txBody>
      </p:sp>
      <p:grpSp>
        <p:nvGrpSpPr>
          <p:cNvPr id="18" name="Group 150"/>
          <p:cNvGrpSpPr>
            <a:grpSpLocks/>
          </p:cNvGrpSpPr>
          <p:nvPr/>
        </p:nvGrpSpPr>
        <p:grpSpPr bwMode="auto">
          <a:xfrm>
            <a:off x="1849422" y="2433638"/>
            <a:ext cx="1230301" cy="63500"/>
            <a:chOff x="2065" y="2899"/>
            <a:chExt cx="775" cy="40"/>
          </a:xfrm>
        </p:grpSpPr>
        <p:grpSp>
          <p:nvGrpSpPr>
            <p:cNvPr id="19" name="Group 151"/>
            <p:cNvGrpSpPr>
              <a:grpSpLocks/>
            </p:cNvGrpSpPr>
            <p:nvPr/>
          </p:nvGrpSpPr>
          <p:grpSpPr bwMode="auto">
            <a:xfrm>
              <a:off x="2065" y="2899"/>
              <a:ext cx="391" cy="39"/>
              <a:chOff x="2065" y="2898"/>
              <a:chExt cx="391" cy="39"/>
            </a:xfrm>
          </p:grpSpPr>
          <p:sp>
            <p:nvSpPr>
              <p:cNvPr id="19501" name="Freeform 152"/>
              <p:cNvSpPr>
                <a:spLocks/>
              </p:cNvSpPr>
              <p:nvPr/>
            </p:nvSpPr>
            <p:spPr bwMode="auto">
              <a:xfrm>
                <a:off x="2065" y="2898"/>
                <a:ext cx="199" cy="39"/>
              </a:xfrm>
              <a:custGeom>
                <a:avLst/>
                <a:gdLst>
                  <a:gd name="T0" fmla="*/ 0 w 471"/>
                  <a:gd name="T1" fmla="*/ 0 h 75"/>
                  <a:gd name="T2" fmla="*/ 44 w 471"/>
                  <a:gd name="T3" fmla="*/ 20 h 75"/>
                  <a:gd name="T4" fmla="*/ 84 w 471"/>
                  <a:gd name="T5" fmla="*/ 0 h 75"/>
                  <a:gd name="T6" fmla="*/ 0 60000 65536"/>
                  <a:gd name="T7" fmla="*/ 0 60000 65536"/>
                  <a:gd name="T8" fmla="*/ 0 60000 65536"/>
                  <a:gd name="T9" fmla="*/ 0 w 471"/>
                  <a:gd name="T10" fmla="*/ 0 h 75"/>
                  <a:gd name="T11" fmla="*/ 471 w 471"/>
                  <a:gd name="T12" fmla="*/ 75 h 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1" h="75">
                    <a:moveTo>
                      <a:pt x="0" y="0"/>
                    </a:moveTo>
                    <a:cubicBezTo>
                      <a:pt x="82" y="37"/>
                      <a:pt x="165" y="75"/>
                      <a:pt x="243" y="75"/>
                    </a:cubicBezTo>
                    <a:cubicBezTo>
                      <a:pt x="321" y="75"/>
                      <a:pt x="433" y="12"/>
                      <a:pt x="471" y="0"/>
                    </a:cubicBezTo>
                  </a:path>
                </a:pathLst>
              </a:custGeom>
              <a:noFill/>
              <a:ln w="28575" cmpd="sng">
                <a:solidFill>
                  <a:srgbClr val="33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502" name="Freeform 153"/>
              <p:cNvSpPr>
                <a:spLocks/>
              </p:cNvSpPr>
              <p:nvPr/>
            </p:nvSpPr>
            <p:spPr bwMode="auto">
              <a:xfrm>
                <a:off x="2257" y="2898"/>
                <a:ext cx="199" cy="39"/>
              </a:xfrm>
              <a:custGeom>
                <a:avLst/>
                <a:gdLst>
                  <a:gd name="T0" fmla="*/ 0 w 471"/>
                  <a:gd name="T1" fmla="*/ 0 h 75"/>
                  <a:gd name="T2" fmla="*/ 44 w 471"/>
                  <a:gd name="T3" fmla="*/ 20 h 75"/>
                  <a:gd name="T4" fmla="*/ 84 w 471"/>
                  <a:gd name="T5" fmla="*/ 0 h 75"/>
                  <a:gd name="T6" fmla="*/ 0 60000 65536"/>
                  <a:gd name="T7" fmla="*/ 0 60000 65536"/>
                  <a:gd name="T8" fmla="*/ 0 60000 65536"/>
                  <a:gd name="T9" fmla="*/ 0 w 471"/>
                  <a:gd name="T10" fmla="*/ 0 h 75"/>
                  <a:gd name="T11" fmla="*/ 471 w 471"/>
                  <a:gd name="T12" fmla="*/ 75 h 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1" h="75">
                    <a:moveTo>
                      <a:pt x="0" y="0"/>
                    </a:moveTo>
                    <a:cubicBezTo>
                      <a:pt x="82" y="37"/>
                      <a:pt x="165" y="75"/>
                      <a:pt x="243" y="75"/>
                    </a:cubicBezTo>
                    <a:cubicBezTo>
                      <a:pt x="321" y="75"/>
                      <a:pt x="433" y="12"/>
                      <a:pt x="471" y="0"/>
                    </a:cubicBezTo>
                  </a:path>
                </a:pathLst>
              </a:custGeom>
              <a:noFill/>
              <a:ln w="28575" cmpd="sng">
                <a:solidFill>
                  <a:srgbClr val="33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0" name="Group 154"/>
            <p:cNvGrpSpPr>
              <a:grpSpLocks/>
            </p:cNvGrpSpPr>
            <p:nvPr/>
          </p:nvGrpSpPr>
          <p:grpSpPr bwMode="auto">
            <a:xfrm>
              <a:off x="2449" y="2900"/>
              <a:ext cx="391" cy="39"/>
              <a:chOff x="2065" y="2898"/>
              <a:chExt cx="391" cy="39"/>
            </a:xfrm>
          </p:grpSpPr>
          <p:sp>
            <p:nvSpPr>
              <p:cNvPr id="19499" name="Freeform 155"/>
              <p:cNvSpPr>
                <a:spLocks/>
              </p:cNvSpPr>
              <p:nvPr/>
            </p:nvSpPr>
            <p:spPr bwMode="auto">
              <a:xfrm>
                <a:off x="2065" y="2898"/>
                <a:ext cx="199" cy="39"/>
              </a:xfrm>
              <a:custGeom>
                <a:avLst/>
                <a:gdLst>
                  <a:gd name="T0" fmla="*/ 0 w 471"/>
                  <a:gd name="T1" fmla="*/ 0 h 75"/>
                  <a:gd name="T2" fmla="*/ 44 w 471"/>
                  <a:gd name="T3" fmla="*/ 20 h 75"/>
                  <a:gd name="T4" fmla="*/ 84 w 471"/>
                  <a:gd name="T5" fmla="*/ 0 h 75"/>
                  <a:gd name="T6" fmla="*/ 0 60000 65536"/>
                  <a:gd name="T7" fmla="*/ 0 60000 65536"/>
                  <a:gd name="T8" fmla="*/ 0 60000 65536"/>
                  <a:gd name="T9" fmla="*/ 0 w 471"/>
                  <a:gd name="T10" fmla="*/ 0 h 75"/>
                  <a:gd name="T11" fmla="*/ 471 w 471"/>
                  <a:gd name="T12" fmla="*/ 75 h 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1" h="75">
                    <a:moveTo>
                      <a:pt x="0" y="0"/>
                    </a:moveTo>
                    <a:cubicBezTo>
                      <a:pt x="82" y="37"/>
                      <a:pt x="165" y="75"/>
                      <a:pt x="243" y="75"/>
                    </a:cubicBezTo>
                    <a:cubicBezTo>
                      <a:pt x="321" y="75"/>
                      <a:pt x="433" y="12"/>
                      <a:pt x="471" y="0"/>
                    </a:cubicBezTo>
                  </a:path>
                </a:pathLst>
              </a:custGeom>
              <a:noFill/>
              <a:ln w="28575" cmpd="sng">
                <a:solidFill>
                  <a:srgbClr val="33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500" name="Freeform 156"/>
              <p:cNvSpPr>
                <a:spLocks/>
              </p:cNvSpPr>
              <p:nvPr/>
            </p:nvSpPr>
            <p:spPr bwMode="auto">
              <a:xfrm>
                <a:off x="2257" y="2898"/>
                <a:ext cx="199" cy="39"/>
              </a:xfrm>
              <a:custGeom>
                <a:avLst/>
                <a:gdLst>
                  <a:gd name="T0" fmla="*/ 0 w 471"/>
                  <a:gd name="T1" fmla="*/ 0 h 75"/>
                  <a:gd name="T2" fmla="*/ 44 w 471"/>
                  <a:gd name="T3" fmla="*/ 20 h 75"/>
                  <a:gd name="T4" fmla="*/ 84 w 471"/>
                  <a:gd name="T5" fmla="*/ 0 h 75"/>
                  <a:gd name="T6" fmla="*/ 0 60000 65536"/>
                  <a:gd name="T7" fmla="*/ 0 60000 65536"/>
                  <a:gd name="T8" fmla="*/ 0 60000 65536"/>
                  <a:gd name="T9" fmla="*/ 0 w 471"/>
                  <a:gd name="T10" fmla="*/ 0 h 75"/>
                  <a:gd name="T11" fmla="*/ 471 w 471"/>
                  <a:gd name="T12" fmla="*/ 75 h 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1" h="75">
                    <a:moveTo>
                      <a:pt x="0" y="0"/>
                    </a:moveTo>
                    <a:cubicBezTo>
                      <a:pt x="82" y="37"/>
                      <a:pt x="165" y="75"/>
                      <a:pt x="243" y="75"/>
                    </a:cubicBezTo>
                    <a:cubicBezTo>
                      <a:pt x="321" y="75"/>
                      <a:pt x="433" y="12"/>
                      <a:pt x="471" y="0"/>
                    </a:cubicBezTo>
                  </a:path>
                </a:pathLst>
              </a:custGeom>
              <a:noFill/>
              <a:ln w="28575" cmpd="sng">
                <a:solidFill>
                  <a:srgbClr val="33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21" name="Group 157"/>
          <p:cNvGrpSpPr>
            <a:grpSpLocks/>
          </p:cNvGrpSpPr>
          <p:nvPr/>
        </p:nvGrpSpPr>
        <p:grpSpPr bwMode="auto">
          <a:xfrm>
            <a:off x="630234" y="2041526"/>
            <a:ext cx="2449489" cy="65088"/>
            <a:chOff x="1297" y="2897"/>
            <a:chExt cx="1543" cy="41"/>
          </a:xfrm>
        </p:grpSpPr>
        <p:grpSp>
          <p:nvGrpSpPr>
            <p:cNvPr id="22" name="Group 158"/>
            <p:cNvGrpSpPr>
              <a:grpSpLocks/>
            </p:cNvGrpSpPr>
            <p:nvPr/>
          </p:nvGrpSpPr>
          <p:grpSpPr bwMode="auto">
            <a:xfrm>
              <a:off x="2065" y="2898"/>
              <a:ext cx="775" cy="40"/>
              <a:chOff x="2065" y="2899"/>
              <a:chExt cx="775" cy="40"/>
            </a:xfrm>
          </p:grpSpPr>
          <p:grpSp>
            <p:nvGrpSpPr>
              <p:cNvPr id="23" name="Group 159"/>
              <p:cNvGrpSpPr>
                <a:grpSpLocks/>
              </p:cNvGrpSpPr>
              <p:nvPr/>
            </p:nvGrpSpPr>
            <p:grpSpPr bwMode="auto">
              <a:xfrm>
                <a:off x="2065" y="2899"/>
                <a:ext cx="391" cy="39"/>
                <a:chOff x="2065" y="2898"/>
                <a:chExt cx="391" cy="39"/>
              </a:xfrm>
            </p:grpSpPr>
            <p:sp>
              <p:nvSpPr>
                <p:cNvPr id="19495" name="Freeform 160"/>
                <p:cNvSpPr>
                  <a:spLocks/>
                </p:cNvSpPr>
                <p:nvPr/>
              </p:nvSpPr>
              <p:spPr bwMode="auto">
                <a:xfrm>
                  <a:off x="2065" y="2898"/>
                  <a:ext cx="199" cy="39"/>
                </a:xfrm>
                <a:custGeom>
                  <a:avLst/>
                  <a:gdLst>
                    <a:gd name="T0" fmla="*/ 0 w 471"/>
                    <a:gd name="T1" fmla="*/ 0 h 75"/>
                    <a:gd name="T2" fmla="*/ 44 w 471"/>
                    <a:gd name="T3" fmla="*/ 20 h 75"/>
                    <a:gd name="T4" fmla="*/ 84 w 471"/>
                    <a:gd name="T5" fmla="*/ 0 h 75"/>
                    <a:gd name="T6" fmla="*/ 0 60000 65536"/>
                    <a:gd name="T7" fmla="*/ 0 60000 65536"/>
                    <a:gd name="T8" fmla="*/ 0 60000 65536"/>
                    <a:gd name="T9" fmla="*/ 0 w 471"/>
                    <a:gd name="T10" fmla="*/ 0 h 75"/>
                    <a:gd name="T11" fmla="*/ 471 w 471"/>
                    <a:gd name="T12" fmla="*/ 75 h 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1" h="75">
                      <a:moveTo>
                        <a:pt x="0" y="0"/>
                      </a:moveTo>
                      <a:cubicBezTo>
                        <a:pt x="82" y="37"/>
                        <a:pt x="165" y="75"/>
                        <a:pt x="243" y="75"/>
                      </a:cubicBezTo>
                      <a:cubicBezTo>
                        <a:pt x="321" y="75"/>
                        <a:pt x="433" y="12"/>
                        <a:pt x="47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496" name="Freeform 161"/>
                <p:cNvSpPr>
                  <a:spLocks/>
                </p:cNvSpPr>
                <p:nvPr/>
              </p:nvSpPr>
              <p:spPr bwMode="auto">
                <a:xfrm>
                  <a:off x="2257" y="2898"/>
                  <a:ext cx="199" cy="39"/>
                </a:xfrm>
                <a:custGeom>
                  <a:avLst/>
                  <a:gdLst>
                    <a:gd name="T0" fmla="*/ 0 w 471"/>
                    <a:gd name="T1" fmla="*/ 0 h 75"/>
                    <a:gd name="T2" fmla="*/ 44 w 471"/>
                    <a:gd name="T3" fmla="*/ 20 h 75"/>
                    <a:gd name="T4" fmla="*/ 84 w 471"/>
                    <a:gd name="T5" fmla="*/ 0 h 75"/>
                    <a:gd name="T6" fmla="*/ 0 60000 65536"/>
                    <a:gd name="T7" fmla="*/ 0 60000 65536"/>
                    <a:gd name="T8" fmla="*/ 0 60000 65536"/>
                    <a:gd name="T9" fmla="*/ 0 w 471"/>
                    <a:gd name="T10" fmla="*/ 0 h 75"/>
                    <a:gd name="T11" fmla="*/ 471 w 471"/>
                    <a:gd name="T12" fmla="*/ 75 h 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1" h="75">
                      <a:moveTo>
                        <a:pt x="0" y="0"/>
                      </a:moveTo>
                      <a:cubicBezTo>
                        <a:pt x="82" y="37"/>
                        <a:pt x="165" y="75"/>
                        <a:pt x="243" y="75"/>
                      </a:cubicBezTo>
                      <a:cubicBezTo>
                        <a:pt x="321" y="75"/>
                        <a:pt x="433" y="12"/>
                        <a:pt x="47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24" name="Group 162"/>
              <p:cNvGrpSpPr>
                <a:grpSpLocks/>
              </p:cNvGrpSpPr>
              <p:nvPr/>
            </p:nvGrpSpPr>
            <p:grpSpPr bwMode="auto">
              <a:xfrm>
                <a:off x="2449" y="2900"/>
                <a:ext cx="391" cy="39"/>
                <a:chOff x="2065" y="2898"/>
                <a:chExt cx="391" cy="39"/>
              </a:xfrm>
            </p:grpSpPr>
            <p:sp>
              <p:nvSpPr>
                <p:cNvPr id="19493" name="Freeform 163"/>
                <p:cNvSpPr>
                  <a:spLocks/>
                </p:cNvSpPr>
                <p:nvPr/>
              </p:nvSpPr>
              <p:spPr bwMode="auto">
                <a:xfrm>
                  <a:off x="2065" y="2898"/>
                  <a:ext cx="199" cy="39"/>
                </a:xfrm>
                <a:custGeom>
                  <a:avLst/>
                  <a:gdLst>
                    <a:gd name="T0" fmla="*/ 0 w 471"/>
                    <a:gd name="T1" fmla="*/ 0 h 75"/>
                    <a:gd name="T2" fmla="*/ 44 w 471"/>
                    <a:gd name="T3" fmla="*/ 20 h 75"/>
                    <a:gd name="T4" fmla="*/ 84 w 471"/>
                    <a:gd name="T5" fmla="*/ 0 h 75"/>
                    <a:gd name="T6" fmla="*/ 0 60000 65536"/>
                    <a:gd name="T7" fmla="*/ 0 60000 65536"/>
                    <a:gd name="T8" fmla="*/ 0 60000 65536"/>
                    <a:gd name="T9" fmla="*/ 0 w 471"/>
                    <a:gd name="T10" fmla="*/ 0 h 75"/>
                    <a:gd name="T11" fmla="*/ 471 w 471"/>
                    <a:gd name="T12" fmla="*/ 75 h 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1" h="75">
                      <a:moveTo>
                        <a:pt x="0" y="0"/>
                      </a:moveTo>
                      <a:cubicBezTo>
                        <a:pt x="82" y="37"/>
                        <a:pt x="165" y="75"/>
                        <a:pt x="243" y="75"/>
                      </a:cubicBezTo>
                      <a:cubicBezTo>
                        <a:pt x="321" y="75"/>
                        <a:pt x="433" y="12"/>
                        <a:pt x="47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494" name="Freeform 164"/>
                <p:cNvSpPr>
                  <a:spLocks/>
                </p:cNvSpPr>
                <p:nvPr/>
              </p:nvSpPr>
              <p:spPr bwMode="auto">
                <a:xfrm>
                  <a:off x="2257" y="2898"/>
                  <a:ext cx="199" cy="39"/>
                </a:xfrm>
                <a:custGeom>
                  <a:avLst/>
                  <a:gdLst>
                    <a:gd name="T0" fmla="*/ 0 w 471"/>
                    <a:gd name="T1" fmla="*/ 0 h 75"/>
                    <a:gd name="T2" fmla="*/ 44 w 471"/>
                    <a:gd name="T3" fmla="*/ 20 h 75"/>
                    <a:gd name="T4" fmla="*/ 84 w 471"/>
                    <a:gd name="T5" fmla="*/ 0 h 75"/>
                    <a:gd name="T6" fmla="*/ 0 60000 65536"/>
                    <a:gd name="T7" fmla="*/ 0 60000 65536"/>
                    <a:gd name="T8" fmla="*/ 0 60000 65536"/>
                    <a:gd name="T9" fmla="*/ 0 w 471"/>
                    <a:gd name="T10" fmla="*/ 0 h 75"/>
                    <a:gd name="T11" fmla="*/ 471 w 471"/>
                    <a:gd name="T12" fmla="*/ 75 h 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1" h="75">
                      <a:moveTo>
                        <a:pt x="0" y="0"/>
                      </a:moveTo>
                      <a:cubicBezTo>
                        <a:pt x="82" y="37"/>
                        <a:pt x="165" y="75"/>
                        <a:pt x="243" y="75"/>
                      </a:cubicBezTo>
                      <a:cubicBezTo>
                        <a:pt x="321" y="75"/>
                        <a:pt x="433" y="12"/>
                        <a:pt x="47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25" name="Group 165"/>
            <p:cNvGrpSpPr>
              <a:grpSpLocks/>
            </p:cNvGrpSpPr>
            <p:nvPr/>
          </p:nvGrpSpPr>
          <p:grpSpPr bwMode="auto">
            <a:xfrm>
              <a:off x="1297" y="2897"/>
              <a:ext cx="775" cy="40"/>
              <a:chOff x="2065" y="2899"/>
              <a:chExt cx="775" cy="40"/>
            </a:xfrm>
          </p:grpSpPr>
          <p:grpSp>
            <p:nvGrpSpPr>
              <p:cNvPr id="26" name="Group 166"/>
              <p:cNvGrpSpPr>
                <a:grpSpLocks/>
              </p:cNvGrpSpPr>
              <p:nvPr/>
            </p:nvGrpSpPr>
            <p:grpSpPr bwMode="auto">
              <a:xfrm>
                <a:off x="2065" y="2899"/>
                <a:ext cx="391" cy="39"/>
                <a:chOff x="2065" y="2898"/>
                <a:chExt cx="391" cy="39"/>
              </a:xfrm>
            </p:grpSpPr>
            <p:sp>
              <p:nvSpPr>
                <p:cNvPr id="19489" name="Freeform 167"/>
                <p:cNvSpPr>
                  <a:spLocks/>
                </p:cNvSpPr>
                <p:nvPr/>
              </p:nvSpPr>
              <p:spPr bwMode="auto">
                <a:xfrm>
                  <a:off x="2065" y="2898"/>
                  <a:ext cx="199" cy="39"/>
                </a:xfrm>
                <a:custGeom>
                  <a:avLst/>
                  <a:gdLst>
                    <a:gd name="T0" fmla="*/ 0 w 471"/>
                    <a:gd name="T1" fmla="*/ 0 h 75"/>
                    <a:gd name="T2" fmla="*/ 44 w 471"/>
                    <a:gd name="T3" fmla="*/ 20 h 75"/>
                    <a:gd name="T4" fmla="*/ 84 w 471"/>
                    <a:gd name="T5" fmla="*/ 0 h 75"/>
                    <a:gd name="T6" fmla="*/ 0 60000 65536"/>
                    <a:gd name="T7" fmla="*/ 0 60000 65536"/>
                    <a:gd name="T8" fmla="*/ 0 60000 65536"/>
                    <a:gd name="T9" fmla="*/ 0 w 471"/>
                    <a:gd name="T10" fmla="*/ 0 h 75"/>
                    <a:gd name="T11" fmla="*/ 471 w 471"/>
                    <a:gd name="T12" fmla="*/ 75 h 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1" h="75">
                      <a:moveTo>
                        <a:pt x="0" y="0"/>
                      </a:moveTo>
                      <a:cubicBezTo>
                        <a:pt x="82" y="37"/>
                        <a:pt x="165" y="75"/>
                        <a:pt x="243" y="75"/>
                      </a:cubicBezTo>
                      <a:cubicBezTo>
                        <a:pt x="321" y="75"/>
                        <a:pt x="433" y="12"/>
                        <a:pt x="47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490" name="Freeform 168"/>
                <p:cNvSpPr>
                  <a:spLocks/>
                </p:cNvSpPr>
                <p:nvPr/>
              </p:nvSpPr>
              <p:spPr bwMode="auto">
                <a:xfrm>
                  <a:off x="2257" y="2898"/>
                  <a:ext cx="199" cy="39"/>
                </a:xfrm>
                <a:custGeom>
                  <a:avLst/>
                  <a:gdLst>
                    <a:gd name="T0" fmla="*/ 0 w 471"/>
                    <a:gd name="T1" fmla="*/ 0 h 75"/>
                    <a:gd name="T2" fmla="*/ 44 w 471"/>
                    <a:gd name="T3" fmla="*/ 20 h 75"/>
                    <a:gd name="T4" fmla="*/ 84 w 471"/>
                    <a:gd name="T5" fmla="*/ 0 h 75"/>
                    <a:gd name="T6" fmla="*/ 0 60000 65536"/>
                    <a:gd name="T7" fmla="*/ 0 60000 65536"/>
                    <a:gd name="T8" fmla="*/ 0 60000 65536"/>
                    <a:gd name="T9" fmla="*/ 0 w 471"/>
                    <a:gd name="T10" fmla="*/ 0 h 75"/>
                    <a:gd name="T11" fmla="*/ 471 w 471"/>
                    <a:gd name="T12" fmla="*/ 75 h 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1" h="75">
                      <a:moveTo>
                        <a:pt x="0" y="0"/>
                      </a:moveTo>
                      <a:cubicBezTo>
                        <a:pt x="82" y="37"/>
                        <a:pt x="165" y="75"/>
                        <a:pt x="243" y="75"/>
                      </a:cubicBezTo>
                      <a:cubicBezTo>
                        <a:pt x="321" y="75"/>
                        <a:pt x="433" y="12"/>
                        <a:pt x="47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27" name="Group 169"/>
              <p:cNvGrpSpPr>
                <a:grpSpLocks/>
              </p:cNvGrpSpPr>
              <p:nvPr/>
            </p:nvGrpSpPr>
            <p:grpSpPr bwMode="auto">
              <a:xfrm>
                <a:off x="2449" y="2900"/>
                <a:ext cx="391" cy="39"/>
                <a:chOff x="2065" y="2898"/>
                <a:chExt cx="391" cy="39"/>
              </a:xfrm>
            </p:grpSpPr>
            <p:sp>
              <p:nvSpPr>
                <p:cNvPr id="19487" name="Freeform 170"/>
                <p:cNvSpPr>
                  <a:spLocks/>
                </p:cNvSpPr>
                <p:nvPr/>
              </p:nvSpPr>
              <p:spPr bwMode="auto">
                <a:xfrm>
                  <a:off x="2065" y="2898"/>
                  <a:ext cx="199" cy="39"/>
                </a:xfrm>
                <a:custGeom>
                  <a:avLst/>
                  <a:gdLst>
                    <a:gd name="T0" fmla="*/ 0 w 471"/>
                    <a:gd name="T1" fmla="*/ 0 h 75"/>
                    <a:gd name="T2" fmla="*/ 44 w 471"/>
                    <a:gd name="T3" fmla="*/ 20 h 75"/>
                    <a:gd name="T4" fmla="*/ 84 w 471"/>
                    <a:gd name="T5" fmla="*/ 0 h 75"/>
                    <a:gd name="T6" fmla="*/ 0 60000 65536"/>
                    <a:gd name="T7" fmla="*/ 0 60000 65536"/>
                    <a:gd name="T8" fmla="*/ 0 60000 65536"/>
                    <a:gd name="T9" fmla="*/ 0 w 471"/>
                    <a:gd name="T10" fmla="*/ 0 h 75"/>
                    <a:gd name="T11" fmla="*/ 471 w 471"/>
                    <a:gd name="T12" fmla="*/ 75 h 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1" h="75">
                      <a:moveTo>
                        <a:pt x="0" y="0"/>
                      </a:moveTo>
                      <a:cubicBezTo>
                        <a:pt x="82" y="37"/>
                        <a:pt x="165" y="75"/>
                        <a:pt x="243" y="75"/>
                      </a:cubicBezTo>
                      <a:cubicBezTo>
                        <a:pt x="321" y="75"/>
                        <a:pt x="433" y="12"/>
                        <a:pt x="47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488" name="Freeform 171"/>
                <p:cNvSpPr>
                  <a:spLocks/>
                </p:cNvSpPr>
                <p:nvPr/>
              </p:nvSpPr>
              <p:spPr bwMode="auto">
                <a:xfrm>
                  <a:off x="2257" y="2898"/>
                  <a:ext cx="199" cy="39"/>
                </a:xfrm>
                <a:custGeom>
                  <a:avLst/>
                  <a:gdLst>
                    <a:gd name="T0" fmla="*/ 0 w 471"/>
                    <a:gd name="T1" fmla="*/ 0 h 75"/>
                    <a:gd name="T2" fmla="*/ 44 w 471"/>
                    <a:gd name="T3" fmla="*/ 20 h 75"/>
                    <a:gd name="T4" fmla="*/ 84 w 471"/>
                    <a:gd name="T5" fmla="*/ 0 h 75"/>
                    <a:gd name="T6" fmla="*/ 0 60000 65536"/>
                    <a:gd name="T7" fmla="*/ 0 60000 65536"/>
                    <a:gd name="T8" fmla="*/ 0 60000 65536"/>
                    <a:gd name="T9" fmla="*/ 0 w 471"/>
                    <a:gd name="T10" fmla="*/ 0 h 75"/>
                    <a:gd name="T11" fmla="*/ 471 w 471"/>
                    <a:gd name="T12" fmla="*/ 75 h 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1" h="75">
                      <a:moveTo>
                        <a:pt x="0" y="0"/>
                      </a:moveTo>
                      <a:cubicBezTo>
                        <a:pt x="82" y="37"/>
                        <a:pt x="165" y="75"/>
                        <a:pt x="243" y="75"/>
                      </a:cubicBezTo>
                      <a:cubicBezTo>
                        <a:pt x="321" y="75"/>
                        <a:pt x="433" y="12"/>
                        <a:pt x="471" y="0"/>
                      </a:cubicBezTo>
                    </a:path>
                  </a:pathLst>
                </a:custGeom>
                <a:noFill/>
                <a:ln w="28575" cmpd="sng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19482" name="Line 172"/>
          <p:cNvSpPr>
            <a:spLocks noChangeShapeType="1"/>
          </p:cNvSpPr>
          <p:nvPr/>
        </p:nvSpPr>
        <p:spPr bwMode="auto">
          <a:xfrm flipH="1" flipV="1">
            <a:off x="646109" y="2030413"/>
            <a:ext cx="1227126" cy="409575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 type="oval" w="med" len="med"/>
            <a:tailEnd type="stealth" w="lg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83" name="Rectangle 2"/>
          <p:cNvSpPr txBox="1">
            <a:spLocks noChangeArrowheads="1"/>
          </p:cNvSpPr>
          <p:nvPr/>
        </p:nvSpPr>
        <p:spPr>
          <a:xfrm>
            <a:off x="0" y="607085"/>
            <a:ext cx="367290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>
                <a:solidFill>
                  <a:srgbClr val="00FF00"/>
                </a:solidFill>
              </a:rPr>
              <a:t>Estuarine Transgression</a:t>
            </a:r>
          </a:p>
        </p:txBody>
      </p:sp>
      <p:sp>
        <p:nvSpPr>
          <p:cNvPr id="19465" name="TextBox 68"/>
          <p:cNvSpPr txBox="1">
            <a:spLocks noChangeArrowheads="1"/>
          </p:cNvSpPr>
          <p:nvPr/>
        </p:nvSpPr>
        <p:spPr bwMode="auto">
          <a:xfrm>
            <a:off x="172097" y="2662743"/>
            <a:ext cx="2623102" cy="469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FF00"/>
                </a:solidFill>
              </a:rPr>
              <a:t>Ample opportunity</a:t>
            </a:r>
          </a:p>
        </p:txBody>
      </p:sp>
      <p:sp>
        <p:nvSpPr>
          <p:cNvPr id="19466" name="TextBox 69"/>
          <p:cNvSpPr txBox="1">
            <a:spLocks noChangeArrowheads="1"/>
          </p:cNvSpPr>
          <p:nvPr/>
        </p:nvSpPr>
        <p:spPr bwMode="auto">
          <a:xfrm>
            <a:off x="149445" y="4605943"/>
            <a:ext cx="26788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FF00"/>
                </a:solidFill>
              </a:rPr>
              <a:t>Limited opportunity</a:t>
            </a:r>
          </a:p>
        </p:txBody>
      </p:sp>
      <p:sp>
        <p:nvSpPr>
          <p:cNvPr id="19467" name="TextBox 70"/>
          <p:cNvSpPr txBox="1">
            <a:spLocks noChangeArrowheads="1"/>
          </p:cNvSpPr>
          <p:nvPr/>
        </p:nvSpPr>
        <p:spPr bwMode="auto">
          <a:xfrm>
            <a:off x="131515" y="6250383"/>
            <a:ext cx="3125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FF00"/>
                </a:solidFill>
              </a:rPr>
              <a:t>Very minor opportunity</a:t>
            </a:r>
          </a:p>
        </p:txBody>
      </p:sp>
      <p:sp>
        <p:nvSpPr>
          <p:cNvPr id="19463" name="Down Arrow 75"/>
          <p:cNvSpPr>
            <a:spLocks noChangeArrowheads="1"/>
          </p:cNvSpPr>
          <p:nvPr/>
        </p:nvSpPr>
        <p:spPr bwMode="auto">
          <a:xfrm rot="16200000">
            <a:off x="4678511" y="789462"/>
            <a:ext cx="177537" cy="2853113"/>
          </a:xfrm>
          <a:prstGeom prst="downArrow">
            <a:avLst>
              <a:gd name="adj1" fmla="val 50000"/>
              <a:gd name="adj2" fmla="val 50041"/>
            </a:avLst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Tahoma" pitchFamily="34" charset="0"/>
            </a:endParaRPr>
          </a:p>
        </p:txBody>
      </p:sp>
      <p:sp>
        <p:nvSpPr>
          <p:cNvPr id="73" name="Down Arrow 75"/>
          <p:cNvSpPr>
            <a:spLocks noChangeArrowheads="1"/>
          </p:cNvSpPr>
          <p:nvPr/>
        </p:nvSpPr>
        <p:spPr bwMode="auto">
          <a:xfrm rot="13094529">
            <a:off x="3162810" y="2964554"/>
            <a:ext cx="177537" cy="1920240"/>
          </a:xfrm>
          <a:prstGeom prst="downArrow">
            <a:avLst>
              <a:gd name="adj1" fmla="val 50000"/>
              <a:gd name="adj2" fmla="val 50041"/>
            </a:avLst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Tahoma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8F0E04-753C-0188-115B-EC8E06713814}"/>
              </a:ext>
            </a:extLst>
          </p:cNvPr>
          <p:cNvSpPr txBox="1">
            <a:spLocks/>
          </p:cNvSpPr>
          <p:nvPr/>
        </p:nvSpPr>
        <p:spPr>
          <a:xfrm>
            <a:off x="0" y="7145"/>
            <a:ext cx="9143999" cy="548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Migration Type 1: Horizontal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0E00F3-F46D-D6D4-3C04-2534C7FC12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" y="45720"/>
            <a:ext cx="303853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1050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0652" y="713844"/>
            <a:ext cx="8165374" cy="58677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465" y="1044592"/>
            <a:ext cx="7217303" cy="5493767"/>
          </a:xfrm>
          <a:prstGeom prst="rect">
            <a:avLst/>
          </a:prstGeom>
          <a:ln>
            <a:solidFill>
              <a:schemeClr val="tx1">
                <a:lumMod val="6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 rot="16200000">
            <a:off x="-871084" y="3518538"/>
            <a:ext cx="3118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Sea Level Rise (cm/century)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4409" y="172632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52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9487" y="3272961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9487" y="4877596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180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64514" y="713195"/>
            <a:ext cx="4883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Suspended Sediment Concentration (mg/L)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4932" y="100407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06611" y="1004079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7566" y="6514780"/>
            <a:ext cx="1762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</a:rPr>
              <a:t>Schile</a:t>
            </a:r>
            <a:r>
              <a:rPr lang="en-US" i="1" dirty="0">
                <a:solidFill>
                  <a:schemeClr val="bg1"/>
                </a:solidFill>
              </a:rPr>
              <a:t> et al. 2014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A8C75AD-9BE4-E343-694C-DDDE5BC319D6}"/>
              </a:ext>
            </a:extLst>
          </p:cNvPr>
          <p:cNvSpPr txBox="1">
            <a:spLocks/>
          </p:cNvSpPr>
          <p:nvPr/>
        </p:nvSpPr>
        <p:spPr>
          <a:xfrm>
            <a:off x="-1507" y="-819"/>
            <a:ext cx="9143999" cy="548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Migration Type 2: Vertical (winner: SLR or accretion?)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678B64-2A63-D1C4-66B1-49954F9B380C}"/>
              </a:ext>
            </a:extLst>
          </p:cNvPr>
          <p:cNvSpPr txBox="1"/>
          <p:nvPr/>
        </p:nvSpPr>
        <p:spPr>
          <a:xfrm>
            <a:off x="7408045" y="1272050"/>
            <a:ext cx="73152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US" sz="6600" b="1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E2D5E9-6E0E-7553-C7D2-7CC7C067CB0B}"/>
              </a:ext>
            </a:extLst>
          </p:cNvPr>
          <p:cNvSpPr txBox="1"/>
          <p:nvPr/>
        </p:nvSpPr>
        <p:spPr>
          <a:xfrm>
            <a:off x="4090041" y="4520185"/>
            <a:ext cx="731520" cy="10320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6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en-US" sz="6600" b="1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A50098-5647-E524-9C75-09B4F98FBAD5}"/>
              </a:ext>
            </a:extLst>
          </p:cNvPr>
          <p:cNvSpPr txBox="1"/>
          <p:nvPr/>
        </p:nvSpPr>
        <p:spPr>
          <a:xfrm>
            <a:off x="4090041" y="2911760"/>
            <a:ext cx="65665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rgbClr val="FFC000"/>
                </a:solidFill>
                <a:sym typeface="Wingdings" panose="05000000000000000000" pitchFamily="2" charset="2"/>
              </a:rPr>
              <a:t></a:t>
            </a:r>
            <a:endParaRPr lang="en-US" sz="6600" b="1" dirty="0">
              <a:solidFill>
                <a:srgbClr val="FFC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875F20-5C6D-7755-B7E4-42BE25570456}"/>
              </a:ext>
            </a:extLst>
          </p:cNvPr>
          <p:cNvSpPr txBox="1"/>
          <p:nvPr/>
        </p:nvSpPr>
        <p:spPr>
          <a:xfrm>
            <a:off x="7408045" y="4520185"/>
            <a:ext cx="65665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rgbClr val="FFC000"/>
                </a:solidFill>
                <a:sym typeface="Wingdings" panose="05000000000000000000" pitchFamily="2" charset="2"/>
              </a:rPr>
              <a:t></a:t>
            </a:r>
            <a:endParaRPr lang="en-US" sz="6600" b="1" dirty="0">
              <a:solidFill>
                <a:srgbClr val="FFC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2ECEED-29C4-6D3D-C399-7F326BAA62CB}"/>
              </a:ext>
            </a:extLst>
          </p:cNvPr>
          <p:cNvSpPr txBox="1"/>
          <p:nvPr/>
        </p:nvSpPr>
        <p:spPr>
          <a:xfrm>
            <a:off x="7408045" y="2911760"/>
            <a:ext cx="65665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rgbClr val="FFC000"/>
                </a:solidFill>
                <a:sym typeface="Wingdings" panose="05000000000000000000" pitchFamily="2" charset="2"/>
              </a:rPr>
              <a:t></a:t>
            </a:r>
            <a:endParaRPr lang="en-US" sz="6600" b="1" dirty="0">
              <a:solidFill>
                <a:srgbClr val="FFC00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ECDADE6-0627-F35F-44D8-0B9BB3C5A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" y="45720"/>
            <a:ext cx="303853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56323D-6C88-6E0F-5E49-2803A10DBD00}"/>
              </a:ext>
            </a:extLst>
          </p:cNvPr>
          <p:cNvSpPr txBox="1"/>
          <p:nvPr/>
        </p:nvSpPr>
        <p:spPr>
          <a:xfrm>
            <a:off x="4070930" y="1293250"/>
            <a:ext cx="65665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rgbClr val="FFC000"/>
                </a:solidFill>
                <a:sym typeface="Wingdings" panose="05000000000000000000" pitchFamily="2" charset="2"/>
              </a:rPr>
              <a:t></a:t>
            </a:r>
            <a:endParaRPr lang="en-US" sz="6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267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SCN71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00400"/>
            <a:ext cx="4876800" cy="3657600"/>
          </a:xfrm>
          <a:prstGeom prst="rect">
            <a:avLst/>
          </a:prstGeom>
        </p:spPr>
      </p:pic>
      <p:pic>
        <p:nvPicPr>
          <p:cNvPr id="4" name="Picture 3" descr="DSCN77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0"/>
            <a:ext cx="4876800" cy="3657600"/>
          </a:xfrm>
          <a:prstGeom prst="rect">
            <a:avLst/>
          </a:prstGeom>
        </p:spPr>
      </p:pic>
      <p:pic>
        <p:nvPicPr>
          <p:cNvPr id="6" name="Picture 5" descr="DSCN77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7144" y="0"/>
            <a:ext cx="4876800" cy="3657600"/>
          </a:xfrm>
          <a:prstGeom prst="rect">
            <a:avLst/>
          </a:prstGeom>
        </p:spPr>
      </p:pic>
      <p:pic>
        <p:nvPicPr>
          <p:cNvPr id="7" name="Picture 6" descr="DSCN71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7200" y="3200400"/>
            <a:ext cx="4876800" cy="3657600"/>
          </a:xfrm>
          <a:prstGeom prst="rect">
            <a:avLst/>
          </a:prstGeom>
        </p:spPr>
      </p:pic>
      <p:grpSp>
        <p:nvGrpSpPr>
          <p:cNvPr id="2" name="Group 66"/>
          <p:cNvGrpSpPr/>
          <p:nvPr/>
        </p:nvGrpSpPr>
        <p:grpSpPr>
          <a:xfrm>
            <a:off x="3326197" y="2859080"/>
            <a:ext cx="2469848" cy="1242909"/>
            <a:chOff x="2646921" y="2297371"/>
            <a:chExt cx="2469848" cy="1242909"/>
          </a:xfrm>
        </p:grpSpPr>
        <p:sp>
          <p:nvSpPr>
            <p:cNvPr id="42" name="Rectangle 41"/>
            <p:cNvSpPr/>
            <p:nvPr/>
          </p:nvSpPr>
          <p:spPr>
            <a:xfrm>
              <a:off x="2646921" y="2297371"/>
              <a:ext cx="2469848" cy="11797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 anchorCtr="0"/>
            <a:lstStyle/>
            <a:p>
              <a:pPr algn="ctr">
                <a:defRPr/>
              </a:pPr>
              <a:r>
                <a:rPr lang="en-US" sz="1600" dirty="0">
                  <a:solidFill>
                    <a:srgbClr val="FFFF00"/>
                  </a:solidFill>
                </a:rPr>
                <a:t>Vegetation depth &amp; salinity</a:t>
              </a: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3087188" y="2718110"/>
              <a:ext cx="2028785" cy="465556"/>
              <a:chOff x="1247335" y="1895112"/>
              <a:chExt cx="6555544" cy="465556"/>
            </a:xfrm>
          </p:grpSpPr>
          <p:cxnSp>
            <p:nvCxnSpPr>
              <p:cNvPr id="51" name="Straight Connector 7"/>
              <p:cNvCxnSpPr/>
              <p:nvPr/>
            </p:nvCxnSpPr>
            <p:spPr>
              <a:xfrm>
                <a:off x="1247335" y="1895112"/>
                <a:ext cx="65555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1247335" y="2128684"/>
                <a:ext cx="65555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1247335" y="2360668"/>
                <a:ext cx="65555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19"/>
            <p:cNvGrpSpPr/>
            <p:nvPr/>
          </p:nvGrpSpPr>
          <p:grpSpPr>
            <a:xfrm>
              <a:off x="3212161" y="2673922"/>
              <a:ext cx="1778839" cy="587963"/>
              <a:chOff x="3178109" y="2569418"/>
              <a:chExt cx="1778839" cy="587963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3178109" y="2569418"/>
                <a:ext cx="365760" cy="147097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3884648" y="2569418"/>
                <a:ext cx="365760" cy="3430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591188" y="2569418"/>
                <a:ext cx="365760" cy="58796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sp>
          <p:nvSpPr>
            <p:cNvPr id="44" name="TextBox 10"/>
            <p:cNvSpPr txBox="1">
              <a:spLocks noChangeArrowheads="1"/>
            </p:cNvSpPr>
            <p:nvPr/>
          </p:nvSpPr>
          <p:spPr bwMode="auto">
            <a:xfrm>
              <a:off x="2706652" y="2532853"/>
              <a:ext cx="36420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H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M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L</a:t>
              </a:r>
            </a:p>
          </p:txBody>
        </p:sp>
        <p:sp>
          <p:nvSpPr>
            <p:cNvPr id="45" name="TextBox 10"/>
            <p:cNvSpPr txBox="1">
              <a:spLocks noChangeArrowheads="1"/>
            </p:cNvSpPr>
            <p:nvPr/>
          </p:nvSpPr>
          <p:spPr bwMode="auto">
            <a:xfrm>
              <a:off x="3248944" y="3201726"/>
              <a:ext cx="170110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             B             F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391883" y="590357"/>
            <a:ext cx="2239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Tidal Salt Marsh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423482" y="5642817"/>
            <a:ext cx="1704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Tidal Freshwater 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Marsh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096203" y="590357"/>
            <a:ext cx="3998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Tidal Brackish Marsh (fresher)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32480" y="6200502"/>
            <a:ext cx="388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Tidal Brackish Marsh (saltier)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78ED2A-596B-F237-951E-447278B24776}"/>
              </a:ext>
            </a:extLst>
          </p:cNvPr>
          <p:cNvSpPr txBox="1">
            <a:spLocks/>
          </p:cNvSpPr>
          <p:nvPr/>
        </p:nvSpPr>
        <p:spPr>
          <a:xfrm>
            <a:off x="1" y="-16470"/>
            <a:ext cx="9143999" cy="548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Migration: Estuarine Location Matters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FB4D8D-E77A-97DD-B749-8B73074995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" y="45720"/>
            <a:ext cx="303853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7232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7A483-7A73-8429-4310-F0A3F38AD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54864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Design Foundation: Core Uncertainties of Change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795ACF-8506-D0BF-7BF8-1C69081B1C5D}"/>
              </a:ext>
            </a:extLst>
          </p:cNvPr>
          <p:cNvSpPr txBox="1"/>
          <p:nvPr/>
        </p:nvSpPr>
        <p:spPr>
          <a:xfrm>
            <a:off x="228599" y="649804"/>
            <a:ext cx="8686800" cy="4381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fast the changes will arrive</a:t>
            </a:r>
          </a:p>
          <a:p>
            <a:pPr marL="342900" marR="0" lvl="0" indent="-3429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big the changes will be</a:t>
            </a:r>
          </a:p>
          <a:p>
            <a:pPr marL="342900" marR="0" lvl="0" indent="-3429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many changes we will have to contend with</a:t>
            </a:r>
          </a:p>
          <a:p>
            <a:pPr marL="342900" marR="0" lvl="0" indent="-3429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our actions and inactions will promote or ameliorate these changes</a:t>
            </a:r>
          </a:p>
          <a:p>
            <a:pPr marL="342900" marR="0" lvl="0" indent="-3429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interactions amongst these changes and with societal actions may play out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FF55D4-8715-8625-79F0-6E28D35EB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" y="45720"/>
            <a:ext cx="303853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202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21396426">
            <a:off x="144768" y="1945122"/>
            <a:ext cx="3788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Clean Water Act Section 401</a:t>
            </a:r>
          </a:p>
        </p:txBody>
      </p:sp>
      <p:sp>
        <p:nvSpPr>
          <p:cNvPr id="4" name="TextBox 3"/>
          <p:cNvSpPr txBox="1"/>
          <p:nvPr/>
        </p:nvSpPr>
        <p:spPr>
          <a:xfrm rot="21250198">
            <a:off x="2790394" y="2031787"/>
            <a:ext cx="5475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 u="sng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Porter-Cologne Water Quality Control Act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8088" y="3527185"/>
            <a:ext cx="259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McAteer-Petris Act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72169" y="2806673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 and Game Code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44212" y="3626307"/>
            <a:ext cx="4510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California Endangered Species Act</a:t>
            </a:r>
          </a:p>
        </p:txBody>
      </p:sp>
      <p:sp>
        <p:nvSpPr>
          <p:cNvPr id="8" name="TextBox 7"/>
          <p:cNvSpPr txBox="1"/>
          <p:nvPr/>
        </p:nvSpPr>
        <p:spPr>
          <a:xfrm rot="20840147">
            <a:off x="503853" y="4656563"/>
            <a:ext cx="4227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Federal Endangered Species Act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1290" y="4441959"/>
            <a:ext cx="4495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National Historic Preservation Act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18214" y="5878874"/>
            <a:ext cx="2798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Migratory Bird Treaty Act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94057" y="4902517"/>
            <a:ext cx="4840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FF00"/>
                </a:solidFill>
              </a:rPr>
              <a:t>California Environmental Quality Act</a:t>
            </a:r>
          </a:p>
        </p:txBody>
      </p:sp>
      <p:sp>
        <p:nvSpPr>
          <p:cNvPr id="12" name="TextBox 11"/>
          <p:cNvSpPr txBox="1"/>
          <p:nvPr/>
        </p:nvSpPr>
        <p:spPr>
          <a:xfrm rot="573149">
            <a:off x="3860087" y="5786047"/>
            <a:ext cx="3797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National Environmental Policy Act</a:t>
            </a:r>
          </a:p>
        </p:txBody>
      </p:sp>
      <p:sp>
        <p:nvSpPr>
          <p:cNvPr id="13" name="TextBox 12"/>
          <p:cNvSpPr txBox="1"/>
          <p:nvPr/>
        </p:nvSpPr>
        <p:spPr>
          <a:xfrm rot="521580">
            <a:off x="3296651" y="3151019"/>
            <a:ext cx="2550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Rivers and Harbors Act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298" y="4441959"/>
            <a:ext cx="2364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Delta Reform Act</a:t>
            </a:r>
          </a:p>
        </p:txBody>
      </p:sp>
      <p:sp>
        <p:nvSpPr>
          <p:cNvPr id="15" name="TextBox 14"/>
          <p:cNvSpPr txBox="1"/>
          <p:nvPr/>
        </p:nvSpPr>
        <p:spPr>
          <a:xfrm rot="292658">
            <a:off x="515990" y="3115442"/>
            <a:ext cx="3139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FF00"/>
                </a:solidFill>
              </a:rPr>
              <a:t>Suisun Marsh Protection Act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582" y="2581517"/>
            <a:ext cx="3144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Clean Water Act Section 402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82517" y="2380954"/>
            <a:ext cx="3788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Clean Water Act Section 404</a:t>
            </a:r>
          </a:p>
        </p:txBody>
      </p:sp>
      <p:sp>
        <p:nvSpPr>
          <p:cNvPr id="19" name="TextBox 18"/>
          <p:cNvSpPr txBox="1"/>
          <p:nvPr/>
        </p:nvSpPr>
        <p:spPr>
          <a:xfrm rot="21117180">
            <a:off x="5775550" y="3102957"/>
            <a:ext cx="3435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Clean Water Act Section 303(d)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597009"/>
            <a:ext cx="960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FF00"/>
                </a:solidFill>
              </a:rPr>
              <a:t>Title 23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74919" y="5295157"/>
            <a:ext cx="2198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33 USC Section 408</a:t>
            </a:r>
          </a:p>
        </p:txBody>
      </p:sp>
      <p:sp>
        <p:nvSpPr>
          <p:cNvPr id="21" name="TextBox 20"/>
          <p:cNvSpPr txBox="1"/>
          <p:nvPr/>
        </p:nvSpPr>
        <p:spPr>
          <a:xfrm rot="373773">
            <a:off x="895809" y="4111628"/>
            <a:ext cx="2669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Magnussen-Stevens Act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04649" y="5427945"/>
            <a:ext cx="3483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FF00"/>
                </a:solidFill>
              </a:rPr>
              <a:t>State Leases and Encroachment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54098" y="4111629"/>
            <a:ext cx="2126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Federal Navigation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1768" y="993456"/>
            <a:ext cx="7934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State Agencies: </a:t>
            </a:r>
            <a:r>
              <a:rPr lang="en-US" sz="2000" b="1" i="1" dirty="0">
                <a:solidFill>
                  <a:srgbClr val="00FF00"/>
                </a:solidFill>
              </a:rPr>
              <a:t>BCDC, RWQCB, CDFW, DSC, SLC, SHPO, CVFPB, Caltrans</a:t>
            </a:r>
          </a:p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Federal Agencies: </a:t>
            </a:r>
            <a:r>
              <a:rPr lang="en-US" sz="2000" b="1" i="1" dirty="0">
                <a:solidFill>
                  <a:srgbClr val="FFC000"/>
                </a:solidFill>
              </a:rPr>
              <a:t>USFWS, NMFS, USACE, USEPA, USCG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-3810" y="1725650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-3810" y="1000480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596F8456-C034-2C14-8297-ED9DE18B4C49}"/>
              </a:ext>
            </a:extLst>
          </p:cNvPr>
          <p:cNvSpPr txBox="1">
            <a:spLocks/>
          </p:cNvSpPr>
          <p:nvPr/>
        </p:nvSpPr>
        <p:spPr>
          <a:xfrm>
            <a:off x="-3810" y="0"/>
            <a:ext cx="9143999" cy="548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Design Foundation: Projects Require Permits!!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99D8F25-2436-C6D0-5C07-0020BF7DAC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" y="45720"/>
            <a:ext cx="303853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9040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7A483-7A73-8429-4310-F0A3F38AD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54864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Project Design Overarching Approach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795ACF-8506-D0BF-7BF8-1C69081B1C5D}"/>
              </a:ext>
            </a:extLst>
          </p:cNvPr>
          <p:cNvSpPr txBox="1"/>
          <p:nvPr/>
        </p:nvSpPr>
        <p:spPr>
          <a:xfrm>
            <a:off x="202048" y="564073"/>
            <a:ext cx="8869680" cy="17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i="1" dirty="0">
                <a:solidFill>
                  <a:srgbClr val="99FF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 forward as far as viable</a:t>
            </a:r>
            <a:r>
              <a:rPr lang="en-US" sz="26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i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follow natural examples</a:t>
            </a:r>
            <a:r>
              <a:rPr lang="en-US" sz="26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integrate techniques</a:t>
            </a:r>
            <a:r>
              <a:rPr lang="en-US" sz="26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i="1" dirty="0">
                <a:solidFill>
                  <a:srgbClr val="00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 place and people</a:t>
            </a:r>
            <a:r>
              <a:rPr lang="en-US" sz="26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Then design projects with the greatest likelihood of natural processes maintaining functions over the long term.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53C9D4-C437-0D00-9A8D-7A8E05DCED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83" y="2707636"/>
            <a:ext cx="3217730" cy="24132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ECAA51-1EE4-F5DF-3089-679F85651D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14" y="4380313"/>
            <a:ext cx="3137164" cy="2352873"/>
          </a:xfrm>
          <a:prstGeom prst="rect">
            <a:avLst/>
          </a:prstGeom>
        </p:spPr>
      </p:pic>
      <p:pic>
        <p:nvPicPr>
          <p:cNvPr id="6" name="Picture 2" descr="C:\Users\Peter\Pictures\2011 temp download\Sept 14 2011 Aramburu &amp; Corte Madera\P9070012.JPG">
            <a:extLst>
              <a:ext uri="{FF2B5EF4-FFF2-40B4-BE49-F238E27FC236}">
                <a16:creationId xmlns:a16="http://schemas.microsoft.com/office/drawing/2014/main" id="{88DA60FC-9F9F-1D87-FC66-5D4ED5637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t="21505" r="27013"/>
          <a:stretch/>
        </p:blipFill>
        <p:spPr>
          <a:xfrm>
            <a:off x="4855722" y="2707635"/>
            <a:ext cx="2786065" cy="2246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8D6BD8-0BAE-70E0-5ABE-F3D8774CFD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 t="17284" r="7452" b="16667"/>
          <a:stretch/>
        </p:blipFill>
        <p:spPr bwMode="auto">
          <a:xfrm>
            <a:off x="401741" y="4616632"/>
            <a:ext cx="3420166" cy="2116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583381-316F-6FFB-FC48-932306CB23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" y="45720"/>
            <a:ext cx="303853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10E602-0C31-F55A-B176-DC26FEF4028F}"/>
              </a:ext>
            </a:extLst>
          </p:cNvPr>
          <p:cNvSpPr txBox="1"/>
          <p:nvPr/>
        </p:nvSpPr>
        <p:spPr>
          <a:xfrm>
            <a:off x="524593" y="2351907"/>
            <a:ext cx="2662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C000"/>
                </a:solidFill>
              </a:rPr>
              <a:t>Local Natural Examples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418097-A618-768B-271C-19A42A3CE7B8}"/>
              </a:ext>
            </a:extLst>
          </p:cNvPr>
          <p:cNvSpPr txBox="1"/>
          <p:nvPr/>
        </p:nvSpPr>
        <p:spPr>
          <a:xfrm>
            <a:off x="4512137" y="2351907"/>
            <a:ext cx="3537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C000"/>
                </a:solidFill>
              </a:rPr>
              <a:t>Applied in Local Project Designs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3DFE22-211B-49D7-3384-CA207032A41E}"/>
              </a:ext>
            </a:extLst>
          </p:cNvPr>
          <p:cNvCxnSpPr/>
          <p:nvPr/>
        </p:nvCxnSpPr>
        <p:spPr>
          <a:xfrm>
            <a:off x="-3810" y="2332874"/>
            <a:ext cx="9144000" cy="0"/>
          </a:xfrm>
          <a:prstGeom prst="line">
            <a:avLst/>
          </a:prstGeom>
          <a:ln w="28575">
            <a:solidFill>
              <a:srgbClr val="99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2590B466-38DA-6417-4D7A-65355BDD34FF}"/>
              </a:ext>
            </a:extLst>
          </p:cNvPr>
          <p:cNvSpPr/>
          <p:nvPr/>
        </p:nvSpPr>
        <p:spPr>
          <a:xfrm>
            <a:off x="3874186" y="3316705"/>
            <a:ext cx="522062" cy="59758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688C4D5-5455-99F3-0E20-77011729F158}"/>
              </a:ext>
            </a:extLst>
          </p:cNvPr>
          <p:cNvSpPr/>
          <p:nvPr/>
        </p:nvSpPr>
        <p:spPr>
          <a:xfrm>
            <a:off x="4670766" y="5442109"/>
            <a:ext cx="522062" cy="59758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91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7A483-7A73-8429-4310-F0A3F38AD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54864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Hydrogeomorphic Settings Drive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FFF7BE-ED90-5902-7854-2963761459E0}"/>
              </a:ext>
            </a:extLst>
          </p:cNvPr>
          <p:cNvSpPr txBox="1"/>
          <p:nvPr/>
        </p:nvSpPr>
        <p:spPr>
          <a:xfrm>
            <a:off x="511788" y="982663"/>
            <a:ext cx="8086302" cy="5257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240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Tidal edge: 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 bay (wind fetch, water depth), large tidal slough (currents), smaller tidal slough, watershed connection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240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Upland edge: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steepness; levee or infrastructure; managed (e.g., agriculture) or natural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240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Marsh/former bayland type: </a:t>
            </a:r>
            <a:r>
              <a:rPr lang="en-US" sz="2400" b="1" dirty="0">
                <a:solidFill>
                  <a:srgbClr val="99FF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tidal 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ancient, centennial, older restoration, new(er) restoration, </a:t>
            </a:r>
            <a:r>
              <a:rPr lang="en-US" sz="2400" b="1" dirty="0">
                <a:solidFill>
                  <a:srgbClr val="99FF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diked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subsided bayland (elevation, width, veg type)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240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Tidal flood protection: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natural edge (none needed), integrated (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levee), segment (not protecting stand alone)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240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Sediment supply: 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 (low, med, high), watershed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37E7D3-90FC-09C9-ECEF-905005C6CB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" y="45720"/>
            <a:ext cx="303853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2138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10447</TotalTime>
  <Words>1367</Words>
  <Application>Microsoft Office PowerPoint</Application>
  <PresentationFormat>On-screen Show (4:3)</PresentationFormat>
  <Paragraphs>255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Symbol</vt:lpstr>
      <vt:lpstr>Tahoma</vt:lpstr>
      <vt:lpstr>Wingdings 2</vt:lpstr>
      <vt:lpstr>Office Theme</vt:lpstr>
      <vt:lpstr>Designing Nature-Based “Migration” Projects in Face of Uncertainties</vt:lpstr>
      <vt:lpstr>Design Foundation</vt:lpstr>
      <vt:lpstr>PowerPoint Presentation</vt:lpstr>
      <vt:lpstr>PowerPoint Presentation</vt:lpstr>
      <vt:lpstr>PowerPoint Presentation</vt:lpstr>
      <vt:lpstr>Design Foundation: Core Uncertainties of Change</vt:lpstr>
      <vt:lpstr>PowerPoint Presentation</vt:lpstr>
      <vt:lpstr>Project Design Overarching Approach </vt:lpstr>
      <vt:lpstr>Hydrogeomorphic Settings Drive Design</vt:lpstr>
      <vt:lpstr>PowerPoint Presentation</vt:lpstr>
      <vt:lpstr>PowerPoint Presentation</vt:lpstr>
      <vt:lpstr>PowerPoint Presentation</vt:lpstr>
      <vt:lpstr>Sonoma Creek: Centennial Marsh, Levee at Upland</vt:lpstr>
      <vt:lpstr>Design Elements</vt:lpstr>
      <vt:lpstr>Design: Very Gentle Sloped Transition Ramp</vt:lpstr>
      <vt:lpstr>PowerPoint Presentation</vt:lpstr>
      <vt:lpstr>PowerPoint Presentation</vt:lpstr>
      <vt:lpstr>The Fix: Multi-Element Nature-Based Ecotone Rebuild</vt:lpstr>
      <vt:lpstr>PowerPoint Presentation</vt:lpstr>
      <vt:lpstr>Nature-Based Shoreline Erosion Protection Works!</vt:lpstr>
      <vt:lpstr>PowerPoint Presentation</vt:lpstr>
      <vt:lpstr>Think Boldly!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Sears Point Tidal Marsh Restoration Project Levee Erosion Adaptive Management</dc:title>
  <dc:creator>Daniel Gillenwater</dc:creator>
  <cp:lastModifiedBy>Will Geiken</cp:lastModifiedBy>
  <cp:revision>54</cp:revision>
  <dcterms:created xsi:type="dcterms:W3CDTF">2019-12-03T20:10:34Z</dcterms:created>
  <dcterms:modified xsi:type="dcterms:W3CDTF">2023-09-19T02:45:08Z</dcterms:modified>
</cp:coreProperties>
</file>