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7"/>
  </p:notesMasterIdLst>
  <p:handoutMasterIdLst>
    <p:handoutMasterId r:id="rId18"/>
  </p:handoutMasterIdLst>
  <p:sldIdLst>
    <p:sldId id="372" r:id="rId5"/>
    <p:sldId id="364" r:id="rId6"/>
    <p:sldId id="402" r:id="rId7"/>
    <p:sldId id="362" r:id="rId8"/>
    <p:sldId id="363" r:id="rId9"/>
    <p:sldId id="373" r:id="rId10"/>
    <p:sldId id="403" r:id="rId11"/>
    <p:sldId id="404" r:id="rId12"/>
    <p:sldId id="401" r:id="rId13"/>
    <p:sldId id="321" r:id="rId14"/>
    <p:sldId id="391" r:id="rId15"/>
    <p:sldId id="405"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F55"/>
    <a:srgbClr val="00AA69"/>
    <a:srgbClr val="000000"/>
    <a:srgbClr val="B85C00"/>
    <a:srgbClr val="CC6600"/>
    <a:srgbClr val="6CA4C6"/>
    <a:srgbClr val="CCECFF"/>
    <a:srgbClr val="E2AC00"/>
    <a:srgbClr val="171218"/>
    <a:srgbClr val="5547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89" autoAdjust="0"/>
    <p:restoredTop sz="63220" autoAdjust="0"/>
  </p:normalViewPr>
  <p:slideViewPr>
    <p:cSldViewPr>
      <p:cViewPr varScale="1">
        <p:scale>
          <a:sx n="51" d="100"/>
          <a:sy n="51" d="100"/>
        </p:scale>
        <p:origin x="1460" y="40"/>
      </p:cViewPr>
      <p:guideLst>
        <p:guide orient="horz" pos="2160"/>
        <p:guide pos="2880"/>
      </p:guideLst>
    </p:cSldViewPr>
  </p:slideViewPr>
  <p:notesTextViewPr>
    <p:cViewPr>
      <p:scale>
        <a:sx n="3" d="2"/>
        <a:sy n="3" d="2"/>
      </p:scale>
      <p:origin x="0" y="0"/>
    </p:cViewPr>
  </p:notesTextViewPr>
  <p:notesViewPr>
    <p:cSldViewPr>
      <p:cViewPr varScale="1">
        <p:scale>
          <a:sx n="61" d="100"/>
          <a:sy n="61" d="100"/>
        </p:scale>
        <p:origin x="-258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4CD6655C-374E-4CBF-A67B-CCBF2D33C3F4}" type="datetimeFigureOut">
              <a:rPr lang="en-US" smtClean="0"/>
              <a:pPr/>
              <a:t>10/2/2023</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6988F35E-26FE-43A7-B8EF-DADCA814FA38}" type="slidenum">
              <a:rPr lang="en-US" smtClean="0"/>
              <a:pPr/>
              <a:t>‹#›</a:t>
            </a:fld>
            <a:endParaRPr lang="en-US" dirty="0"/>
          </a:p>
        </p:txBody>
      </p:sp>
    </p:spTree>
    <p:extLst>
      <p:ext uri="{BB962C8B-B14F-4D97-AF65-F5344CB8AC3E}">
        <p14:creationId xmlns:p14="http://schemas.microsoft.com/office/powerpoint/2010/main" val="158013540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r>
              <a:rPr lang="en-US" dirty="0"/>
              <a:t>Steve Carroll</a:t>
            </a:r>
          </a:p>
          <a:p>
            <a:r>
              <a:rPr lang="en-US" dirty="0"/>
              <a:t>EPD617_Carroll_06PRESENT</a:t>
            </a:r>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9669113-4B8F-40FC-876E-70C94B5B95AC}" type="datetimeFigureOut">
              <a:rPr lang="en-US" smtClean="0"/>
              <a:pPr/>
              <a:t>10/2/2023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86EE6C14-9A70-4EC9-AC34-4DA64BFFCD82}" type="slidenum">
              <a:rPr lang="en-US" smtClean="0"/>
              <a:pPr/>
              <a:t>‹#›</a:t>
            </a:fld>
            <a:endParaRPr lang="en-US" dirty="0"/>
          </a:p>
        </p:txBody>
      </p:sp>
    </p:spTree>
    <p:extLst>
      <p:ext uri="{BB962C8B-B14F-4D97-AF65-F5344CB8AC3E}">
        <p14:creationId xmlns:p14="http://schemas.microsoft.com/office/powerpoint/2010/main" val="205023586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Slide: Title</a:t>
            </a:r>
            <a:endParaRPr lang="en-US" baseline="0" dirty="0"/>
          </a:p>
          <a:p>
            <a:pPr marL="171450" indent="-171450">
              <a:buFont typeface="Arial" panose="020B0604020202020204" pitchFamily="34" charset="0"/>
              <a:buChar char="•"/>
            </a:pPr>
            <a:r>
              <a:rPr lang="en-US" dirty="0"/>
              <a:t>Presentation for the Marsh Migration Workshop, September 18-19 2023. </a:t>
            </a:r>
          </a:p>
          <a:p>
            <a:pPr marL="171450" indent="-1714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 lot of guidance available for designing traditional structural solutions to shoreline protection. The performance of these approaches is tried and tested and well documented. But there’s not much guidance for designing resiliency with nature-based solutions. There is a lot of interest in developing it though.  The American Society of Civil Engineers along with the USACOE and numerous university and other partings, including Ducks Unlimited, are working to develop design guidelines for nature based solutions.</a:t>
            </a:r>
          </a:p>
          <a:p>
            <a:endParaRPr lang="en-US" sz="1800" dirty="0">
              <a:effectLst/>
              <a:latin typeface="Calibri" panose="020F0502020204030204" pitchFamily="34" charset="0"/>
              <a:cs typeface="Times New Roman" panose="02020603050405020304" pitchFamily="18" charset="0"/>
            </a:endParaRPr>
          </a:p>
          <a:p>
            <a:r>
              <a:rPr lang="en-US" dirty="0"/>
              <a:t>References:</a:t>
            </a:r>
          </a:p>
          <a:p>
            <a:endParaRPr lang="en-US" dirty="0">
              <a:highlight>
                <a:srgbClr val="FFFF00"/>
              </a:highligh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Image: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Ducks Unlimited, September 2023. Elkhorn Slough Tidal Wetland Restoration – Hester II</a:t>
            </a:r>
            <a:endParaRPr lang="en-US" baseline="0" dirty="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2151729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Slide: Sears Point Restoration Project</a:t>
            </a:r>
            <a:endParaRPr lang="en-US" baseline="0" dirty="0"/>
          </a:p>
          <a:p>
            <a:endParaRPr lang="en-US" baseline="0" dirty="0"/>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Sears Point is located in north San Pablo Bay.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site is a subsided agricultural parcel that is bound by agricultural lands, restoration sites, and infrastructure requiring flood protection.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In this case it is bisected by a railroad which limited the extents of tidal wetlands. As a result, the project restored approximately 1,000 acres of tidal wetlands and 600 acres of wildlife friendly agricultural lands and seasonal wetlands.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Its upland boundary is a state highway, which necessitated the installation of large stormwater pumpstations to prevent highway inundation during storm events.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 tidal channel was excavated through the surrounding mudflats to connect the subsided site with the Petaluma River Channel. Material from the dredging operation was beneficially used onsite.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Tidal channels were excavated trough the site. The channels weren’t essential given the sites low elevation but were needed to generate the 1 million cubic yards required for the new levee.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2.5-mile levee was constructed on highly compressible young bay mud.  It was constructed in two stages with a final height that ranged from 12 feet to 16 feet, depending on the thickness of the YBM beneath.  The levee was constructed with a broad habitat transition slope projecting into the tidal wetlands that varied between 10:1 and 20:1. The slope incorporated marsh pannes to add habitat diversity.  </a:t>
            </a:r>
          </a:p>
          <a:p>
            <a:pPr marL="171450" marR="0" lvl="0" indent="-171450">
              <a:lnSpc>
                <a:spcPct val="150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To accelerate construction and to address sea level rise, the levee was constructed with a stability berm on the landward side.  This stability berm could become a borrow source for future levee raising once pore pressures reduce and primary consolidation is complete. The levee was constructed with a wide top width to accommodate future raising. The habitat slope performs the same function on the wetland side.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lvl="0" indent="-171450">
              <a:lnSpc>
                <a:spcPct val="150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Sears Point was restored in its subsided state.  The site is located in an area of the bay that consistently has high suspended sediment concentrations and it expected to rapidly aggregate.</a:t>
            </a:r>
          </a:p>
          <a:p>
            <a:pPr marL="171450" marR="0" lvl="0" indent="-171450">
              <a:lnSpc>
                <a:spcPct val="150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Around 2018 a scarp formed on the transition slope and Sonoma Land Trust undertook adaptive management actions to address 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defRPr/>
            </a:pPr>
            <a:endParaRPr lang="en-US" baseline="0" dirty="0"/>
          </a:p>
          <a:p>
            <a:pPr defTabSz="966612">
              <a:defRPr/>
            </a:pPr>
            <a:r>
              <a:rPr lang="en-US" baseline="0" dirty="0"/>
              <a:t>Image source: </a:t>
            </a:r>
          </a:p>
          <a:p>
            <a:pPr defTabSz="966612">
              <a:defRPr/>
            </a:pPr>
            <a:r>
              <a:rPr lang="en-US" baseline="0" dirty="0"/>
              <a:t>Ducks Unlimited</a:t>
            </a:r>
          </a:p>
        </p:txBody>
      </p:sp>
      <p:sp>
        <p:nvSpPr>
          <p:cNvPr id="4" name="Slide Number Placeholder 3"/>
          <p:cNvSpPr>
            <a:spLocks noGrp="1"/>
          </p:cNvSpPr>
          <p:nvPr>
            <p:ph type="sldNum" sz="quarter" idx="10"/>
          </p:nvPr>
        </p:nvSpPr>
        <p:spPr/>
        <p:txBody>
          <a:bodyPr/>
          <a:lstStyle/>
          <a:p>
            <a:fld id="{86EE6C14-9A70-4EC9-AC34-4DA64BFFCD82}" type="slidenum">
              <a:rPr lang="en-US" smtClean="0"/>
              <a:pPr/>
              <a:t>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672625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 Cullinan Ranch Pond 1 levee adaptive management</a:t>
            </a:r>
            <a:endParaRPr lang="en-US" sz="1200" dirty="0">
              <a:effectLst/>
              <a:latin typeface="+mn-lt"/>
              <a:ea typeface="+mn-ea"/>
              <a:cs typeface="+mn-cs"/>
            </a:endParaRPr>
          </a:p>
          <a:p>
            <a:pPr marL="171450" indent="-171450">
              <a:buFont typeface="Arial" panose="020B0604020202020204" pitchFamily="34" charset="0"/>
              <a:buChar char="•"/>
            </a:pPr>
            <a:r>
              <a:rPr lang="en-US" sz="1200" kern="100" dirty="0">
                <a:effectLst/>
                <a:latin typeface="+mn-lt"/>
                <a:ea typeface="+mn-ea"/>
                <a:cs typeface="+mn-cs"/>
              </a:rPr>
              <a:t>The Pond 1 Levee HTZ was constructed against an existing levee.  Material was borrowed onsite and used to construct a 7:1 slope up to elevation 8, where it transitioned to a 3:1 slope to the levee top.</a:t>
            </a:r>
          </a:p>
          <a:p>
            <a:pPr marL="171450" indent="-171450">
              <a:buFont typeface="Arial" panose="020B0604020202020204" pitchFamily="34" charset="0"/>
              <a:buChar char="•"/>
            </a:pPr>
            <a:r>
              <a:rPr lang="en-US" sz="1200" kern="100" dirty="0">
                <a:effectLst/>
                <a:latin typeface="+mn-lt"/>
                <a:ea typeface="+mn-ea"/>
                <a:cs typeface="+mn-cs"/>
              </a:rPr>
              <a:t>Cullinan was restored in 2015.  The scarp formed around 2018 and began to erode into the levee rapidly (erosion began about the same time that the scarp formed at Sears Point).</a:t>
            </a:r>
          </a:p>
          <a:p>
            <a:pPr marL="171450" indent="-1714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HTZ was on the downwind side of the predominate wind so the energy should have been minimal.  </a:t>
            </a:r>
          </a:p>
          <a:p>
            <a:pPr marL="171450" indent="-1714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Material delivery and construction was challenging.  A hybrid approach was taken where rip rap was buried under the rebuilt transition slope.  The rock was backfilled with imported soil and extensive upland and wetland plants were out planted. Work was completed in 2020.  Photo was taken in 2023.</a:t>
            </a:r>
          </a:p>
          <a:p>
            <a:pPr marL="171450" indent="-171450">
              <a:buFont typeface="Arial" panose="020B0604020202020204" pitchFamily="34" charset="0"/>
              <a:buChar cha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defTabSz="966612">
              <a:defRPr/>
            </a:pPr>
            <a:r>
              <a:rPr lang="en-US" sz="1800" baseline="0" dirty="0"/>
              <a:t>Image source: </a:t>
            </a:r>
          </a:p>
          <a:p>
            <a:pPr defTabSz="966612">
              <a:defRPr/>
            </a:pPr>
            <a:r>
              <a:rPr lang="en-US" sz="1800" baseline="0" dirty="0"/>
              <a:t>Ducks Unlimited</a:t>
            </a:r>
          </a:p>
          <a:p>
            <a:pPr marL="0" indent="0">
              <a:buFont typeface="Arial" panose="020B0604020202020204" pitchFamily="34" charse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p:nvPr>
        </p:nvSpPr>
        <p:spPr/>
        <p:txBody>
          <a:bodyPr/>
          <a:lstStyle/>
          <a:p>
            <a:r>
              <a:rPr lang="en-US" dirty="0"/>
              <a:t>Steve Carroll</a:t>
            </a:r>
          </a:p>
          <a:p>
            <a:r>
              <a:rPr lang="en-US" dirty="0"/>
              <a:t>EPD617_Carroll_06PRESENT</a:t>
            </a:r>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86EE6C14-9A70-4EC9-AC34-4DA64BFFCD82}" type="slidenum">
              <a:rPr lang="en-US" smtClean="0"/>
              <a:pPr/>
              <a:t>11</a:t>
            </a:fld>
            <a:endParaRPr lang="en-US" dirty="0"/>
          </a:p>
        </p:txBody>
      </p:sp>
    </p:spTree>
    <p:extLst>
      <p:ext uri="{BB962C8B-B14F-4D97-AF65-F5344CB8AC3E}">
        <p14:creationId xmlns:p14="http://schemas.microsoft.com/office/powerpoint/2010/main" val="1401257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a:t>
            </a:r>
            <a:r>
              <a:rPr lang="en-US" baseline="0" dirty="0"/>
              <a:t> Closing</a:t>
            </a:r>
          </a:p>
          <a:p>
            <a:pPr marL="171450" indent="-171450" defTabSz="966612">
              <a:buFont typeface="Arial" panose="020B0604020202020204" pitchFamily="34" charset="0"/>
              <a:buChar char="•"/>
              <a:defRPr/>
            </a:pPr>
            <a:r>
              <a:rPr lang="en-US" baseline="0" dirty="0"/>
              <a:t>In conclusion</a:t>
            </a:r>
          </a:p>
          <a:p>
            <a:pPr marL="400050" marR="0" indent="-171450">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Each site is unique and will respond to restoration actions in its own unique way</a:t>
            </a:r>
          </a:p>
          <a:p>
            <a:pPr marL="400050" marR="0" indent="-171450">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Engineering with nature is evolving; there are several efforts underway attempting to provide design guidance</a:t>
            </a:r>
          </a:p>
          <a:p>
            <a:pPr marL="400050" marR="0" indent="-171450">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Engineering with nature is a worthy pursuit but sites should incorporate the ability to take adaptive management actions that include grading modifications and addition of fill as necessary.</a:t>
            </a:r>
          </a:p>
          <a:p>
            <a:pPr marL="400050" marR="0" indent="-171450">
              <a:lnSpc>
                <a:spcPct val="107000"/>
              </a:lnSpc>
              <a:spcBef>
                <a:spcPts val="0"/>
              </a:spcBef>
              <a:spcAft>
                <a:spcPts val="800"/>
              </a:spcAft>
              <a:buFont typeface="Arial" panose="020B0604020202020204" pitchFamily="34" charset="0"/>
              <a:buChar cha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Sites that provide critical flood protection benefits or that have high exposure to erosional forces should consider using a hybrid approach to incorporating nature based solutions</a:t>
            </a:r>
          </a:p>
          <a:p>
            <a:pPr marL="171450" indent="-171450" defTabSz="966612">
              <a:buFont typeface="Arial" panose="020B0604020202020204" pitchFamily="34" charset="0"/>
              <a:buChar char="•"/>
              <a:defRPr/>
            </a:pPr>
            <a:endParaRPr lang="en-US" baseline="0" dirty="0"/>
          </a:p>
          <a:p>
            <a:pPr defTabSz="966612">
              <a:defRPr/>
            </a:pPr>
            <a:r>
              <a:rPr lang="en-US" dirty="0"/>
              <a:t>Image source: </a:t>
            </a:r>
          </a:p>
          <a:p>
            <a:pPr defTabSz="966612">
              <a:defRPr/>
            </a:pPr>
            <a:r>
              <a:rPr lang="en-US" dirty="0"/>
              <a:t>Ducks</a:t>
            </a:r>
            <a:r>
              <a:rPr lang="en-US" baseline="0" dirty="0"/>
              <a:t> Unlimited, Cullinan Ranch</a:t>
            </a:r>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854058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 Site Assessment</a:t>
            </a:r>
          </a:p>
          <a:p>
            <a:pPr defTabSz="966612">
              <a:defRPr/>
            </a:pPr>
            <a:endParaRPr lang="en-US" dirty="0"/>
          </a:p>
          <a:p>
            <a:pPr marL="171450" indent="-171450" algn="l">
              <a:buFont typeface="Arial" panose="020B0604020202020204" pitchFamily="34" charset="0"/>
              <a:buChar char="•"/>
            </a:pPr>
            <a:r>
              <a:rPr lang="en-US" sz="1200" dirty="0">
                <a:latin typeface="Arial" pitchFamily="34" charset="0"/>
                <a:cs typeface="Arial" pitchFamily="34" charset="0"/>
              </a:rPr>
              <a:t>Many parameters feed into the design of habitat transition zones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Site characteristics -  Is the site in or adjacent to existing marsh, is it a retired salt pond, reclaimed farmland?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Adjacent land uses and infrastructure – What level of flood protection is required? What risk level are we comfortable with? How much space is available for the HTZ (levee or gradual uplands)?</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Soil type and availability – Can we find the right soil in the right quantity in the right timeframe?</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Soil strength – Affects method and speed of construction as well as settlement rates of final HTZ</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Tide datums and water depth – designate the height, volume, and footprint of the HTZ</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Flood elevations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Wind exposure &amp; fetch (wind waves) – Primary erosional forces on HTZ’s</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Erosion rates – Erosion rates of the existing shoreline can indicate protective features needed.</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Presence of special status species – Affects the footprint, timing, speed, and method of construction.</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Site access &amp; Constructability – What type of constraints are their to accessing the site with the necessary equipment.  Can the equipment build what is desired.</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Permit ability – Can we permit what we want to build?</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defTabSz="966612">
              <a:defRPr/>
            </a:pPr>
            <a:r>
              <a:rPr lang="en-US" baseline="0" dirty="0"/>
              <a:t>Image: Ducks Unlimited, Inc.</a:t>
            </a:r>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40353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 Sea Level Rise</a:t>
            </a:r>
          </a:p>
          <a:p>
            <a:pPr defTabSz="966612">
              <a:defRPr/>
            </a:pPr>
            <a:endParaRPr lang="en-US" dirty="0"/>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Sea level rise is one of the few impacts of climate change that we can attempt to address in our tidal restorations.</a:t>
            </a: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Sea Level Rise (SLR)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SLR has been occurring for about 18,000 years, since the last ice age. Most of that time SLR rates were much greater than they are now.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Around 8,000 years ago the world stabilized and SLR progressed at less than 1 mm/year, primarily driven by a gradual warming of the earth and resulting thermal expansion of water and melting of land ice.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During the industrial age we started increasing GHG emissions and warming the planet, this caused SLR rates to increase to between 1 to 2 mm/year for the 20</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century (50% thermal expansion and 50% melting land ice).  However, since 1990, rates have more than doubled and continue to accelerate. This acceleration occurred when sufficient energy was trapped in the system that large scale ice melt began; this is when projections start to take an exponential increase.  </a:t>
            </a:r>
          </a:p>
          <a:p>
            <a:pPr marL="628650" marR="0" lvl="1"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This increase in SLR rates is a result of the ice loss from the great polar ice sheets covering Greenland and Antarctica. This will soon become the primary contributor of SLR, overtaking the contributions from ocean thermal expansion and melting mountain glaciers and ice caps</a:t>
            </a:r>
            <a:r>
              <a:rPr lang="en-US" sz="1200" kern="1200" baseline="0" dirty="0">
                <a:solidFill>
                  <a:schemeClr val="tx1"/>
                </a:solidFill>
                <a:effectLst/>
                <a:latin typeface="+mn-lt"/>
                <a:ea typeface="+mn-ea"/>
                <a:cs typeface="+mn-cs"/>
              </a:rPr>
              <a:t> [1].</a:t>
            </a:r>
          </a:p>
          <a:p>
            <a:pPr marL="171450" marR="0" lvl="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The Presidio gauge near the Golden Gate Bridge has continuously measured tides since June 30, 1854. Only one other tide house (in Brest, France) has a longer uninterrupted record. [2]</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Chart interpretation: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RCP 2.6 – a GHG scenario of stringent emissions reduction (in line with the 2015 Paris Agreement goals)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RCP 8.5 – a GHG scenario in which there are no significant global efforts to limit or reduce emissions.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 – represents a rapid Antarctic ice sheet loss early in this century (which is currently being documented by scientists).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Solid line is the median (50% probability) and shaded areas are the 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and 95</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percentiles (95% percentile equates to a 1/20 (5%) chance of exceedance).</a:t>
            </a:r>
          </a:p>
          <a:p>
            <a:pPr marL="0" marR="0" lvl="0" indent="0" algn="l" defTabSz="966612" rtl="0" eaLnBrk="1" fontAlgn="auto" latinLnBrk="0" hangingPunct="1">
              <a:lnSpc>
                <a:spcPct val="100000"/>
              </a:lnSpc>
              <a:spcBef>
                <a:spcPts val="0"/>
              </a:spcBef>
              <a:spcAft>
                <a:spcPts val="0"/>
              </a:spcAft>
              <a:buClrTx/>
              <a:buSzTx/>
              <a:buFontTx/>
              <a:buNone/>
              <a:tabLst/>
              <a:defRPr/>
            </a:pPr>
            <a:endParaRPr lang="en-US" dirty="0"/>
          </a:p>
          <a:p>
            <a:endParaRPr lang="en-US" dirty="0"/>
          </a:p>
          <a:p>
            <a:pPr defTabSz="966612">
              <a:defRPr/>
            </a:pPr>
            <a:r>
              <a:rPr lang="en-US" baseline="0" dirty="0"/>
              <a:t>References:</a:t>
            </a:r>
          </a:p>
          <a:p>
            <a:pPr marL="228600" indent="-228600">
              <a:buFont typeface="+mj-lt"/>
              <a:buAutoNum type="arabicPeriod"/>
            </a:pPr>
            <a:r>
              <a:rPr lang="en-US" sz="1200" kern="1200" dirty="0">
                <a:solidFill>
                  <a:schemeClr val="tx1"/>
                </a:solidFill>
                <a:effectLst/>
                <a:latin typeface="+mn-lt"/>
                <a:ea typeface="+mn-ea"/>
                <a:cs typeface="+mn-cs"/>
              </a:rPr>
              <a:t>Griggs, G., Árvai, J., Cayan, D., DeConto, R., Fox, J., Fricker, H., et. al. [California Ocean Protection Council Science Advisory Team Working Group]. (2017). </a:t>
            </a:r>
            <a:r>
              <a:rPr lang="en-US" sz="1200" i="1" kern="1200" dirty="0">
                <a:solidFill>
                  <a:schemeClr val="tx1"/>
                </a:solidFill>
                <a:effectLst/>
                <a:latin typeface="+mn-lt"/>
                <a:ea typeface="+mn-ea"/>
                <a:cs typeface="+mn-cs"/>
              </a:rPr>
              <a:t>Rising Seas in California: An Update on Sea-Level Rise Science</a:t>
            </a:r>
            <a:r>
              <a:rPr lang="en-US" sz="1200" kern="1200" dirty="0">
                <a:solidFill>
                  <a:schemeClr val="tx1"/>
                </a:solidFill>
                <a:effectLst/>
                <a:latin typeface="+mn-lt"/>
                <a:ea typeface="+mn-ea"/>
                <a:cs typeface="+mn-cs"/>
              </a:rPr>
              <a:t>. California Ocean Science Trust, April 2017.</a:t>
            </a:r>
          </a:p>
          <a:p>
            <a:pPr marL="228600" indent="-228600">
              <a:buFont typeface="+mj-lt"/>
              <a:buAutoNum type="arabicPeriod"/>
            </a:pPr>
            <a:r>
              <a:rPr lang="en-US" sz="1200" kern="1200" dirty="0">
                <a:solidFill>
                  <a:schemeClr val="tx1"/>
                </a:solidFill>
                <a:effectLst/>
                <a:latin typeface="+mn-lt"/>
                <a:ea typeface="+mn-ea"/>
                <a:cs typeface="+mn-cs"/>
              </a:rPr>
              <a:t>SF Gate: https://www.sfgate.com/bayarea/article/SAN-FRANCISCO-TIDES-OF-HISTORY-Presidio-gauge-2745805.php</a:t>
            </a:r>
          </a:p>
          <a:p>
            <a:endParaRPr lang="en-US" dirty="0"/>
          </a:p>
          <a:p>
            <a:pPr defTabSz="966612">
              <a:defRPr/>
            </a:pPr>
            <a:r>
              <a:rPr lang="en-US" baseline="0" dirty="0"/>
              <a:t>Image:</a:t>
            </a:r>
          </a:p>
          <a:p>
            <a:pPr marL="0" indent="0">
              <a:buFont typeface="+mj-lt"/>
              <a:buNone/>
            </a:pPr>
            <a:r>
              <a:rPr lang="en-US" sz="1200" kern="1200" dirty="0">
                <a:solidFill>
                  <a:schemeClr val="tx1"/>
                </a:solidFill>
                <a:effectLst/>
                <a:latin typeface="+mn-lt"/>
                <a:ea typeface="+mn-ea"/>
                <a:cs typeface="+mn-cs"/>
              </a:rPr>
              <a:t>Griggs, G., Árvai, J., Cayan, D., DeConto, R., Fox, J., Fricker, H., et. al. [California Ocean Protection Council Science Advisory Team Working Group]. (2017). </a:t>
            </a:r>
            <a:r>
              <a:rPr lang="en-US" sz="1200" i="1" kern="1200" dirty="0">
                <a:solidFill>
                  <a:schemeClr val="tx1"/>
                </a:solidFill>
                <a:effectLst/>
                <a:latin typeface="+mn-lt"/>
                <a:ea typeface="+mn-ea"/>
                <a:cs typeface="+mn-cs"/>
              </a:rPr>
              <a:t>Rising Seas in California: An Update on Sea-Level Rise Science</a:t>
            </a:r>
            <a:r>
              <a:rPr lang="en-US" sz="1200" kern="1200" dirty="0">
                <a:solidFill>
                  <a:schemeClr val="tx1"/>
                </a:solidFill>
                <a:effectLst/>
                <a:latin typeface="+mn-lt"/>
                <a:ea typeface="+mn-ea"/>
                <a:cs typeface="+mn-cs"/>
              </a:rPr>
              <a:t>. California Ocean Science Trust, April 2017.</a:t>
            </a:r>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576328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 Diminishing Flood Protection</a:t>
            </a:r>
          </a:p>
          <a:p>
            <a:endParaRPr lang="en-US" dirty="0"/>
          </a:p>
          <a:p>
            <a:pPr marL="171450" indent="-171450" defTabSz="966612">
              <a:buFont typeface="Arial" panose="020B0604020202020204" pitchFamily="34" charset="0"/>
              <a:buChar char="•"/>
              <a:defRPr/>
            </a:pPr>
            <a:r>
              <a:rPr lang="en-US" baseline="0" dirty="0"/>
              <a:t>This slide demonstrates the impact of sea level rise on the Bay Area’s flood protection.</a:t>
            </a:r>
          </a:p>
          <a:p>
            <a:pPr marL="171450" indent="-171450" defTabSz="966612">
              <a:buFont typeface="Arial" panose="020B0604020202020204" pitchFamily="34" charset="0"/>
              <a:buChar char="•"/>
              <a:defRPr/>
            </a:pPr>
            <a:r>
              <a:rPr lang="en-US" baseline="0" dirty="0"/>
              <a:t>The squiggly line at the bottom is a plot of mean sea level in San Francisco Bay and the dashed line represents projected sea level rise.  </a:t>
            </a:r>
          </a:p>
          <a:p>
            <a:pPr marL="171450" indent="-171450" defTabSz="966612">
              <a:buFont typeface="Arial" panose="020B0604020202020204" pitchFamily="34" charset="0"/>
              <a:buChar char="•"/>
              <a:defRPr/>
            </a:pPr>
            <a:r>
              <a:rPr lang="en-US" baseline="0" dirty="0"/>
              <a:t>The individual data points above the mean sea level line are measured maximum monthly tide levels, which are the elevations of concern for flood protection.  </a:t>
            </a:r>
          </a:p>
          <a:p>
            <a:pPr marL="171450" indent="-171450" defTabSz="966612">
              <a:buFont typeface="Arial" panose="020B0604020202020204" pitchFamily="34" charset="0"/>
              <a:buChar char="•"/>
              <a:defRPr/>
            </a:pPr>
            <a:r>
              <a:rPr lang="en-US" baseline="0" dirty="0"/>
              <a:t>The red line represents the elevation of our current day 100-year flood protection.  As you follow that line out in time you find that by the year 2033 the flood protection drops to a 20-year event, and by 2100 drops to a 2-year event.</a:t>
            </a:r>
          </a:p>
          <a:p>
            <a:pPr marL="171450" indent="-171450" defTabSz="966612">
              <a:buFont typeface="Arial" panose="020B0604020202020204" pitchFamily="34" charset="0"/>
              <a:buChar char="•"/>
              <a:defRPr/>
            </a:pPr>
            <a:r>
              <a:rPr lang="en-US" baseline="0" dirty="0"/>
              <a:t>This represents a monumental task.  The USACOE, </a:t>
            </a:r>
            <a:r>
              <a:rPr lang="en-US" dirty="0"/>
              <a:t>Santa Clara Valley Water District</a:t>
            </a:r>
            <a:r>
              <a:rPr lang="en-US" baseline="0" dirty="0"/>
              <a:t>, and California State Coastal Conservancy have undertaken the South Bay Shoreline Project. This will provide flood protection for about 4 miles of shoreline and includes levee construction, HTZ and restoration, and other elements at a cost of $545 million.  This is a fraction of the shoreline in San Francisco Bay.</a:t>
            </a:r>
          </a:p>
          <a:p>
            <a:pPr marL="171450" indent="-171450" defTabSz="966612">
              <a:buFont typeface="Arial" panose="020B0604020202020204" pitchFamily="34" charset="0"/>
              <a:buChar char="•"/>
              <a:defRPr/>
            </a:pPr>
            <a:endParaRPr lang="en-US" baseline="0" dirty="0"/>
          </a:p>
          <a:p>
            <a:pPr defTabSz="966612">
              <a:defRPr/>
            </a:pPr>
            <a:endParaRPr lang="en-US" baseline="0" dirty="0"/>
          </a:p>
          <a:p>
            <a:pPr defTabSz="966612">
              <a:defRPr/>
            </a:pPr>
            <a:r>
              <a:rPr lang="en-US" baseline="0" dirty="0"/>
              <a:t>Reference:</a:t>
            </a:r>
          </a:p>
          <a:p>
            <a:pPr defTabSz="966612">
              <a:defRPr/>
            </a:pPr>
            <a:r>
              <a:rPr lang="en-US" baseline="0" dirty="0"/>
              <a:t>Jeremy Lowe</a:t>
            </a:r>
          </a:p>
          <a:p>
            <a:pPr defTabSz="966612">
              <a:defRPr/>
            </a:pPr>
            <a:endParaRPr lang="en-US" baseline="0" dirty="0"/>
          </a:p>
          <a:p>
            <a:pPr defTabSz="966612">
              <a:defRPr/>
            </a:pPr>
            <a:r>
              <a:rPr lang="en-US" baseline="0" dirty="0"/>
              <a:t>Image source: </a:t>
            </a:r>
          </a:p>
          <a:p>
            <a:pPr defTabSz="966612">
              <a:defRPr/>
            </a:pPr>
            <a:r>
              <a:rPr lang="en-US" baseline="0" dirty="0"/>
              <a:t>Jerome Lowe, ESA</a:t>
            </a:r>
            <a:endParaRPr lang="en-US" dirty="0"/>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285499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Slide: Earth Fill</a:t>
            </a:r>
          </a:p>
          <a:p>
            <a:endParaRPr lang="en-US" dirty="0"/>
          </a:p>
          <a:p>
            <a:pPr marL="171450" indent="-171450">
              <a:buFont typeface="Arial" panose="020B0604020202020204" pitchFamily="34" charset="0"/>
              <a:buChar char="•"/>
            </a:pPr>
            <a:r>
              <a:rPr lang="en-US" dirty="0"/>
              <a:t>Obviously we need fill in order to construct marsh migration zones. The type of material we get makes a difference. </a:t>
            </a:r>
          </a:p>
          <a:p>
            <a:pPr marL="171450" indent="-171450">
              <a:buFont typeface="Arial" panose="020B0604020202020204" pitchFamily="34" charset="0"/>
              <a:buChar char="•"/>
            </a:pPr>
            <a:r>
              <a:rPr lang="en-US" dirty="0"/>
              <a:t>The soil needs to be clean, it needs to be an adequate medium for plant growth, and it needs to be resistant to erosion.</a:t>
            </a:r>
          </a:p>
          <a:p>
            <a:pPr marL="171450" indent="-171450">
              <a:buFont typeface="Arial" panose="020B0604020202020204" pitchFamily="34" charset="0"/>
              <a:buChar char="•"/>
            </a:pPr>
            <a:r>
              <a:rPr lang="en-US" dirty="0"/>
              <a:t>We are not necessarily looking for material that meets the geotechnical specifications for levee fill, but we do typically want material that is cohesive, meaning clays and silts.</a:t>
            </a:r>
          </a:p>
          <a:p>
            <a:pPr marL="171450" indent="-171450">
              <a:buFont typeface="Arial" panose="020B0604020202020204" pitchFamily="34" charset="0"/>
              <a:buChar char="•"/>
            </a:pPr>
            <a:r>
              <a:rPr lang="en-US" dirty="0"/>
              <a:t>Non-cohesive materials such as sands move around too much.  The work on beaches because of the shear volume of sand present. They get moved offshore during the winter storms then brought back by smaller waves in the summer. This won’t work for most transitional slopes.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fine grained cohesive soils have different sediment dynamics than that of sandy shorelines.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Wave energy is required to dislodge cohesive soils. Once dislodged and suspended, these particles are readily maintained in suspension and can be transported significant distances by weak currents.</a:t>
            </a:r>
          </a:p>
          <a:p>
            <a:pPr marL="628650" lvl="1" indent="-171450">
              <a:buFont typeface="Arial" panose="020B0604020202020204" pitchFamily="34" charset="0"/>
              <a:buChar char="•"/>
            </a:pPr>
            <a:r>
              <a:rPr lang="en-US" dirty="0"/>
              <a:t>The recession of cohesive shorelines normally begins with the lowering of the mudflats in the nearshore, which then permits larger depth limited waves to impact the shore and causes it to recede. In other words, the scarp has been developed by the downcutting of the levee slope in front of it, not from the undercutting of the levee at the scarp. </a:t>
            </a:r>
          </a:p>
          <a:p>
            <a:pPr defTabSz="966612">
              <a:defRPr/>
            </a:pPr>
            <a:endParaRPr lang="en-US" baseline="0" dirty="0"/>
          </a:p>
          <a:p>
            <a:pPr defTabSz="966612">
              <a:defRPr/>
            </a:pPr>
            <a:r>
              <a:rPr lang="en-US" baseline="0" dirty="0"/>
              <a:t>Image source: </a:t>
            </a:r>
          </a:p>
          <a:p>
            <a:pPr marL="171450" marR="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Ducks Unlimited, September 2023, Elkhorn Slough Tidal Marsh Restoration construction</a:t>
            </a:r>
          </a:p>
          <a:p>
            <a:pPr marL="171450" marR="0" indent="-171450" algn="l" defTabSz="96661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Ducks Unlimited, December 2018, Sears Point Restoration HTZ</a:t>
            </a:r>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63215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Slide: Nature Based Solutions</a:t>
            </a:r>
          </a:p>
          <a:p>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We want our transition zones to be part and parcel to the wetland; they need to undergo the geomorphic process along with the rest of the system.  We don’t want wholescale loss of material however. These are some nature based solutions to develop resiliency:</a:t>
            </a: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Vegetation - </a:t>
            </a:r>
            <a:r>
              <a:rPr lang="en-US" sz="1200" kern="0" dirty="0">
                <a:effectLst/>
                <a:latin typeface="Times New Roman" panose="02020603050405020304" pitchFamily="18" charset="0"/>
                <a:ea typeface="Calibri" panose="020F0502020204030204" pitchFamily="34" charset="0"/>
                <a:cs typeface="Times New Roman" panose="02020603050405020304" pitchFamily="18" charset="0"/>
              </a:rPr>
              <a:t>Vegetation has been shown to provide erosion control benefits in some shoreline conditions. The aerial portion of the plants can form a flexible mass that dissipates wave energy and creates an environment conducive to sediment deposition. Plants with dense root rhizomes can also stabilize the soil. One study found that dense marsh vegetation reduced the energy in a ½ foot wave by 72% over 15 feet (USACOE 1989).  Minimum vegetation width for successful erosion control is around 20 feet.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Wave attenuation – Wave energy is proportional to the square of wave height.  If you reduced the height of a 1-foot wave by 1/10 of a foot, the energy would be reduced by 20%. A decrease in wave height greatly reduces the energy. This could be raising marsh in front of the HTZ, creating sacrificial islands or mounds, flattening the HTZ slope.</a:t>
            </a: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Gravel filter – or a gravel beach. Using progressively larger aggregates to a size that’s resistant to being transported. </a:t>
            </a: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Hybrid approach between structural and nature-based solutions.</a:t>
            </a: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Breakwaters/reef in front of the HTZ (reef balls, rock barriers)</a:t>
            </a:r>
          </a:p>
          <a:p>
            <a:pPr marL="628650" lvl="1" indent="-171450">
              <a:buFont typeface="Arial" panose="020B0604020202020204" pitchFamily="34" charset="0"/>
              <a:buChar char="•"/>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Articulated concrete matt with open cells for out planting</a:t>
            </a:r>
          </a:p>
          <a:p>
            <a:pPr marL="628650" lvl="1" indent="-171450">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Buried armoring under the HTZ as failsafe in case of erosion</a:t>
            </a:r>
            <a:endParaRPr lang="en-US" dirty="0"/>
          </a:p>
          <a:p>
            <a:endParaRPr lang="en-US" dirty="0"/>
          </a:p>
          <a:p>
            <a:pPr defTabSz="966612">
              <a:defRPr/>
            </a:pPr>
            <a:r>
              <a:rPr lang="en-US" baseline="0" dirty="0"/>
              <a:t>Image source: Ducks Unlimited.</a:t>
            </a:r>
          </a:p>
        </p:txBody>
      </p:sp>
      <p:sp>
        <p:nvSpPr>
          <p:cNvPr id="4" name="Slide Number Placeholder 3"/>
          <p:cNvSpPr>
            <a:spLocks noGrp="1"/>
          </p:cNvSpPr>
          <p:nvPr>
            <p:ph type="sldNum" sz="quarter" idx="10"/>
          </p:nvPr>
        </p:nvSpPr>
        <p:spPr/>
        <p:txBody>
          <a:bodyPr/>
          <a:lstStyle/>
          <a:p>
            <a:fld id="{86EE6C14-9A70-4EC9-AC34-4DA64BFFCD82}" type="slidenum">
              <a:rPr lang="en-US" smtClean="0"/>
              <a:pPr/>
              <a:t>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164921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 On-Site Sediment Sources </a:t>
            </a:r>
          </a:p>
          <a:p>
            <a:pPr marL="171450" indent="-171450">
              <a:buFont typeface="Arial" panose="020B0604020202020204" pitchFamily="34" charset="0"/>
              <a:buChar char="•"/>
            </a:pPr>
            <a:r>
              <a:rPr lang="en-US" dirty="0"/>
              <a:t>So where do we get the needed sediment? If situations allow, it can be borrowed from within the site.</a:t>
            </a:r>
          </a:p>
          <a:p>
            <a:pPr marL="171450" indent="-171450">
              <a:buFont typeface="Arial" panose="020B0604020202020204" pitchFamily="34" charset="0"/>
              <a:buChar char="•"/>
            </a:pPr>
            <a:r>
              <a:rPr lang="en-US" dirty="0"/>
              <a:t>Benefits</a:t>
            </a:r>
          </a:p>
          <a:p>
            <a:pPr marL="628650" lvl="1" indent="-171450">
              <a:buFont typeface="Arial" panose="020B0604020202020204" pitchFamily="34" charset="0"/>
              <a:buChar char="•"/>
            </a:pPr>
            <a:r>
              <a:rPr lang="en-US" dirty="0"/>
              <a:t>On-site borrow sources allow for full control of the construction schedule.  Material is borrowed as needed and hauling distances area greatly reduced compared to off-site sources</a:t>
            </a:r>
          </a:p>
          <a:p>
            <a:pPr marL="628650" lvl="1" indent="-171450">
              <a:buFont typeface="Arial" panose="020B0604020202020204" pitchFamily="34" charset="0"/>
              <a:buChar char="•"/>
            </a:pPr>
            <a:r>
              <a:rPr lang="en-US" dirty="0"/>
              <a:t>Habitat features such as tidal channels can be created through the borrow operations.</a:t>
            </a:r>
          </a:p>
          <a:p>
            <a:pPr marL="628650" lvl="1" indent="-171450">
              <a:buFont typeface="Arial" panose="020B0604020202020204" pitchFamily="34" charset="0"/>
              <a:buChar char="•"/>
            </a:pPr>
            <a:r>
              <a:rPr lang="en-US" dirty="0"/>
              <a:t>Upland areas can be regraded to create marsh migration zones, seasonal wetlands and riparian areas.</a:t>
            </a:r>
          </a:p>
          <a:p>
            <a:pPr marL="171450" indent="-171450">
              <a:buFont typeface="Arial" panose="020B0604020202020204" pitchFamily="34" charset="0"/>
              <a:buChar char="•"/>
            </a:pPr>
            <a:r>
              <a:rPr lang="en-US" dirty="0"/>
              <a:t>Drawbacks</a:t>
            </a:r>
          </a:p>
          <a:p>
            <a:pPr marL="628650" lvl="1" indent="-171450">
              <a:buFont typeface="Arial" panose="020B0604020202020204" pitchFamily="34" charset="0"/>
              <a:buChar char="•"/>
            </a:pPr>
            <a:r>
              <a:rPr lang="en-US" dirty="0"/>
              <a:t>Material supply is often limited.  </a:t>
            </a:r>
          </a:p>
          <a:p>
            <a:pPr marL="1085850" lvl="2" indent="-171450">
              <a:buFont typeface="Arial" panose="020B0604020202020204" pitchFamily="34" charset="0"/>
              <a:buChar char="•"/>
            </a:pPr>
            <a:r>
              <a:rPr lang="en-US" dirty="0"/>
              <a:t>Tidal channels may need to be much larger than necessary to generate fill.  </a:t>
            </a:r>
          </a:p>
          <a:p>
            <a:pPr marL="1085850" lvl="2" indent="-171450">
              <a:buFont typeface="Arial" panose="020B0604020202020204" pitchFamily="34" charset="0"/>
              <a:buChar char="•"/>
            </a:pPr>
            <a:r>
              <a:rPr lang="en-US" dirty="0"/>
              <a:t>General site lowering could result in lower marsh and larger wind waves</a:t>
            </a:r>
          </a:p>
          <a:p>
            <a:pPr marL="628650" lvl="1" indent="-171450">
              <a:buFont typeface="Arial" panose="020B0604020202020204" pitchFamily="34" charset="0"/>
              <a:buChar char="•"/>
            </a:pPr>
            <a:r>
              <a:rPr lang="en-US" dirty="0"/>
              <a:t>Material suitability</a:t>
            </a:r>
          </a:p>
          <a:p>
            <a:pPr marL="1085850" lvl="2" indent="-171450">
              <a:buFont typeface="Arial" panose="020B0604020202020204" pitchFamily="34" charset="0"/>
              <a:buChar char="•"/>
            </a:pPr>
            <a:r>
              <a:rPr lang="en-US" dirty="0"/>
              <a:t>On-site fill, especially from deeper digs, may not be a suitable growing medium</a:t>
            </a:r>
          </a:p>
          <a:p>
            <a:pPr marL="1085850" lvl="2" indent="-171450">
              <a:buFont typeface="Arial" panose="020B0604020202020204" pitchFamily="34" charset="0"/>
              <a:buChar char="•"/>
            </a:pPr>
            <a:r>
              <a:rPr lang="en-US" dirty="0"/>
              <a:t>Excavation in wetlands tends to produce acid-sulfate soils which require amending and additional work</a:t>
            </a:r>
          </a:p>
          <a:p>
            <a:pPr defTabSz="966612">
              <a:defRPr/>
            </a:pPr>
            <a:endParaRPr lang="en-US" baseline="0" dirty="0"/>
          </a:p>
          <a:p>
            <a:pPr defTabSz="966612">
              <a:defRPr/>
            </a:pPr>
            <a:r>
              <a:rPr lang="en-US" baseline="0" dirty="0"/>
              <a:t>Image source: Ducks Unlimited, Inc.</a:t>
            </a:r>
          </a:p>
          <a:p>
            <a:pPr defTabSz="966612">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05907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pPr defTabSz="966612">
              <a:defRPr/>
            </a:pPr>
            <a:r>
              <a:rPr lang="en-US" dirty="0"/>
              <a:t>Slide: Off-Site Sediment Sources </a:t>
            </a:r>
          </a:p>
          <a:p>
            <a:pPr marL="171450" indent="-171450" defTabSz="966612">
              <a:buFont typeface="Arial" panose="020B0604020202020204" pitchFamily="34" charset="0"/>
              <a:buChar char="•"/>
              <a:defRPr/>
            </a:pPr>
            <a:r>
              <a:rPr lang="en-US" dirty="0"/>
              <a:t>Off-site sediment sources adds complexity to the project.</a:t>
            </a:r>
          </a:p>
          <a:p>
            <a:pPr marL="171450" indent="-171450">
              <a:buFont typeface="Arial" panose="020B0604020202020204" pitchFamily="34" charset="0"/>
              <a:buChar char="•"/>
            </a:pPr>
            <a:r>
              <a:rPr lang="en-US" dirty="0"/>
              <a:t>Benefits</a:t>
            </a:r>
          </a:p>
          <a:p>
            <a:pPr marL="628650" lvl="1" indent="-171450">
              <a:buFont typeface="Arial" panose="020B0604020202020204" pitchFamily="34" charset="0"/>
              <a:buChar char="•"/>
            </a:pPr>
            <a:r>
              <a:rPr lang="en-US" dirty="0"/>
              <a:t>Soil quality can be specified.</a:t>
            </a:r>
          </a:p>
          <a:p>
            <a:pPr marL="628650" lvl="1" indent="-171450">
              <a:buFont typeface="Arial" panose="020B0604020202020204" pitchFamily="34" charset="0"/>
              <a:buChar char="•"/>
            </a:pPr>
            <a:r>
              <a:rPr lang="en-US" dirty="0"/>
              <a:t>On-site excavations are limited to features that enhance the restoration effort; they don’t have to be expanded or created to harvest fill.</a:t>
            </a:r>
          </a:p>
          <a:p>
            <a:pPr marL="628650" lvl="1" indent="-171450">
              <a:buFont typeface="Arial" panose="020B0604020202020204" pitchFamily="34" charset="0"/>
              <a:buChar char="•"/>
            </a:pPr>
            <a:r>
              <a:rPr lang="en-US" dirty="0"/>
              <a:t>Offsite sources include commercial development projects, desilting projects from creeks and channels, and dredged material.</a:t>
            </a:r>
          </a:p>
          <a:p>
            <a:pPr marL="171450" indent="-171450">
              <a:buFont typeface="Arial" panose="020B0604020202020204" pitchFamily="34" charset="0"/>
              <a:buChar char="•"/>
            </a:pPr>
            <a:r>
              <a:rPr lang="en-US" dirty="0"/>
              <a:t>Challenges </a:t>
            </a:r>
          </a:p>
          <a:p>
            <a:pPr marL="628650" lvl="1" indent="-171450">
              <a:buFont typeface="Arial" panose="020B0604020202020204" pitchFamily="34" charset="0"/>
              <a:buChar char="•"/>
            </a:pPr>
            <a:r>
              <a:rPr lang="en-US" dirty="0"/>
              <a:t>Using the dirt broker model, the project is linking itself to other external projects that have completely different objectives. The restoration project is looking to obtain off-haul dirt, a waste product from the source’s perspective, and therefore is not in control of the construction schedule. The project has to be ready to accept material when it’s ready to be hauled and in a position to accept as much as they can produce. </a:t>
            </a:r>
          </a:p>
          <a:p>
            <a:pPr marL="628650" lvl="1" indent="-171450">
              <a:buFont typeface="Arial" panose="020B0604020202020204" pitchFamily="34" charset="0"/>
              <a:buChar char="•"/>
            </a:pPr>
            <a:r>
              <a:rPr lang="en-US" dirty="0"/>
              <a:t>It is the construction triangle of Time – Money – Quality.  The project gets to pick two of the three, the contractor get’s the third.</a:t>
            </a:r>
          </a:p>
          <a:p>
            <a:pPr marL="628650" lvl="1" indent="-171450">
              <a:buFont typeface="Arial" panose="020B0604020202020204" pitchFamily="34" charset="0"/>
              <a:buChar char="•"/>
            </a:pPr>
            <a:r>
              <a:rPr lang="en-US" dirty="0"/>
              <a:t>Material availability is subject to the construction market.  Timing doesn’t necessarily line up, if there is any material available at all.</a:t>
            </a:r>
          </a:p>
          <a:p>
            <a:pPr marL="628650" lvl="1" indent="-171450">
              <a:buFont typeface="Arial" panose="020B0604020202020204" pitchFamily="34" charset="0"/>
              <a:buChar char="•"/>
            </a:pPr>
            <a:r>
              <a:rPr lang="en-US" dirty="0"/>
              <a:t>Engendered species presence complicates import; species breading windows tend to coincide with off-hauling windows from commercial projects.  There have been multiple cases where we couldn’t import available fill due to presence of special status species. </a:t>
            </a:r>
          </a:p>
          <a:p>
            <a:pPr marL="628650" lvl="1" indent="-171450">
              <a:buFont typeface="Arial" panose="020B0604020202020204" pitchFamily="34" charset="0"/>
              <a:buChar char="•"/>
            </a:pPr>
            <a:r>
              <a:rPr lang="en-US" dirty="0"/>
              <a:t>Upland material must be approved through the QAPP. Dredge material must be approved through the DMMO</a:t>
            </a:r>
          </a:p>
          <a:p>
            <a:pPr defTabSz="966612">
              <a:defRPr/>
            </a:pPr>
            <a:endParaRPr lang="en-US" baseline="0" dirty="0"/>
          </a:p>
          <a:p>
            <a:pPr defTabSz="966612">
              <a:defRPr/>
            </a:pPr>
            <a:r>
              <a:rPr lang="en-US" baseline="0" dirty="0"/>
              <a:t>Image source: Dave Halsing, SBSPRP</a:t>
            </a:r>
          </a:p>
          <a:p>
            <a:pPr defTabSz="966612">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86EE6C14-9A70-4EC9-AC34-4DA64BFFCD82}" type="slidenum">
              <a:rPr lang="en-US" smtClean="0"/>
              <a:pPr/>
              <a:t>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3839742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nvPr>
        </p:nvSpPr>
        <p:spPr/>
        <p:txBody>
          <a:bodyPr/>
          <a:lstStyle/>
          <a:p>
            <a:r>
              <a:rPr lang="en-US" dirty="0"/>
              <a:t>Slide: Ravenswood Unit of the South Bay Salt Pond Restoration Project</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Importing material to Ravenswood has been challenging and resulted in an extended project duration.</a:t>
            </a:r>
          </a:p>
          <a:p>
            <a:pPr marL="28575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For example, in 2022</a:t>
            </a:r>
          </a:p>
          <a:p>
            <a:pPr marL="742950" lvl="1"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project missed out on substantial quantities of material due to slow approval process.</a:t>
            </a:r>
          </a:p>
          <a:p>
            <a:pPr marL="742950" lvl="1"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site was broadly populated with endangered species, which precluded placement of soil where needed and necessitated stockpiling. This meant that soil had to be picked up and moved a second time at increased project cost.</a:t>
            </a:r>
          </a:p>
          <a:p>
            <a:pPr marL="742950" lvl="1"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presence of endangered species (Ridgeway’s rail and Snowy plovers) prohibited placement at end of AAC.  In an attempt to complete the work in 2022 the project decided to place fill in exceedance of the geotechnical guidance, and we caused a levee failure.  Had to take corrective actions which extended the project into 2023.</a:t>
            </a:r>
          </a:p>
          <a:p>
            <a:pPr marL="285750" lvl="0" indent="-285750">
              <a:buFont typeface="Arial" panose="020B0604020202020204" pitchFamily="34" charset="0"/>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2023 there has been no material available.  The project is waiting for a final amount of 25,000 cy.  We are currently putting in motion the process to pay to import the needed fill so that we can complete the project this year.</a:t>
            </a:r>
          </a:p>
          <a:p>
            <a:pPr defTabSz="966612">
              <a:defRPr/>
            </a:pPr>
            <a:endParaRPr lang="en-US" baseline="0" dirty="0"/>
          </a:p>
          <a:p>
            <a:pPr defTabSz="966612">
              <a:defRPr/>
            </a:pPr>
            <a:r>
              <a:rPr lang="en-US" baseline="0" dirty="0"/>
              <a:t>Image source: </a:t>
            </a:r>
          </a:p>
          <a:p>
            <a:pPr defTabSz="966612">
              <a:defRPr/>
            </a:pPr>
            <a:r>
              <a:rPr lang="en-US" baseline="0" dirty="0"/>
              <a:t>Ducks Unlimited</a:t>
            </a:r>
          </a:p>
        </p:txBody>
      </p:sp>
      <p:sp>
        <p:nvSpPr>
          <p:cNvPr id="4" name="Slide Number Placeholder 3"/>
          <p:cNvSpPr>
            <a:spLocks noGrp="1"/>
          </p:cNvSpPr>
          <p:nvPr>
            <p:ph type="sldNum" sz="quarter" idx="10"/>
          </p:nvPr>
        </p:nvSpPr>
        <p:spPr/>
        <p:txBody>
          <a:bodyPr/>
          <a:lstStyle/>
          <a:p>
            <a:fld id="{86EE6C14-9A70-4EC9-AC34-4DA64BFFCD82}" type="slidenum">
              <a:rPr lang="en-US" smtClean="0"/>
              <a:pPr/>
              <a:t>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Header Placeholder 5"/>
          <p:cNvSpPr>
            <a:spLocks noGrp="1"/>
          </p:cNvSpPr>
          <p:nvPr>
            <p:ph type="hdr" sz="quarter" idx="12"/>
          </p:nvPr>
        </p:nvSpPr>
        <p:spPr/>
        <p:txBody>
          <a:bodyPr/>
          <a:lstStyle/>
          <a:p>
            <a:r>
              <a:rPr lang="en-US" dirty="0"/>
              <a:t>Steve Carroll</a:t>
            </a:r>
          </a:p>
          <a:p>
            <a:r>
              <a:rPr lang="en-US" dirty="0"/>
              <a:t>EPD617_Carroll_06PRESENT</a:t>
            </a:r>
          </a:p>
        </p:txBody>
      </p:sp>
    </p:spTree>
    <p:extLst>
      <p:ext uri="{BB962C8B-B14F-4D97-AF65-F5344CB8AC3E}">
        <p14:creationId xmlns:p14="http://schemas.microsoft.com/office/powerpoint/2010/main" val="4007510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D251F168-59C1-4DF7-BFB0-AD6569BC0FC9}" type="datetime1">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ED97A-E42B-4E22-AD8D-BA85363943B8}"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9"/>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FE4E36-A14D-4E7A-A236-5B7E4E984E5C}" type="datetime1">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5DB96D-54B3-405B-9A02-DF88A3570E9E}" type="datetime1">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1AE93020-8E02-4171-9695-E20DC8061B58}" type="datetime1">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ED97A-E42B-4E22-AD8D-BA85363943B8}"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1" y="4962526"/>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1" y="3462339"/>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30989A-C065-4C02-BE7D-C7D64DDE8EC4}" type="datetime1">
              <a:rPr lang="en-US" smtClean="0"/>
              <a:pPr/>
              <a:t>10/2/2023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FDC2D947-CE1B-4B8D-9F4B-1E446FCDB1F0}" type="datetime1">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200"/>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C7E93B16-D2D5-47FC-82F7-5D0DC227212A}" type="datetime1">
              <a:rPr lang="en-US" smtClean="0"/>
              <a:pPr/>
              <a:t>10/2/2023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20E456-ADED-4FEE-BF65-8001274E4CDF}" type="datetime1">
              <a:rPr lang="en-US" smtClean="0"/>
              <a:pPr/>
              <a:t>10/2/2023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19828-788B-4498-BFAA-90DF9BA97BD2}" type="datetime1">
              <a:rPr lang="en-US" smtClean="0"/>
              <a:pPr/>
              <a:t>10/2/2023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2"/>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6AAC-AF9B-4046-9C4C-D823047266D3}" type="datetime1">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6D4B6D-ACAA-4890-A491-C12419DBC0BD}" type="datetime1">
              <a:rPr lang="en-US" smtClean="0"/>
              <a:pPr/>
              <a:t>10/2/2023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ACED97A-E42B-4E22-AD8D-BA85363943B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1"/>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3E35318C-569F-4C57-BEE4-805E89DBBD0D}" type="datetime1">
              <a:rPr lang="en-US" smtClean="0"/>
              <a:pPr/>
              <a:t>10/2/2023</a:t>
            </a:fld>
            <a:endParaRPr lang="en-US" dirty="0"/>
          </a:p>
        </p:txBody>
      </p:sp>
      <p:sp>
        <p:nvSpPr>
          <p:cNvPr id="5" name="Footer Placeholder 4"/>
          <p:cNvSpPr>
            <a:spLocks noGrp="1"/>
          </p:cNvSpPr>
          <p:nvPr>
            <p:ph type="ftr" sz="quarter" idx="3"/>
          </p:nvPr>
        </p:nvSpPr>
        <p:spPr>
          <a:xfrm>
            <a:off x="609600" y="6356351"/>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7543800" y="6356351"/>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ACED97A-E42B-4E22-AD8D-BA85363943B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field with a cloudy sky&#10;&#10;Description automatically generated with medium confidence">
            <a:extLst>
              <a:ext uri="{FF2B5EF4-FFF2-40B4-BE49-F238E27FC236}">
                <a16:creationId xmlns:a16="http://schemas.microsoft.com/office/drawing/2014/main" id="{0191C209-D939-97FF-7561-5E539FA651A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2764" b="568"/>
          <a:stretch/>
        </p:blipFill>
        <p:spPr>
          <a:xfrm>
            <a:off x="0" y="1005840"/>
            <a:ext cx="9144000" cy="4572000"/>
          </a:xfrm>
          <a:prstGeom prst="rect">
            <a:avLst/>
          </a:prstGeom>
        </p:spPr>
      </p:pic>
      <p:sp>
        <p:nvSpPr>
          <p:cNvPr id="10" name="Rectangle 9">
            <a:extLst>
              <a:ext uri="{FF2B5EF4-FFF2-40B4-BE49-F238E27FC236}">
                <a16:creationId xmlns:a16="http://schemas.microsoft.com/office/drawing/2014/main" id="{B8FDC337-6A70-BB51-2307-FB0721E29A14}"/>
              </a:ext>
            </a:extLst>
          </p:cNvPr>
          <p:cNvSpPr/>
          <p:nvPr/>
        </p:nvSpPr>
        <p:spPr>
          <a:xfrm>
            <a:off x="914400" y="5638800"/>
            <a:ext cx="7467600" cy="103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uck head 2"/>
          <p:cNvPicPr>
            <a:picLocks noChangeAspect="1" noChangeArrowheads="1"/>
          </p:cNvPicPr>
          <p:nvPr/>
        </p:nvPicPr>
        <p:blipFill>
          <a:blip r:embed="rId4" cstate="print"/>
          <a:srcRect/>
          <a:stretch>
            <a:fillRect/>
          </a:stretch>
        </p:blipFill>
        <p:spPr bwMode="auto">
          <a:xfrm>
            <a:off x="228601" y="6324601"/>
            <a:ext cx="587667" cy="411163"/>
          </a:xfrm>
          <a:prstGeom prst="rect">
            <a:avLst/>
          </a:prstGeom>
          <a:noFill/>
        </p:spPr>
      </p:pic>
      <p:sp>
        <p:nvSpPr>
          <p:cNvPr id="2" name="Rectangle 1">
            <a:extLst>
              <a:ext uri="{FF2B5EF4-FFF2-40B4-BE49-F238E27FC236}">
                <a16:creationId xmlns:a16="http://schemas.microsoft.com/office/drawing/2014/main" id="{DE692EE3-5B92-4C51-37A8-B497F6A5F925}"/>
              </a:ext>
            </a:extLst>
          </p:cNvPr>
          <p:cNvSpPr/>
          <p:nvPr/>
        </p:nvSpPr>
        <p:spPr>
          <a:xfrm>
            <a:off x="0" y="107887"/>
            <a:ext cx="9144000" cy="830997"/>
          </a:xfrm>
          <a:prstGeom prst="rect">
            <a:avLst/>
          </a:prstGeom>
        </p:spPr>
        <p:txBody>
          <a:bodyPr wrap="square">
            <a:spAutoFit/>
          </a:bodyPr>
          <a:lstStyle/>
          <a:p>
            <a:pPr algn="ctr"/>
            <a:r>
              <a:rPr lang="en-US" sz="2400" dirty="0">
                <a:latin typeface="Arial" pitchFamily="34" charset="0"/>
                <a:cs typeface="Arial" pitchFamily="34" charset="0"/>
              </a:rPr>
              <a:t>DESIGN AND ENGINEERING ADVANCES TO SUPPORT NATURE-BASED ADAPTATION </a:t>
            </a:r>
          </a:p>
        </p:txBody>
      </p:sp>
      <p:sp>
        <p:nvSpPr>
          <p:cNvPr id="8" name="TextBox 7">
            <a:extLst>
              <a:ext uri="{FF2B5EF4-FFF2-40B4-BE49-F238E27FC236}">
                <a16:creationId xmlns:a16="http://schemas.microsoft.com/office/drawing/2014/main" id="{31F5980D-C87D-F23A-6837-D7625601D74C}"/>
              </a:ext>
            </a:extLst>
          </p:cNvPr>
          <p:cNvSpPr txBox="1"/>
          <p:nvPr/>
        </p:nvSpPr>
        <p:spPr>
          <a:xfrm>
            <a:off x="2667000" y="5657671"/>
            <a:ext cx="3429000" cy="120032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Marsh Migration Workshop</a:t>
            </a:r>
          </a:p>
          <a:p>
            <a:pPr algn="ctr"/>
            <a:r>
              <a:rPr lang="en-US" sz="1200" dirty="0">
                <a:latin typeface="Arial" panose="020B0604020202020204" pitchFamily="34" charset="0"/>
                <a:cs typeface="Arial" panose="020B0604020202020204" pitchFamily="34" charset="0"/>
              </a:rPr>
              <a:t>September 18, 2023</a:t>
            </a:r>
          </a:p>
          <a:p>
            <a:pPr algn="ctr"/>
            <a:endParaRPr lang="en-US" sz="1200" dirty="0">
              <a:latin typeface="Arial" panose="020B0604020202020204" pitchFamily="34" charset="0"/>
              <a:cs typeface="Arial" panose="020B0604020202020204" pitchFamily="34" charset="0"/>
            </a:endParaRPr>
          </a:p>
          <a:p>
            <a:pPr algn="ctr"/>
            <a:r>
              <a:rPr lang="en-US" sz="1200" dirty="0">
                <a:latin typeface="Arial" panose="020B0604020202020204" pitchFamily="34" charset="0"/>
                <a:cs typeface="Arial" panose="020B0604020202020204" pitchFamily="34" charset="0"/>
              </a:rPr>
              <a:t>Steve Carroll, P.E. </a:t>
            </a:r>
          </a:p>
          <a:p>
            <a:pPr algn="ctr"/>
            <a:r>
              <a:rPr lang="en-US" sz="1200" dirty="0">
                <a:latin typeface="Arial" panose="020B0604020202020204" pitchFamily="34" charset="0"/>
                <a:cs typeface="Arial" panose="020B0604020202020204" pitchFamily="34" charset="0"/>
              </a:rPr>
              <a:t>Senior Regional Engineer</a:t>
            </a:r>
          </a:p>
          <a:p>
            <a:pPr algn="ctr"/>
            <a:r>
              <a:rPr lang="en-US" sz="1200" dirty="0">
                <a:latin typeface="Arial" panose="020B0604020202020204" pitchFamily="34" charset="0"/>
                <a:cs typeface="Arial" panose="020B0604020202020204" pitchFamily="34" charset="0"/>
              </a:rPr>
              <a:t>Ducks Unlimited, Inc.</a:t>
            </a:r>
          </a:p>
        </p:txBody>
      </p:sp>
    </p:spTree>
    <p:extLst>
      <p:ext uri="{BB962C8B-B14F-4D97-AF65-F5344CB8AC3E}">
        <p14:creationId xmlns:p14="http://schemas.microsoft.com/office/powerpoint/2010/main" val="1406681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7" y="184666"/>
            <a:ext cx="9144000" cy="461665"/>
          </a:xfrm>
          <a:prstGeom prst="rect">
            <a:avLst/>
          </a:prstGeom>
          <a:noFill/>
        </p:spPr>
        <p:txBody>
          <a:bodyPr wrap="square" rtlCol="0">
            <a:spAutoFit/>
          </a:bodyPr>
          <a:lstStyle/>
          <a:p>
            <a:pPr algn="ctr"/>
            <a:r>
              <a:rPr lang="en-US" sz="2400">
                <a:latin typeface="Arial" pitchFamily="34" charset="0"/>
                <a:cs typeface="Arial" pitchFamily="34" charset="0"/>
              </a:rPr>
              <a:t>The Sears </a:t>
            </a:r>
            <a:r>
              <a:rPr lang="en-US" sz="2400" dirty="0">
                <a:latin typeface="Arial" pitchFamily="34" charset="0"/>
                <a:cs typeface="Arial" pitchFamily="34" charset="0"/>
              </a:rPr>
              <a:t>Point HTZ performs multiple functions</a:t>
            </a:r>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pic>
        <p:nvPicPr>
          <p:cNvPr id="3" name="Picture 2" descr="Map&#10;&#10;Description automatically generated">
            <a:extLst>
              <a:ext uri="{FF2B5EF4-FFF2-40B4-BE49-F238E27FC236}">
                <a16:creationId xmlns:a16="http://schemas.microsoft.com/office/drawing/2014/main" id="{8A437613-9AF6-EA8B-9324-8FB829E9A769}"/>
              </a:ext>
            </a:extLst>
          </p:cNvPr>
          <p:cNvPicPr>
            <a:picLocks noChangeAspect="1"/>
          </p:cNvPicPr>
          <p:nvPr/>
        </p:nvPicPr>
        <p:blipFill rotWithShape="1">
          <a:blip r:embed="rId4">
            <a:extLst>
              <a:ext uri="{28A0092B-C50C-407E-A947-70E740481C1C}">
                <a14:useLocalDpi xmlns:a14="http://schemas.microsoft.com/office/drawing/2010/main" val="0"/>
              </a:ext>
            </a:extLst>
          </a:blip>
          <a:srcRect t="18026" b="751"/>
          <a:stretch/>
        </p:blipFill>
        <p:spPr>
          <a:xfrm>
            <a:off x="0" y="646331"/>
            <a:ext cx="9144000" cy="4297680"/>
          </a:xfrm>
          <a:prstGeom prst="rect">
            <a:avLst/>
          </a:prstGeom>
        </p:spPr>
      </p:pic>
      <p:pic>
        <p:nvPicPr>
          <p:cNvPr id="2" name="Picture 1">
            <a:extLst>
              <a:ext uri="{FF2B5EF4-FFF2-40B4-BE49-F238E27FC236}">
                <a16:creationId xmlns:a16="http://schemas.microsoft.com/office/drawing/2014/main" id="{66DAC8A0-7289-4841-BCA6-ACD57C6FCF4D}"/>
              </a:ext>
            </a:extLst>
          </p:cNvPr>
          <p:cNvPicPr>
            <a:picLocks noChangeAspect="1"/>
          </p:cNvPicPr>
          <p:nvPr/>
        </p:nvPicPr>
        <p:blipFill rotWithShape="1">
          <a:blip r:embed="rId5"/>
          <a:srcRect l="25007" t="66865" r="25993" b="19993"/>
          <a:stretch/>
        </p:blipFill>
        <p:spPr bwMode="auto">
          <a:xfrm>
            <a:off x="861977" y="5152490"/>
            <a:ext cx="8282023" cy="1249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6768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A1E282F-2F34-4A26-9729-0B0401455A8C}"/>
              </a:ext>
            </a:extLst>
          </p:cNvPr>
          <p:cNvSpPr txBox="1"/>
          <p:nvPr/>
        </p:nvSpPr>
        <p:spPr>
          <a:xfrm>
            <a:off x="-2357" y="184666"/>
            <a:ext cx="9144000" cy="461665"/>
          </a:xfrm>
          <a:prstGeom prst="rect">
            <a:avLst/>
          </a:prstGeom>
          <a:noFill/>
        </p:spPr>
        <p:txBody>
          <a:bodyPr wrap="square" rtlCol="0">
            <a:spAutoFit/>
          </a:bodyPr>
          <a:lstStyle/>
          <a:p>
            <a:pPr algn="ctr"/>
            <a:r>
              <a:rPr lang="en-US" sz="2400" b="1" dirty="0">
                <a:latin typeface="Arial" pitchFamily="34" charset="0"/>
                <a:cs typeface="Arial" pitchFamily="34" charset="0"/>
              </a:rPr>
              <a:t>Adaptive management at Pond 1 used a hybrid approach</a:t>
            </a:r>
          </a:p>
        </p:txBody>
      </p:sp>
      <p:pic>
        <p:nvPicPr>
          <p:cNvPr id="10" name="Picture 9" descr="duck head 2">
            <a:extLst>
              <a:ext uri="{FF2B5EF4-FFF2-40B4-BE49-F238E27FC236}">
                <a16:creationId xmlns:a16="http://schemas.microsoft.com/office/drawing/2014/main" id="{1239267B-B434-4F52-B9DE-6F0F73456220}"/>
              </a:ext>
            </a:extLst>
          </p:cNvPr>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pic>
        <p:nvPicPr>
          <p:cNvPr id="3" name="Picture 2">
            <a:extLst>
              <a:ext uri="{FF2B5EF4-FFF2-40B4-BE49-F238E27FC236}">
                <a16:creationId xmlns:a16="http://schemas.microsoft.com/office/drawing/2014/main" id="{E06CBC7D-7AFA-794A-7871-7A6BCAA719DB}"/>
              </a:ext>
            </a:extLst>
          </p:cNvPr>
          <p:cNvPicPr>
            <a:picLocks noChangeAspect="1"/>
          </p:cNvPicPr>
          <p:nvPr/>
        </p:nvPicPr>
        <p:blipFill>
          <a:blip r:embed="rId4">
            <a:extLst>
              <a:ext uri="{28A0092B-C50C-407E-A947-70E740481C1C}">
                <a14:useLocalDpi xmlns:a14="http://schemas.microsoft.com/office/drawing/2010/main" val="0"/>
              </a:ext>
            </a:extLst>
          </a:blip>
          <a:srcRect t="2404" b="2404"/>
          <a:stretch/>
        </p:blipFill>
        <p:spPr>
          <a:xfrm>
            <a:off x="-2357" y="646331"/>
            <a:ext cx="9144000" cy="5577840"/>
          </a:xfrm>
          <a:prstGeom prst="rect">
            <a:avLst/>
          </a:prstGeom>
        </p:spPr>
      </p:pic>
      <p:cxnSp>
        <p:nvCxnSpPr>
          <p:cNvPr id="9" name="Straight Arrow Connector 8">
            <a:extLst>
              <a:ext uri="{FF2B5EF4-FFF2-40B4-BE49-F238E27FC236}">
                <a16:creationId xmlns:a16="http://schemas.microsoft.com/office/drawing/2014/main" id="{A6AA0863-575F-99B1-8331-1A8EA143AD3D}"/>
              </a:ext>
            </a:extLst>
          </p:cNvPr>
          <p:cNvCxnSpPr>
            <a:cxnSpLocks/>
          </p:cNvCxnSpPr>
          <p:nvPr/>
        </p:nvCxnSpPr>
        <p:spPr>
          <a:xfrm flipV="1">
            <a:off x="821030" y="1833840"/>
            <a:ext cx="0" cy="2235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8E18912-B1EC-2FF7-0F5D-81756B546903}"/>
              </a:ext>
            </a:extLst>
          </p:cNvPr>
          <p:cNvCxnSpPr>
            <a:cxnSpLocks/>
          </p:cNvCxnSpPr>
          <p:nvPr/>
        </p:nvCxnSpPr>
        <p:spPr>
          <a:xfrm>
            <a:off x="816268" y="2057400"/>
            <a:ext cx="228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153242E-D1FB-8E1C-4F00-E8896D0DBBF1}"/>
              </a:ext>
            </a:extLst>
          </p:cNvPr>
          <p:cNvCxnSpPr>
            <a:cxnSpLocks/>
          </p:cNvCxnSpPr>
          <p:nvPr/>
        </p:nvCxnSpPr>
        <p:spPr>
          <a:xfrm flipV="1">
            <a:off x="1044868" y="1833840"/>
            <a:ext cx="0" cy="22356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0189042-DE3D-6EEC-6946-A8B7E773DFAD}"/>
              </a:ext>
            </a:extLst>
          </p:cNvPr>
          <p:cNvSpPr/>
          <p:nvPr/>
        </p:nvSpPr>
        <p:spPr>
          <a:xfrm>
            <a:off x="626272" y="1645212"/>
            <a:ext cx="609149" cy="609600"/>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a:extLst>
              <a:ext uri="{FF2B5EF4-FFF2-40B4-BE49-F238E27FC236}">
                <a16:creationId xmlns:a16="http://schemas.microsoft.com/office/drawing/2014/main" id="{2D12C331-EF4E-30A4-DFAC-E69A6D4E7DED}"/>
              </a:ext>
            </a:extLst>
          </p:cNvPr>
          <p:cNvCxnSpPr>
            <a:cxnSpLocks/>
            <a:endCxn id="17" idx="7"/>
          </p:cNvCxnSpPr>
          <p:nvPr/>
        </p:nvCxnSpPr>
        <p:spPr>
          <a:xfrm flipH="1">
            <a:off x="1146213" y="691972"/>
            <a:ext cx="2358987" cy="1042514"/>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76415DD-BE54-5C29-57DE-C1E8C667D5BC}"/>
              </a:ext>
            </a:extLst>
          </p:cNvPr>
          <p:cNvCxnSpPr>
            <a:cxnSpLocks/>
            <a:endCxn id="17" idx="6"/>
          </p:cNvCxnSpPr>
          <p:nvPr/>
        </p:nvCxnSpPr>
        <p:spPr>
          <a:xfrm flipH="1" flipV="1">
            <a:off x="1235421" y="1950012"/>
            <a:ext cx="2269779" cy="464159"/>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45" name="Picture 44" descr="A diagram of a plane&#10;&#10;Description automatically generated">
            <a:extLst>
              <a:ext uri="{FF2B5EF4-FFF2-40B4-BE49-F238E27FC236}">
                <a16:creationId xmlns:a16="http://schemas.microsoft.com/office/drawing/2014/main" id="{96A49566-370E-E376-EA27-0373563CEA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710716"/>
            <a:ext cx="5568343" cy="1703455"/>
          </a:xfrm>
          <a:prstGeom prst="rect">
            <a:avLst/>
          </a:prstGeom>
          <a:ln w="19050">
            <a:solidFill>
              <a:srgbClr val="00B0F0"/>
            </a:solidFill>
          </a:ln>
        </p:spPr>
      </p:pic>
      <p:pic>
        <p:nvPicPr>
          <p:cNvPr id="50" name="Picture 49" descr="A water next to a body of water&#10;&#10;Description automatically generated">
            <a:extLst>
              <a:ext uri="{FF2B5EF4-FFF2-40B4-BE49-F238E27FC236}">
                <a16:creationId xmlns:a16="http://schemas.microsoft.com/office/drawing/2014/main" id="{3DD2346B-EDEF-12C9-9464-289B2FC0BBA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4771" b="1895"/>
          <a:stretch/>
        </p:blipFill>
        <p:spPr>
          <a:xfrm>
            <a:off x="5015414" y="2492428"/>
            <a:ext cx="4058129" cy="2231971"/>
          </a:xfrm>
          <a:prstGeom prst="rect">
            <a:avLst/>
          </a:prstGeom>
          <a:ln w="19050">
            <a:solidFill>
              <a:srgbClr val="00B0F0"/>
            </a:solidFill>
          </a:ln>
        </p:spPr>
      </p:pic>
    </p:spTree>
    <p:extLst>
      <p:ext uri="{BB962C8B-B14F-4D97-AF65-F5344CB8AC3E}">
        <p14:creationId xmlns:p14="http://schemas.microsoft.com/office/powerpoint/2010/main" val="2027707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rlowgren\Desktop\cullinan\DSC_0315.jpg">
            <a:extLst>
              <a:ext uri="{FF2B5EF4-FFF2-40B4-BE49-F238E27FC236}">
                <a16:creationId xmlns:a16="http://schemas.microsoft.com/office/drawing/2014/main" id="{965C6E0B-60AB-9566-F835-164D4724DBE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34" t="11156" r="1881" b="37873"/>
          <a:stretch/>
        </p:blipFill>
        <p:spPr bwMode="auto">
          <a:xfrm>
            <a:off x="9525" y="818613"/>
            <a:ext cx="9144000" cy="48463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1407" y="184666"/>
            <a:ext cx="9144000" cy="461665"/>
          </a:xfrm>
          <a:prstGeom prst="rect">
            <a:avLst/>
          </a:prstGeom>
          <a:noFill/>
        </p:spPr>
        <p:txBody>
          <a:bodyPr wrap="square" rtlCol="0">
            <a:spAutoFit/>
          </a:bodyPr>
          <a:lstStyle/>
          <a:p>
            <a:pPr algn="ctr"/>
            <a:r>
              <a:rPr lang="en-US" dirty="0"/>
              <a:t>  </a:t>
            </a:r>
            <a:r>
              <a:rPr lang="en-US" sz="2400" dirty="0">
                <a:latin typeface="Arial" pitchFamily="34" charset="0"/>
                <a:cs typeface="Arial" pitchFamily="34" charset="0"/>
              </a:rPr>
              <a:t>Thank you for your time and attention!</a:t>
            </a:r>
          </a:p>
        </p:txBody>
      </p:sp>
      <p:pic>
        <p:nvPicPr>
          <p:cNvPr id="6" name="Picture 5" descr="duck head 2"/>
          <p:cNvPicPr>
            <a:picLocks noChangeAspect="1" noChangeArrowheads="1"/>
          </p:cNvPicPr>
          <p:nvPr/>
        </p:nvPicPr>
        <p:blipFill>
          <a:blip r:embed="rId4" cstate="print"/>
          <a:srcRect/>
          <a:stretch>
            <a:fillRect/>
          </a:stretch>
        </p:blipFill>
        <p:spPr bwMode="auto">
          <a:xfrm>
            <a:off x="228601" y="6324601"/>
            <a:ext cx="587667" cy="411163"/>
          </a:xfrm>
          <a:prstGeom prst="rect">
            <a:avLst/>
          </a:prstGeom>
          <a:noFill/>
        </p:spPr>
      </p:pic>
      <p:sp>
        <p:nvSpPr>
          <p:cNvPr id="4" name="TextBox 3">
            <a:extLst>
              <a:ext uri="{FF2B5EF4-FFF2-40B4-BE49-F238E27FC236}">
                <a16:creationId xmlns:a16="http://schemas.microsoft.com/office/drawing/2014/main" id="{97231658-6025-C4CD-905D-EDEAFE94DAE9}"/>
              </a:ext>
            </a:extLst>
          </p:cNvPr>
          <p:cNvSpPr txBox="1"/>
          <p:nvPr/>
        </p:nvSpPr>
        <p:spPr>
          <a:xfrm>
            <a:off x="511993" y="5703570"/>
            <a:ext cx="8610600" cy="338554"/>
          </a:xfrm>
          <a:prstGeom prst="rect">
            <a:avLst/>
          </a:prstGeom>
          <a:solidFill>
            <a:schemeClr val="bg2"/>
          </a:solidFill>
        </p:spPr>
        <p:txBody>
          <a:bodyPr wrap="square" rtlCol="0">
            <a:spAutoFit/>
          </a:bodyPr>
          <a:lstStyle/>
          <a:p>
            <a:pPr algn="r"/>
            <a:r>
              <a:rPr lang="en-US" sz="1600" dirty="0"/>
              <a:t>  </a:t>
            </a:r>
            <a:r>
              <a:rPr lang="en-US" sz="1600" dirty="0">
                <a:latin typeface="Arial" pitchFamily="34" charset="0"/>
                <a:cs typeface="Arial" pitchFamily="34" charset="0"/>
              </a:rPr>
              <a:t>Canvasbacks at Cullinan Ranch after Restoration</a:t>
            </a:r>
          </a:p>
        </p:txBody>
      </p:sp>
    </p:spTree>
    <p:extLst>
      <p:ext uri="{BB962C8B-B14F-4D97-AF65-F5344CB8AC3E}">
        <p14:creationId xmlns:p14="http://schemas.microsoft.com/office/powerpoint/2010/main" val="678716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Many parameters feed into the design of habitat transition zones </a:t>
            </a:r>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2" name="TextBox 1">
            <a:extLst>
              <a:ext uri="{FF2B5EF4-FFF2-40B4-BE49-F238E27FC236}">
                <a16:creationId xmlns:a16="http://schemas.microsoft.com/office/drawing/2014/main" id="{221388BC-C997-7D06-00EF-C99AD2407F29}"/>
              </a:ext>
            </a:extLst>
          </p:cNvPr>
          <p:cNvSpPr txBox="1"/>
          <p:nvPr/>
        </p:nvSpPr>
        <p:spPr>
          <a:xfrm>
            <a:off x="560534" y="1295400"/>
            <a:ext cx="5181600"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a:t>Site characteristics</a:t>
            </a:r>
          </a:p>
          <a:p>
            <a:pPr marL="285750" indent="-285750">
              <a:buFont typeface="Arial" panose="020B0604020202020204" pitchFamily="34" charset="0"/>
              <a:buChar char="•"/>
            </a:pPr>
            <a:r>
              <a:rPr lang="en-US" sz="2000" dirty="0"/>
              <a:t>Adjacent land uses and infrastructure</a:t>
            </a:r>
          </a:p>
          <a:p>
            <a:pPr marL="285750" indent="-285750">
              <a:buFont typeface="Arial" panose="020B0604020202020204" pitchFamily="34" charset="0"/>
              <a:buChar char="•"/>
            </a:pPr>
            <a:r>
              <a:rPr lang="en-US" sz="2000" dirty="0"/>
              <a:t>Soil type and availability</a:t>
            </a:r>
          </a:p>
          <a:p>
            <a:pPr marL="285750" indent="-285750">
              <a:buFont typeface="Arial" panose="020B0604020202020204" pitchFamily="34" charset="0"/>
              <a:buChar char="•"/>
            </a:pPr>
            <a:r>
              <a:rPr lang="en-US" sz="2000" dirty="0"/>
              <a:t>Soil strength</a:t>
            </a:r>
          </a:p>
          <a:p>
            <a:pPr marL="285750" indent="-285750">
              <a:buFont typeface="Arial" panose="020B0604020202020204" pitchFamily="34" charset="0"/>
              <a:buChar char="•"/>
            </a:pPr>
            <a:r>
              <a:rPr lang="en-US" sz="2000" dirty="0"/>
              <a:t>Tidal datum and ground elevations (water depth)</a:t>
            </a:r>
          </a:p>
          <a:p>
            <a:pPr marL="285750" indent="-285750">
              <a:buFont typeface="Arial" panose="020B0604020202020204" pitchFamily="34" charset="0"/>
              <a:buChar char="•"/>
            </a:pPr>
            <a:r>
              <a:rPr lang="en-US" sz="2000" dirty="0"/>
              <a:t>Flood elevations</a:t>
            </a:r>
          </a:p>
          <a:p>
            <a:pPr marL="285750" indent="-285750">
              <a:buFont typeface="Arial" panose="020B0604020202020204" pitchFamily="34" charset="0"/>
              <a:buChar char="•"/>
            </a:pPr>
            <a:r>
              <a:rPr lang="en-US" sz="2000" dirty="0"/>
              <a:t>Sea level rise projections</a:t>
            </a:r>
          </a:p>
          <a:p>
            <a:pPr marL="285750" indent="-285750">
              <a:buFont typeface="Arial" panose="020B0604020202020204" pitchFamily="34" charset="0"/>
              <a:buChar char="•"/>
            </a:pPr>
            <a:r>
              <a:rPr lang="en-US" sz="2000" dirty="0"/>
              <a:t>Wind exposure and fetch (wind waves)</a:t>
            </a:r>
          </a:p>
          <a:p>
            <a:pPr marL="285750" indent="-285750">
              <a:buFont typeface="Arial" panose="020B0604020202020204" pitchFamily="34" charset="0"/>
              <a:buChar char="•"/>
            </a:pPr>
            <a:r>
              <a:rPr lang="en-US" sz="2000" dirty="0"/>
              <a:t>Erosion rates</a:t>
            </a:r>
          </a:p>
          <a:p>
            <a:pPr marL="285750" indent="-285750">
              <a:buFont typeface="Arial" panose="020B0604020202020204" pitchFamily="34" charset="0"/>
              <a:buChar char="•"/>
            </a:pPr>
            <a:r>
              <a:rPr lang="en-US" sz="2000" dirty="0"/>
              <a:t>Presence of special status species</a:t>
            </a:r>
          </a:p>
          <a:p>
            <a:pPr marL="285750" indent="-285750">
              <a:buFont typeface="Arial" panose="020B0604020202020204" pitchFamily="34" charset="0"/>
              <a:buChar char="•"/>
            </a:pPr>
            <a:r>
              <a:rPr lang="en-US" sz="2000" dirty="0"/>
              <a:t>Site access and constructability</a:t>
            </a:r>
          </a:p>
          <a:p>
            <a:pPr marL="285750" indent="-285750">
              <a:buFont typeface="Arial" panose="020B0604020202020204" pitchFamily="34" charset="0"/>
              <a:buChar char="•"/>
            </a:pPr>
            <a:r>
              <a:rPr lang="en-US" sz="2000" dirty="0"/>
              <a:t>Permit ability</a:t>
            </a:r>
          </a:p>
          <a:p>
            <a:endParaRPr lang="en-US" dirty="0"/>
          </a:p>
        </p:txBody>
      </p:sp>
      <p:pic>
        <p:nvPicPr>
          <p:cNvPr id="3" name="Picture 2">
            <a:extLst>
              <a:ext uri="{FF2B5EF4-FFF2-40B4-BE49-F238E27FC236}">
                <a16:creationId xmlns:a16="http://schemas.microsoft.com/office/drawing/2014/main" id="{094D5CAD-0959-2CCD-AAC7-B573849A1E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308336" y="1778264"/>
            <a:ext cx="3862911" cy="2897183"/>
          </a:xfrm>
          <a:prstGeom prst="rect">
            <a:avLst/>
          </a:prstGeom>
        </p:spPr>
      </p:pic>
    </p:spTree>
    <p:extLst>
      <p:ext uri="{BB962C8B-B14F-4D97-AF65-F5344CB8AC3E}">
        <p14:creationId xmlns:p14="http://schemas.microsoft.com/office/powerpoint/2010/main" val="1542071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Sea level is expected to rise significantly over the next century.</a:t>
            </a:r>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32" name="TextBox 31"/>
          <p:cNvSpPr txBox="1"/>
          <p:nvPr/>
        </p:nvSpPr>
        <p:spPr>
          <a:xfrm>
            <a:off x="3235903" y="2995089"/>
            <a:ext cx="607245" cy="276999"/>
          </a:xfrm>
          <a:prstGeom prst="rect">
            <a:avLst/>
          </a:prstGeom>
          <a:noFill/>
        </p:spPr>
        <p:txBody>
          <a:bodyPr wrap="square" rtlCol="0">
            <a:spAutoFit/>
          </a:bodyPr>
          <a:lstStyle/>
          <a:p>
            <a:r>
              <a:rPr lang="en-US" sz="1200" b="1" dirty="0">
                <a:solidFill>
                  <a:schemeClr val="bg1"/>
                </a:solidFill>
              </a:rPr>
              <a:t>63 AC</a:t>
            </a:r>
          </a:p>
        </p:txBody>
      </p:sp>
      <p:sp>
        <p:nvSpPr>
          <p:cNvPr id="34" name="TextBox 33"/>
          <p:cNvSpPr txBox="1"/>
          <p:nvPr/>
        </p:nvSpPr>
        <p:spPr>
          <a:xfrm>
            <a:off x="2690692" y="2409439"/>
            <a:ext cx="607245" cy="276999"/>
          </a:xfrm>
          <a:prstGeom prst="rect">
            <a:avLst/>
          </a:prstGeom>
          <a:noFill/>
        </p:spPr>
        <p:txBody>
          <a:bodyPr wrap="square" rtlCol="0">
            <a:spAutoFit/>
          </a:bodyPr>
          <a:lstStyle/>
          <a:p>
            <a:r>
              <a:rPr lang="en-US" sz="1200" b="1" dirty="0">
                <a:solidFill>
                  <a:schemeClr val="bg1"/>
                </a:solidFill>
              </a:rPr>
              <a:t>32 AC</a:t>
            </a:r>
          </a:p>
        </p:txBody>
      </p:sp>
      <p:sp>
        <p:nvSpPr>
          <p:cNvPr id="35" name="TextBox 34"/>
          <p:cNvSpPr txBox="1"/>
          <p:nvPr/>
        </p:nvSpPr>
        <p:spPr>
          <a:xfrm>
            <a:off x="1623338" y="2686438"/>
            <a:ext cx="607245" cy="276999"/>
          </a:xfrm>
          <a:prstGeom prst="rect">
            <a:avLst/>
          </a:prstGeom>
          <a:noFill/>
        </p:spPr>
        <p:txBody>
          <a:bodyPr wrap="square" rtlCol="0">
            <a:spAutoFit/>
          </a:bodyPr>
          <a:lstStyle/>
          <a:p>
            <a:r>
              <a:rPr lang="en-US" sz="1200" b="1" dirty="0">
                <a:solidFill>
                  <a:schemeClr val="bg1"/>
                </a:solidFill>
              </a:rPr>
              <a:t>34 AC</a:t>
            </a:r>
          </a:p>
        </p:txBody>
      </p:sp>
      <p:sp>
        <p:nvSpPr>
          <p:cNvPr id="36" name="TextBox 35"/>
          <p:cNvSpPr txBox="1"/>
          <p:nvPr/>
        </p:nvSpPr>
        <p:spPr>
          <a:xfrm>
            <a:off x="2016918" y="2240256"/>
            <a:ext cx="607245" cy="276999"/>
          </a:xfrm>
          <a:prstGeom prst="rect">
            <a:avLst/>
          </a:prstGeom>
          <a:noFill/>
        </p:spPr>
        <p:txBody>
          <a:bodyPr wrap="square" rtlCol="0">
            <a:spAutoFit/>
          </a:bodyPr>
          <a:lstStyle/>
          <a:p>
            <a:r>
              <a:rPr lang="en-US" sz="1200" b="1" dirty="0">
                <a:solidFill>
                  <a:schemeClr val="bg1"/>
                </a:solidFill>
              </a:rPr>
              <a:t>63 AC</a:t>
            </a:r>
          </a:p>
        </p:txBody>
      </p:sp>
      <p:sp>
        <p:nvSpPr>
          <p:cNvPr id="25" name="Oval 24"/>
          <p:cNvSpPr/>
          <p:nvPr/>
        </p:nvSpPr>
        <p:spPr>
          <a:xfrm>
            <a:off x="5671049" y="3180332"/>
            <a:ext cx="2011680" cy="2011680"/>
          </a:xfrm>
          <a:prstGeom prst="ellipse">
            <a:avLst/>
          </a:prstGeom>
          <a:noFill/>
          <a:ln w="365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4886326" y="2684532"/>
            <a:ext cx="3690988" cy="2593715"/>
          </a:xfrm>
          <a:custGeom>
            <a:avLst/>
            <a:gdLst>
              <a:gd name="connsiteX0" fmla="*/ 1822524 w 3690988"/>
              <a:gd name="connsiteY0" fmla="*/ 411982 h 2593715"/>
              <a:gd name="connsiteX1" fmla="*/ 1384374 w 3690988"/>
              <a:gd name="connsiteY1" fmla="*/ 564382 h 2593715"/>
              <a:gd name="connsiteX2" fmla="*/ 955749 w 3690988"/>
              <a:gd name="connsiteY2" fmla="*/ 945382 h 2593715"/>
              <a:gd name="connsiteX3" fmla="*/ 803349 w 3690988"/>
              <a:gd name="connsiteY3" fmla="*/ 1440682 h 2593715"/>
              <a:gd name="connsiteX4" fmla="*/ 879549 w 3690988"/>
              <a:gd name="connsiteY4" fmla="*/ 1964557 h 2593715"/>
              <a:gd name="connsiteX5" fmla="*/ 1241499 w 3690988"/>
              <a:gd name="connsiteY5" fmla="*/ 2355082 h 2593715"/>
              <a:gd name="connsiteX6" fmla="*/ 1193874 w 3690988"/>
              <a:gd name="connsiteY6" fmla="*/ 2507482 h 2593715"/>
              <a:gd name="connsiteX7" fmla="*/ 431874 w 3690988"/>
              <a:gd name="connsiteY7" fmla="*/ 2536057 h 2593715"/>
              <a:gd name="connsiteX8" fmla="*/ 165174 w 3690988"/>
              <a:gd name="connsiteY8" fmla="*/ 2545582 h 2593715"/>
              <a:gd name="connsiteX9" fmla="*/ 31824 w 3690988"/>
              <a:gd name="connsiteY9" fmla="*/ 2440807 h 2593715"/>
              <a:gd name="connsiteX10" fmla="*/ 22299 w 3690988"/>
              <a:gd name="connsiteY10" fmla="*/ 878707 h 2593715"/>
              <a:gd name="connsiteX11" fmla="*/ 117549 w 3690988"/>
              <a:gd name="connsiteY11" fmla="*/ 164332 h 2593715"/>
              <a:gd name="connsiteX12" fmla="*/ 1222449 w 3690988"/>
              <a:gd name="connsiteY12" fmla="*/ 2407 h 2593715"/>
              <a:gd name="connsiteX13" fmla="*/ 2908374 w 3690988"/>
              <a:gd name="connsiteY13" fmla="*/ 78607 h 2593715"/>
              <a:gd name="connsiteX14" fmla="*/ 3556074 w 3690988"/>
              <a:gd name="connsiteY14" fmla="*/ 231007 h 2593715"/>
              <a:gd name="connsiteX15" fmla="*/ 3660849 w 3690988"/>
              <a:gd name="connsiteY15" fmla="*/ 745357 h 2593715"/>
              <a:gd name="connsiteX16" fmla="*/ 3651324 w 3690988"/>
              <a:gd name="connsiteY16" fmla="*/ 1488307 h 2593715"/>
              <a:gd name="connsiteX17" fmla="*/ 3660849 w 3690988"/>
              <a:gd name="connsiteY17" fmla="*/ 2078857 h 2593715"/>
              <a:gd name="connsiteX18" fmla="*/ 3679899 w 3690988"/>
              <a:gd name="connsiteY18" fmla="*/ 2421757 h 2593715"/>
              <a:gd name="connsiteX19" fmla="*/ 3470349 w 3690988"/>
              <a:gd name="connsiteY19" fmla="*/ 2574157 h 2593715"/>
              <a:gd name="connsiteX20" fmla="*/ 3165549 w 3690988"/>
              <a:gd name="connsiteY20" fmla="*/ 2564632 h 2593715"/>
              <a:gd name="connsiteX21" fmla="*/ 2755974 w 3690988"/>
              <a:gd name="connsiteY21" fmla="*/ 2593207 h 2593715"/>
              <a:gd name="connsiteX22" fmla="*/ 2413074 w 3690988"/>
              <a:gd name="connsiteY22" fmla="*/ 2536057 h 2593715"/>
              <a:gd name="connsiteX23" fmla="*/ 2441649 w 3690988"/>
              <a:gd name="connsiteY23" fmla="*/ 2383657 h 2593715"/>
              <a:gd name="connsiteX24" fmla="*/ 2574999 w 3690988"/>
              <a:gd name="connsiteY24" fmla="*/ 2155057 h 2593715"/>
              <a:gd name="connsiteX25" fmla="*/ 2851224 w 3690988"/>
              <a:gd name="connsiteY25" fmla="*/ 1678807 h 2593715"/>
              <a:gd name="connsiteX26" fmla="*/ 2870274 w 3690988"/>
              <a:gd name="connsiteY26" fmla="*/ 1431157 h 2593715"/>
              <a:gd name="connsiteX27" fmla="*/ 2727399 w 3690988"/>
              <a:gd name="connsiteY27" fmla="*/ 973957 h 2593715"/>
              <a:gd name="connsiteX28" fmla="*/ 2517849 w 3690988"/>
              <a:gd name="connsiteY28" fmla="*/ 697732 h 2593715"/>
              <a:gd name="connsiteX29" fmla="*/ 2279724 w 3690988"/>
              <a:gd name="connsiteY29" fmla="*/ 526282 h 2593715"/>
              <a:gd name="connsiteX30" fmla="*/ 2079699 w 3690988"/>
              <a:gd name="connsiteY30" fmla="*/ 469132 h 2593715"/>
              <a:gd name="connsiteX31" fmla="*/ 1927299 w 3690988"/>
              <a:gd name="connsiteY31" fmla="*/ 450082 h 2593715"/>
              <a:gd name="connsiteX32" fmla="*/ 1822524 w 3690988"/>
              <a:gd name="connsiteY32" fmla="*/ 411982 h 259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90988" h="2593715">
                <a:moveTo>
                  <a:pt x="1822524" y="411982"/>
                </a:moveTo>
                <a:cubicBezTo>
                  <a:pt x="1732036" y="431032"/>
                  <a:pt x="1528836" y="475482"/>
                  <a:pt x="1384374" y="564382"/>
                </a:cubicBezTo>
                <a:cubicBezTo>
                  <a:pt x="1239912" y="653282"/>
                  <a:pt x="1052586" y="799332"/>
                  <a:pt x="955749" y="945382"/>
                </a:cubicBezTo>
                <a:cubicBezTo>
                  <a:pt x="858912" y="1091432"/>
                  <a:pt x="816049" y="1270820"/>
                  <a:pt x="803349" y="1440682"/>
                </a:cubicBezTo>
                <a:cubicBezTo>
                  <a:pt x="790649" y="1610545"/>
                  <a:pt x="806524" y="1812157"/>
                  <a:pt x="879549" y="1964557"/>
                </a:cubicBezTo>
                <a:cubicBezTo>
                  <a:pt x="952574" y="2116957"/>
                  <a:pt x="1189111" y="2264595"/>
                  <a:pt x="1241499" y="2355082"/>
                </a:cubicBezTo>
                <a:cubicBezTo>
                  <a:pt x="1293886" y="2445570"/>
                  <a:pt x="1328811" y="2477320"/>
                  <a:pt x="1193874" y="2507482"/>
                </a:cubicBezTo>
                <a:cubicBezTo>
                  <a:pt x="1058937" y="2537644"/>
                  <a:pt x="431874" y="2536057"/>
                  <a:pt x="431874" y="2536057"/>
                </a:cubicBezTo>
                <a:cubicBezTo>
                  <a:pt x="260424" y="2542407"/>
                  <a:pt x="231849" y="2561457"/>
                  <a:pt x="165174" y="2545582"/>
                </a:cubicBezTo>
                <a:cubicBezTo>
                  <a:pt x="98499" y="2529707"/>
                  <a:pt x="55636" y="2718619"/>
                  <a:pt x="31824" y="2440807"/>
                </a:cubicBezTo>
                <a:cubicBezTo>
                  <a:pt x="8012" y="2162995"/>
                  <a:pt x="8012" y="1258119"/>
                  <a:pt x="22299" y="878707"/>
                </a:cubicBezTo>
                <a:cubicBezTo>
                  <a:pt x="36586" y="499295"/>
                  <a:pt x="-82476" y="310382"/>
                  <a:pt x="117549" y="164332"/>
                </a:cubicBezTo>
                <a:cubicBezTo>
                  <a:pt x="317574" y="18282"/>
                  <a:pt x="757311" y="16694"/>
                  <a:pt x="1222449" y="2407"/>
                </a:cubicBezTo>
                <a:cubicBezTo>
                  <a:pt x="1687586" y="-11881"/>
                  <a:pt x="2519437" y="40507"/>
                  <a:pt x="2908374" y="78607"/>
                </a:cubicBezTo>
                <a:cubicBezTo>
                  <a:pt x="3297311" y="116707"/>
                  <a:pt x="3430662" y="119882"/>
                  <a:pt x="3556074" y="231007"/>
                </a:cubicBezTo>
                <a:cubicBezTo>
                  <a:pt x="3681486" y="342132"/>
                  <a:pt x="3644974" y="535807"/>
                  <a:pt x="3660849" y="745357"/>
                </a:cubicBezTo>
                <a:cubicBezTo>
                  <a:pt x="3676724" y="954907"/>
                  <a:pt x="3651324" y="1266057"/>
                  <a:pt x="3651324" y="1488307"/>
                </a:cubicBezTo>
                <a:cubicBezTo>
                  <a:pt x="3651324" y="1710557"/>
                  <a:pt x="3656087" y="1923282"/>
                  <a:pt x="3660849" y="2078857"/>
                </a:cubicBezTo>
                <a:cubicBezTo>
                  <a:pt x="3665611" y="2234432"/>
                  <a:pt x="3711649" y="2339207"/>
                  <a:pt x="3679899" y="2421757"/>
                </a:cubicBezTo>
                <a:cubicBezTo>
                  <a:pt x="3648149" y="2504307"/>
                  <a:pt x="3556074" y="2550345"/>
                  <a:pt x="3470349" y="2574157"/>
                </a:cubicBezTo>
                <a:cubicBezTo>
                  <a:pt x="3384624" y="2597969"/>
                  <a:pt x="3284611" y="2561457"/>
                  <a:pt x="3165549" y="2564632"/>
                </a:cubicBezTo>
                <a:cubicBezTo>
                  <a:pt x="3046487" y="2567807"/>
                  <a:pt x="2881386" y="2597969"/>
                  <a:pt x="2755974" y="2593207"/>
                </a:cubicBezTo>
                <a:cubicBezTo>
                  <a:pt x="2630562" y="2588445"/>
                  <a:pt x="2465462" y="2570982"/>
                  <a:pt x="2413074" y="2536057"/>
                </a:cubicBezTo>
                <a:cubicBezTo>
                  <a:pt x="2360687" y="2501132"/>
                  <a:pt x="2414662" y="2447157"/>
                  <a:pt x="2441649" y="2383657"/>
                </a:cubicBezTo>
                <a:cubicBezTo>
                  <a:pt x="2468636" y="2320157"/>
                  <a:pt x="2574999" y="2155057"/>
                  <a:pt x="2574999" y="2155057"/>
                </a:cubicBezTo>
                <a:cubicBezTo>
                  <a:pt x="2643262" y="2037582"/>
                  <a:pt x="2802012" y="1799457"/>
                  <a:pt x="2851224" y="1678807"/>
                </a:cubicBezTo>
                <a:cubicBezTo>
                  <a:pt x="2900436" y="1558157"/>
                  <a:pt x="2890911" y="1548632"/>
                  <a:pt x="2870274" y="1431157"/>
                </a:cubicBezTo>
                <a:cubicBezTo>
                  <a:pt x="2849637" y="1313682"/>
                  <a:pt x="2786137" y="1096195"/>
                  <a:pt x="2727399" y="973957"/>
                </a:cubicBezTo>
                <a:cubicBezTo>
                  <a:pt x="2668662" y="851720"/>
                  <a:pt x="2592461" y="772344"/>
                  <a:pt x="2517849" y="697732"/>
                </a:cubicBezTo>
                <a:cubicBezTo>
                  <a:pt x="2443237" y="623120"/>
                  <a:pt x="2352749" y="564382"/>
                  <a:pt x="2279724" y="526282"/>
                </a:cubicBezTo>
                <a:cubicBezTo>
                  <a:pt x="2206699" y="488182"/>
                  <a:pt x="2138437" y="481832"/>
                  <a:pt x="2079699" y="469132"/>
                </a:cubicBezTo>
                <a:cubicBezTo>
                  <a:pt x="2020962" y="456432"/>
                  <a:pt x="1973336" y="462782"/>
                  <a:pt x="1927299" y="450082"/>
                </a:cubicBezTo>
                <a:cubicBezTo>
                  <a:pt x="1881262" y="437382"/>
                  <a:pt x="1913012" y="392932"/>
                  <a:pt x="1822524" y="4119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preferRelativeResize="0">
            <a:picLocks noChangeAspect="1"/>
          </p:cNvPicPr>
          <p:nvPr/>
        </p:nvPicPr>
        <p:blipFill>
          <a:blip r:embed="rId4" cstate="print"/>
          <a:stretch>
            <a:fillRect/>
          </a:stretch>
        </p:blipFill>
        <p:spPr>
          <a:xfrm>
            <a:off x="1" y="1414355"/>
            <a:ext cx="9144000" cy="3537909"/>
          </a:xfrm>
          <a:prstGeom prst="rect">
            <a:avLst/>
          </a:prstGeom>
        </p:spPr>
      </p:pic>
    </p:spTree>
    <p:extLst>
      <p:ext uri="{BB962C8B-B14F-4D97-AF65-F5344CB8AC3E}">
        <p14:creationId xmlns:p14="http://schemas.microsoft.com/office/powerpoint/2010/main" val="2035600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referRelativeResize="0">
            <a:picLocks noChangeAspect="1"/>
          </p:cNvPicPr>
          <p:nvPr/>
        </p:nvPicPr>
        <p:blipFill>
          <a:blip r:embed="rId3" cstate="print"/>
          <a:stretch>
            <a:fillRect/>
          </a:stretch>
        </p:blipFill>
        <p:spPr>
          <a:xfrm>
            <a:off x="1219200" y="1295400"/>
            <a:ext cx="6781800" cy="2800400"/>
          </a:xfrm>
          <a:prstGeom prst="rect">
            <a:avLst/>
          </a:prstGeom>
        </p:spPr>
      </p:pic>
      <p:sp>
        <p:nvSpPr>
          <p:cNvPr id="5" name="TextBox 4"/>
          <p:cNvSpPr txBox="1"/>
          <p:nvPr/>
        </p:nvSpPr>
        <p:spPr>
          <a:xfrm>
            <a:off x="-2357" y="184666"/>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Our flood control systems are in jeopardy.</a:t>
            </a:r>
          </a:p>
        </p:txBody>
      </p:sp>
      <p:pic>
        <p:nvPicPr>
          <p:cNvPr id="6" name="Picture 5" descr="duck head 2"/>
          <p:cNvPicPr>
            <a:picLocks noChangeAspect="1" noChangeArrowheads="1"/>
          </p:cNvPicPr>
          <p:nvPr/>
        </p:nvPicPr>
        <p:blipFill>
          <a:blip r:embed="rId4" cstate="print"/>
          <a:srcRect/>
          <a:stretch>
            <a:fillRect/>
          </a:stretch>
        </p:blipFill>
        <p:spPr bwMode="auto">
          <a:xfrm>
            <a:off x="228601" y="6324601"/>
            <a:ext cx="587667" cy="411163"/>
          </a:xfrm>
          <a:prstGeom prst="rect">
            <a:avLst/>
          </a:prstGeom>
          <a:noFill/>
        </p:spPr>
      </p:pic>
      <p:sp>
        <p:nvSpPr>
          <p:cNvPr id="32" name="TextBox 31"/>
          <p:cNvSpPr txBox="1"/>
          <p:nvPr/>
        </p:nvSpPr>
        <p:spPr>
          <a:xfrm>
            <a:off x="3235903" y="2995089"/>
            <a:ext cx="607245" cy="276999"/>
          </a:xfrm>
          <a:prstGeom prst="rect">
            <a:avLst/>
          </a:prstGeom>
          <a:noFill/>
        </p:spPr>
        <p:txBody>
          <a:bodyPr wrap="square" rtlCol="0">
            <a:spAutoFit/>
          </a:bodyPr>
          <a:lstStyle/>
          <a:p>
            <a:r>
              <a:rPr lang="en-US" sz="1200" b="1" dirty="0">
                <a:solidFill>
                  <a:schemeClr val="bg1"/>
                </a:solidFill>
              </a:rPr>
              <a:t>63 AC</a:t>
            </a:r>
          </a:p>
        </p:txBody>
      </p:sp>
      <p:sp>
        <p:nvSpPr>
          <p:cNvPr id="34" name="TextBox 33"/>
          <p:cNvSpPr txBox="1"/>
          <p:nvPr/>
        </p:nvSpPr>
        <p:spPr>
          <a:xfrm>
            <a:off x="2690692" y="2409439"/>
            <a:ext cx="607245" cy="276999"/>
          </a:xfrm>
          <a:prstGeom prst="rect">
            <a:avLst/>
          </a:prstGeom>
          <a:noFill/>
        </p:spPr>
        <p:txBody>
          <a:bodyPr wrap="square" rtlCol="0">
            <a:spAutoFit/>
          </a:bodyPr>
          <a:lstStyle/>
          <a:p>
            <a:r>
              <a:rPr lang="en-US" sz="1200" b="1" dirty="0">
                <a:solidFill>
                  <a:schemeClr val="bg1"/>
                </a:solidFill>
              </a:rPr>
              <a:t>32 AC</a:t>
            </a:r>
          </a:p>
        </p:txBody>
      </p:sp>
      <p:sp>
        <p:nvSpPr>
          <p:cNvPr id="35" name="TextBox 34"/>
          <p:cNvSpPr txBox="1"/>
          <p:nvPr/>
        </p:nvSpPr>
        <p:spPr>
          <a:xfrm>
            <a:off x="1623338" y="2686438"/>
            <a:ext cx="607245" cy="276999"/>
          </a:xfrm>
          <a:prstGeom prst="rect">
            <a:avLst/>
          </a:prstGeom>
          <a:noFill/>
        </p:spPr>
        <p:txBody>
          <a:bodyPr wrap="square" rtlCol="0">
            <a:spAutoFit/>
          </a:bodyPr>
          <a:lstStyle/>
          <a:p>
            <a:r>
              <a:rPr lang="en-US" sz="1200" b="1" dirty="0">
                <a:solidFill>
                  <a:schemeClr val="bg1"/>
                </a:solidFill>
              </a:rPr>
              <a:t>34 AC</a:t>
            </a:r>
          </a:p>
        </p:txBody>
      </p:sp>
      <p:sp>
        <p:nvSpPr>
          <p:cNvPr id="36" name="TextBox 35"/>
          <p:cNvSpPr txBox="1"/>
          <p:nvPr/>
        </p:nvSpPr>
        <p:spPr>
          <a:xfrm>
            <a:off x="2016918" y="2240256"/>
            <a:ext cx="607245" cy="276999"/>
          </a:xfrm>
          <a:prstGeom prst="rect">
            <a:avLst/>
          </a:prstGeom>
          <a:noFill/>
        </p:spPr>
        <p:txBody>
          <a:bodyPr wrap="square" rtlCol="0">
            <a:spAutoFit/>
          </a:bodyPr>
          <a:lstStyle/>
          <a:p>
            <a:r>
              <a:rPr lang="en-US" sz="1200" b="1" dirty="0">
                <a:solidFill>
                  <a:schemeClr val="bg1"/>
                </a:solidFill>
              </a:rPr>
              <a:t>63 AC</a:t>
            </a:r>
          </a:p>
        </p:txBody>
      </p:sp>
      <p:sp>
        <p:nvSpPr>
          <p:cNvPr id="25" name="Oval 24"/>
          <p:cNvSpPr/>
          <p:nvPr/>
        </p:nvSpPr>
        <p:spPr>
          <a:xfrm>
            <a:off x="5671049" y="3180332"/>
            <a:ext cx="2011680" cy="2011680"/>
          </a:xfrm>
          <a:prstGeom prst="ellipse">
            <a:avLst/>
          </a:prstGeom>
          <a:noFill/>
          <a:ln w="365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4886326" y="2684532"/>
            <a:ext cx="3690988" cy="2593715"/>
          </a:xfrm>
          <a:custGeom>
            <a:avLst/>
            <a:gdLst>
              <a:gd name="connsiteX0" fmla="*/ 1822524 w 3690988"/>
              <a:gd name="connsiteY0" fmla="*/ 411982 h 2593715"/>
              <a:gd name="connsiteX1" fmla="*/ 1384374 w 3690988"/>
              <a:gd name="connsiteY1" fmla="*/ 564382 h 2593715"/>
              <a:gd name="connsiteX2" fmla="*/ 955749 w 3690988"/>
              <a:gd name="connsiteY2" fmla="*/ 945382 h 2593715"/>
              <a:gd name="connsiteX3" fmla="*/ 803349 w 3690988"/>
              <a:gd name="connsiteY3" fmla="*/ 1440682 h 2593715"/>
              <a:gd name="connsiteX4" fmla="*/ 879549 w 3690988"/>
              <a:gd name="connsiteY4" fmla="*/ 1964557 h 2593715"/>
              <a:gd name="connsiteX5" fmla="*/ 1241499 w 3690988"/>
              <a:gd name="connsiteY5" fmla="*/ 2355082 h 2593715"/>
              <a:gd name="connsiteX6" fmla="*/ 1193874 w 3690988"/>
              <a:gd name="connsiteY6" fmla="*/ 2507482 h 2593715"/>
              <a:gd name="connsiteX7" fmla="*/ 431874 w 3690988"/>
              <a:gd name="connsiteY7" fmla="*/ 2536057 h 2593715"/>
              <a:gd name="connsiteX8" fmla="*/ 165174 w 3690988"/>
              <a:gd name="connsiteY8" fmla="*/ 2545582 h 2593715"/>
              <a:gd name="connsiteX9" fmla="*/ 31824 w 3690988"/>
              <a:gd name="connsiteY9" fmla="*/ 2440807 h 2593715"/>
              <a:gd name="connsiteX10" fmla="*/ 22299 w 3690988"/>
              <a:gd name="connsiteY10" fmla="*/ 878707 h 2593715"/>
              <a:gd name="connsiteX11" fmla="*/ 117549 w 3690988"/>
              <a:gd name="connsiteY11" fmla="*/ 164332 h 2593715"/>
              <a:gd name="connsiteX12" fmla="*/ 1222449 w 3690988"/>
              <a:gd name="connsiteY12" fmla="*/ 2407 h 2593715"/>
              <a:gd name="connsiteX13" fmla="*/ 2908374 w 3690988"/>
              <a:gd name="connsiteY13" fmla="*/ 78607 h 2593715"/>
              <a:gd name="connsiteX14" fmla="*/ 3556074 w 3690988"/>
              <a:gd name="connsiteY14" fmla="*/ 231007 h 2593715"/>
              <a:gd name="connsiteX15" fmla="*/ 3660849 w 3690988"/>
              <a:gd name="connsiteY15" fmla="*/ 745357 h 2593715"/>
              <a:gd name="connsiteX16" fmla="*/ 3651324 w 3690988"/>
              <a:gd name="connsiteY16" fmla="*/ 1488307 h 2593715"/>
              <a:gd name="connsiteX17" fmla="*/ 3660849 w 3690988"/>
              <a:gd name="connsiteY17" fmla="*/ 2078857 h 2593715"/>
              <a:gd name="connsiteX18" fmla="*/ 3679899 w 3690988"/>
              <a:gd name="connsiteY18" fmla="*/ 2421757 h 2593715"/>
              <a:gd name="connsiteX19" fmla="*/ 3470349 w 3690988"/>
              <a:gd name="connsiteY19" fmla="*/ 2574157 h 2593715"/>
              <a:gd name="connsiteX20" fmla="*/ 3165549 w 3690988"/>
              <a:gd name="connsiteY20" fmla="*/ 2564632 h 2593715"/>
              <a:gd name="connsiteX21" fmla="*/ 2755974 w 3690988"/>
              <a:gd name="connsiteY21" fmla="*/ 2593207 h 2593715"/>
              <a:gd name="connsiteX22" fmla="*/ 2413074 w 3690988"/>
              <a:gd name="connsiteY22" fmla="*/ 2536057 h 2593715"/>
              <a:gd name="connsiteX23" fmla="*/ 2441649 w 3690988"/>
              <a:gd name="connsiteY23" fmla="*/ 2383657 h 2593715"/>
              <a:gd name="connsiteX24" fmla="*/ 2574999 w 3690988"/>
              <a:gd name="connsiteY24" fmla="*/ 2155057 h 2593715"/>
              <a:gd name="connsiteX25" fmla="*/ 2851224 w 3690988"/>
              <a:gd name="connsiteY25" fmla="*/ 1678807 h 2593715"/>
              <a:gd name="connsiteX26" fmla="*/ 2870274 w 3690988"/>
              <a:gd name="connsiteY26" fmla="*/ 1431157 h 2593715"/>
              <a:gd name="connsiteX27" fmla="*/ 2727399 w 3690988"/>
              <a:gd name="connsiteY27" fmla="*/ 973957 h 2593715"/>
              <a:gd name="connsiteX28" fmla="*/ 2517849 w 3690988"/>
              <a:gd name="connsiteY28" fmla="*/ 697732 h 2593715"/>
              <a:gd name="connsiteX29" fmla="*/ 2279724 w 3690988"/>
              <a:gd name="connsiteY29" fmla="*/ 526282 h 2593715"/>
              <a:gd name="connsiteX30" fmla="*/ 2079699 w 3690988"/>
              <a:gd name="connsiteY30" fmla="*/ 469132 h 2593715"/>
              <a:gd name="connsiteX31" fmla="*/ 1927299 w 3690988"/>
              <a:gd name="connsiteY31" fmla="*/ 450082 h 2593715"/>
              <a:gd name="connsiteX32" fmla="*/ 1822524 w 3690988"/>
              <a:gd name="connsiteY32" fmla="*/ 411982 h 259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90988" h="2593715">
                <a:moveTo>
                  <a:pt x="1822524" y="411982"/>
                </a:moveTo>
                <a:cubicBezTo>
                  <a:pt x="1732036" y="431032"/>
                  <a:pt x="1528836" y="475482"/>
                  <a:pt x="1384374" y="564382"/>
                </a:cubicBezTo>
                <a:cubicBezTo>
                  <a:pt x="1239912" y="653282"/>
                  <a:pt x="1052586" y="799332"/>
                  <a:pt x="955749" y="945382"/>
                </a:cubicBezTo>
                <a:cubicBezTo>
                  <a:pt x="858912" y="1091432"/>
                  <a:pt x="816049" y="1270820"/>
                  <a:pt x="803349" y="1440682"/>
                </a:cubicBezTo>
                <a:cubicBezTo>
                  <a:pt x="790649" y="1610545"/>
                  <a:pt x="806524" y="1812157"/>
                  <a:pt x="879549" y="1964557"/>
                </a:cubicBezTo>
                <a:cubicBezTo>
                  <a:pt x="952574" y="2116957"/>
                  <a:pt x="1189111" y="2264595"/>
                  <a:pt x="1241499" y="2355082"/>
                </a:cubicBezTo>
                <a:cubicBezTo>
                  <a:pt x="1293886" y="2445570"/>
                  <a:pt x="1328811" y="2477320"/>
                  <a:pt x="1193874" y="2507482"/>
                </a:cubicBezTo>
                <a:cubicBezTo>
                  <a:pt x="1058937" y="2537644"/>
                  <a:pt x="431874" y="2536057"/>
                  <a:pt x="431874" y="2536057"/>
                </a:cubicBezTo>
                <a:cubicBezTo>
                  <a:pt x="260424" y="2542407"/>
                  <a:pt x="231849" y="2561457"/>
                  <a:pt x="165174" y="2545582"/>
                </a:cubicBezTo>
                <a:cubicBezTo>
                  <a:pt x="98499" y="2529707"/>
                  <a:pt x="55636" y="2718619"/>
                  <a:pt x="31824" y="2440807"/>
                </a:cubicBezTo>
                <a:cubicBezTo>
                  <a:pt x="8012" y="2162995"/>
                  <a:pt x="8012" y="1258119"/>
                  <a:pt x="22299" y="878707"/>
                </a:cubicBezTo>
                <a:cubicBezTo>
                  <a:pt x="36586" y="499295"/>
                  <a:pt x="-82476" y="310382"/>
                  <a:pt x="117549" y="164332"/>
                </a:cubicBezTo>
                <a:cubicBezTo>
                  <a:pt x="317574" y="18282"/>
                  <a:pt x="757311" y="16694"/>
                  <a:pt x="1222449" y="2407"/>
                </a:cubicBezTo>
                <a:cubicBezTo>
                  <a:pt x="1687586" y="-11881"/>
                  <a:pt x="2519437" y="40507"/>
                  <a:pt x="2908374" y="78607"/>
                </a:cubicBezTo>
                <a:cubicBezTo>
                  <a:pt x="3297311" y="116707"/>
                  <a:pt x="3430662" y="119882"/>
                  <a:pt x="3556074" y="231007"/>
                </a:cubicBezTo>
                <a:cubicBezTo>
                  <a:pt x="3681486" y="342132"/>
                  <a:pt x="3644974" y="535807"/>
                  <a:pt x="3660849" y="745357"/>
                </a:cubicBezTo>
                <a:cubicBezTo>
                  <a:pt x="3676724" y="954907"/>
                  <a:pt x="3651324" y="1266057"/>
                  <a:pt x="3651324" y="1488307"/>
                </a:cubicBezTo>
                <a:cubicBezTo>
                  <a:pt x="3651324" y="1710557"/>
                  <a:pt x="3656087" y="1923282"/>
                  <a:pt x="3660849" y="2078857"/>
                </a:cubicBezTo>
                <a:cubicBezTo>
                  <a:pt x="3665611" y="2234432"/>
                  <a:pt x="3711649" y="2339207"/>
                  <a:pt x="3679899" y="2421757"/>
                </a:cubicBezTo>
                <a:cubicBezTo>
                  <a:pt x="3648149" y="2504307"/>
                  <a:pt x="3556074" y="2550345"/>
                  <a:pt x="3470349" y="2574157"/>
                </a:cubicBezTo>
                <a:cubicBezTo>
                  <a:pt x="3384624" y="2597969"/>
                  <a:pt x="3284611" y="2561457"/>
                  <a:pt x="3165549" y="2564632"/>
                </a:cubicBezTo>
                <a:cubicBezTo>
                  <a:pt x="3046487" y="2567807"/>
                  <a:pt x="2881386" y="2597969"/>
                  <a:pt x="2755974" y="2593207"/>
                </a:cubicBezTo>
                <a:cubicBezTo>
                  <a:pt x="2630562" y="2588445"/>
                  <a:pt x="2465462" y="2570982"/>
                  <a:pt x="2413074" y="2536057"/>
                </a:cubicBezTo>
                <a:cubicBezTo>
                  <a:pt x="2360687" y="2501132"/>
                  <a:pt x="2414662" y="2447157"/>
                  <a:pt x="2441649" y="2383657"/>
                </a:cubicBezTo>
                <a:cubicBezTo>
                  <a:pt x="2468636" y="2320157"/>
                  <a:pt x="2574999" y="2155057"/>
                  <a:pt x="2574999" y="2155057"/>
                </a:cubicBezTo>
                <a:cubicBezTo>
                  <a:pt x="2643262" y="2037582"/>
                  <a:pt x="2802012" y="1799457"/>
                  <a:pt x="2851224" y="1678807"/>
                </a:cubicBezTo>
                <a:cubicBezTo>
                  <a:pt x="2900436" y="1558157"/>
                  <a:pt x="2890911" y="1548632"/>
                  <a:pt x="2870274" y="1431157"/>
                </a:cubicBezTo>
                <a:cubicBezTo>
                  <a:pt x="2849637" y="1313682"/>
                  <a:pt x="2786137" y="1096195"/>
                  <a:pt x="2727399" y="973957"/>
                </a:cubicBezTo>
                <a:cubicBezTo>
                  <a:pt x="2668662" y="851720"/>
                  <a:pt x="2592461" y="772344"/>
                  <a:pt x="2517849" y="697732"/>
                </a:cubicBezTo>
                <a:cubicBezTo>
                  <a:pt x="2443237" y="623120"/>
                  <a:pt x="2352749" y="564382"/>
                  <a:pt x="2279724" y="526282"/>
                </a:cubicBezTo>
                <a:cubicBezTo>
                  <a:pt x="2206699" y="488182"/>
                  <a:pt x="2138437" y="481832"/>
                  <a:pt x="2079699" y="469132"/>
                </a:cubicBezTo>
                <a:cubicBezTo>
                  <a:pt x="2020962" y="456432"/>
                  <a:pt x="1973336" y="462782"/>
                  <a:pt x="1927299" y="450082"/>
                </a:cubicBezTo>
                <a:cubicBezTo>
                  <a:pt x="1881262" y="437382"/>
                  <a:pt x="1913012" y="392932"/>
                  <a:pt x="1822524" y="4119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preferRelativeResize="0">
            <a:picLocks noChangeAspect="1"/>
          </p:cNvPicPr>
          <p:nvPr/>
        </p:nvPicPr>
        <p:blipFill>
          <a:blip r:embed="rId5" cstate="print"/>
          <a:stretch>
            <a:fillRect/>
          </a:stretch>
        </p:blipFill>
        <p:spPr>
          <a:xfrm>
            <a:off x="1051237" y="762000"/>
            <a:ext cx="7041525" cy="5447782"/>
          </a:xfrm>
          <a:prstGeom prst="rect">
            <a:avLst/>
          </a:prstGeom>
        </p:spPr>
      </p:pic>
      <p:cxnSp>
        <p:nvCxnSpPr>
          <p:cNvPr id="3" name="Straight Connector 2"/>
          <p:cNvCxnSpPr>
            <a:cxnSpLocks/>
          </p:cNvCxnSpPr>
          <p:nvPr/>
        </p:nvCxnSpPr>
        <p:spPr>
          <a:xfrm>
            <a:off x="2819400" y="3200400"/>
            <a:ext cx="4343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04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04800"/>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Soil type and availability are key parameters in migration zones</a:t>
            </a:r>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32" name="TextBox 31"/>
          <p:cNvSpPr txBox="1"/>
          <p:nvPr/>
        </p:nvSpPr>
        <p:spPr>
          <a:xfrm>
            <a:off x="3235903" y="2995089"/>
            <a:ext cx="607245" cy="276999"/>
          </a:xfrm>
          <a:prstGeom prst="rect">
            <a:avLst/>
          </a:prstGeom>
          <a:noFill/>
        </p:spPr>
        <p:txBody>
          <a:bodyPr wrap="square" rtlCol="0">
            <a:spAutoFit/>
          </a:bodyPr>
          <a:lstStyle/>
          <a:p>
            <a:r>
              <a:rPr lang="en-US" sz="1200" b="1" dirty="0">
                <a:solidFill>
                  <a:schemeClr val="bg1"/>
                </a:solidFill>
              </a:rPr>
              <a:t>63 AC</a:t>
            </a:r>
          </a:p>
        </p:txBody>
      </p:sp>
      <p:sp>
        <p:nvSpPr>
          <p:cNvPr id="34" name="TextBox 33"/>
          <p:cNvSpPr txBox="1"/>
          <p:nvPr/>
        </p:nvSpPr>
        <p:spPr>
          <a:xfrm>
            <a:off x="2690692" y="2409439"/>
            <a:ext cx="607245" cy="276999"/>
          </a:xfrm>
          <a:prstGeom prst="rect">
            <a:avLst/>
          </a:prstGeom>
          <a:noFill/>
        </p:spPr>
        <p:txBody>
          <a:bodyPr wrap="square" rtlCol="0">
            <a:spAutoFit/>
          </a:bodyPr>
          <a:lstStyle/>
          <a:p>
            <a:r>
              <a:rPr lang="en-US" sz="1200" b="1" dirty="0">
                <a:solidFill>
                  <a:schemeClr val="bg1"/>
                </a:solidFill>
              </a:rPr>
              <a:t>32 AC</a:t>
            </a:r>
          </a:p>
        </p:txBody>
      </p:sp>
      <p:sp>
        <p:nvSpPr>
          <p:cNvPr id="35" name="TextBox 34"/>
          <p:cNvSpPr txBox="1"/>
          <p:nvPr/>
        </p:nvSpPr>
        <p:spPr>
          <a:xfrm>
            <a:off x="1623338" y="2686438"/>
            <a:ext cx="607245" cy="276999"/>
          </a:xfrm>
          <a:prstGeom prst="rect">
            <a:avLst/>
          </a:prstGeom>
          <a:noFill/>
        </p:spPr>
        <p:txBody>
          <a:bodyPr wrap="square" rtlCol="0">
            <a:spAutoFit/>
          </a:bodyPr>
          <a:lstStyle/>
          <a:p>
            <a:r>
              <a:rPr lang="en-US" sz="1200" b="1" dirty="0">
                <a:solidFill>
                  <a:schemeClr val="bg1"/>
                </a:solidFill>
              </a:rPr>
              <a:t>34 AC</a:t>
            </a:r>
          </a:p>
        </p:txBody>
      </p:sp>
      <p:sp>
        <p:nvSpPr>
          <p:cNvPr id="36" name="TextBox 35"/>
          <p:cNvSpPr txBox="1"/>
          <p:nvPr/>
        </p:nvSpPr>
        <p:spPr>
          <a:xfrm>
            <a:off x="2016918" y="2240256"/>
            <a:ext cx="607245" cy="276999"/>
          </a:xfrm>
          <a:prstGeom prst="rect">
            <a:avLst/>
          </a:prstGeom>
          <a:noFill/>
        </p:spPr>
        <p:txBody>
          <a:bodyPr wrap="square" rtlCol="0">
            <a:spAutoFit/>
          </a:bodyPr>
          <a:lstStyle/>
          <a:p>
            <a:r>
              <a:rPr lang="en-US" sz="1200" b="1" dirty="0">
                <a:solidFill>
                  <a:schemeClr val="bg1"/>
                </a:solidFill>
              </a:rPr>
              <a:t>63 AC</a:t>
            </a:r>
          </a:p>
        </p:txBody>
      </p:sp>
      <p:sp>
        <p:nvSpPr>
          <p:cNvPr id="25" name="Oval 24"/>
          <p:cNvSpPr/>
          <p:nvPr/>
        </p:nvSpPr>
        <p:spPr>
          <a:xfrm>
            <a:off x="5671049" y="3180332"/>
            <a:ext cx="2011680" cy="2011680"/>
          </a:xfrm>
          <a:prstGeom prst="ellipse">
            <a:avLst/>
          </a:prstGeom>
          <a:noFill/>
          <a:ln w="365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p:nvPr/>
        </p:nvSpPr>
        <p:spPr>
          <a:xfrm>
            <a:off x="4886326" y="2684532"/>
            <a:ext cx="3690988" cy="2593715"/>
          </a:xfrm>
          <a:custGeom>
            <a:avLst/>
            <a:gdLst>
              <a:gd name="connsiteX0" fmla="*/ 1822524 w 3690988"/>
              <a:gd name="connsiteY0" fmla="*/ 411982 h 2593715"/>
              <a:gd name="connsiteX1" fmla="*/ 1384374 w 3690988"/>
              <a:gd name="connsiteY1" fmla="*/ 564382 h 2593715"/>
              <a:gd name="connsiteX2" fmla="*/ 955749 w 3690988"/>
              <a:gd name="connsiteY2" fmla="*/ 945382 h 2593715"/>
              <a:gd name="connsiteX3" fmla="*/ 803349 w 3690988"/>
              <a:gd name="connsiteY3" fmla="*/ 1440682 h 2593715"/>
              <a:gd name="connsiteX4" fmla="*/ 879549 w 3690988"/>
              <a:gd name="connsiteY4" fmla="*/ 1964557 h 2593715"/>
              <a:gd name="connsiteX5" fmla="*/ 1241499 w 3690988"/>
              <a:gd name="connsiteY5" fmla="*/ 2355082 h 2593715"/>
              <a:gd name="connsiteX6" fmla="*/ 1193874 w 3690988"/>
              <a:gd name="connsiteY6" fmla="*/ 2507482 h 2593715"/>
              <a:gd name="connsiteX7" fmla="*/ 431874 w 3690988"/>
              <a:gd name="connsiteY7" fmla="*/ 2536057 h 2593715"/>
              <a:gd name="connsiteX8" fmla="*/ 165174 w 3690988"/>
              <a:gd name="connsiteY8" fmla="*/ 2545582 h 2593715"/>
              <a:gd name="connsiteX9" fmla="*/ 31824 w 3690988"/>
              <a:gd name="connsiteY9" fmla="*/ 2440807 h 2593715"/>
              <a:gd name="connsiteX10" fmla="*/ 22299 w 3690988"/>
              <a:gd name="connsiteY10" fmla="*/ 878707 h 2593715"/>
              <a:gd name="connsiteX11" fmla="*/ 117549 w 3690988"/>
              <a:gd name="connsiteY11" fmla="*/ 164332 h 2593715"/>
              <a:gd name="connsiteX12" fmla="*/ 1222449 w 3690988"/>
              <a:gd name="connsiteY12" fmla="*/ 2407 h 2593715"/>
              <a:gd name="connsiteX13" fmla="*/ 2908374 w 3690988"/>
              <a:gd name="connsiteY13" fmla="*/ 78607 h 2593715"/>
              <a:gd name="connsiteX14" fmla="*/ 3556074 w 3690988"/>
              <a:gd name="connsiteY14" fmla="*/ 231007 h 2593715"/>
              <a:gd name="connsiteX15" fmla="*/ 3660849 w 3690988"/>
              <a:gd name="connsiteY15" fmla="*/ 745357 h 2593715"/>
              <a:gd name="connsiteX16" fmla="*/ 3651324 w 3690988"/>
              <a:gd name="connsiteY16" fmla="*/ 1488307 h 2593715"/>
              <a:gd name="connsiteX17" fmla="*/ 3660849 w 3690988"/>
              <a:gd name="connsiteY17" fmla="*/ 2078857 h 2593715"/>
              <a:gd name="connsiteX18" fmla="*/ 3679899 w 3690988"/>
              <a:gd name="connsiteY18" fmla="*/ 2421757 h 2593715"/>
              <a:gd name="connsiteX19" fmla="*/ 3470349 w 3690988"/>
              <a:gd name="connsiteY19" fmla="*/ 2574157 h 2593715"/>
              <a:gd name="connsiteX20" fmla="*/ 3165549 w 3690988"/>
              <a:gd name="connsiteY20" fmla="*/ 2564632 h 2593715"/>
              <a:gd name="connsiteX21" fmla="*/ 2755974 w 3690988"/>
              <a:gd name="connsiteY21" fmla="*/ 2593207 h 2593715"/>
              <a:gd name="connsiteX22" fmla="*/ 2413074 w 3690988"/>
              <a:gd name="connsiteY22" fmla="*/ 2536057 h 2593715"/>
              <a:gd name="connsiteX23" fmla="*/ 2441649 w 3690988"/>
              <a:gd name="connsiteY23" fmla="*/ 2383657 h 2593715"/>
              <a:gd name="connsiteX24" fmla="*/ 2574999 w 3690988"/>
              <a:gd name="connsiteY24" fmla="*/ 2155057 h 2593715"/>
              <a:gd name="connsiteX25" fmla="*/ 2851224 w 3690988"/>
              <a:gd name="connsiteY25" fmla="*/ 1678807 h 2593715"/>
              <a:gd name="connsiteX26" fmla="*/ 2870274 w 3690988"/>
              <a:gd name="connsiteY26" fmla="*/ 1431157 h 2593715"/>
              <a:gd name="connsiteX27" fmla="*/ 2727399 w 3690988"/>
              <a:gd name="connsiteY27" fmla="*/ 973957 h 2593715"/>
              <a:gd name="connsiteX28" fmla="*/ 2517849 w 3690988"/>
              <a:gd name="connsiteY28" fmla="*/ 697732 h 2593715"/>
              <a:gd name="connsiteX29" fmla="*/ 2279724 w 3690988"/>
              <a:gd name="connsiteY29" fmla="*/ 526282 h 2593715"/>
              <a:gd name="connsiteX30" fmla="*/ 2079699 w 3690988"/>
              <a:gd name="connsiteY30" fmla="*/ 469132 h 2593715"/>
              <a:gd name="connsiteX31" fmla="*/ 1927299 w 3690988"/>
              <a:gd name="connsiteY31" fmla="*/ 450082 h 2593715"/>
              <a:gd name="connsiteX32" fmla="*/ 1822524 w 3690988"/>
              <a:gd name="connsiteY32" fmla="*/ 411982 h 259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90988" h="2593715">
                <a:moveTo>
                  <a:pt x="1822524" y="411982"/>
                </a:moveTo>
                <a:cubicBezTo>
                  <a:pt x="1732036" y="431032"/>
                  <a:pt x="1528836" y="475482"/>
                  <a:pt x="1384374" y="564382"/>
                </a:cubicBezTo>
                <a:cubicBezTo>
                  <a:pt x="1239912" y="653282"/>
                  <a:pt x="1052586" y="799332"/>
                  <a:pt x="955749" y="945382"/>
                </a:cubicBezTo>
                <a:cubicBezTo>
                  <a:pt x="858912" y="1091432"/>
                  <a:pt x="816049" y="1270820"/>
                  <a:pt x="803349" y="1440682"/>
                </a:cubicBezTo>
                <a:cubicBezTo>
                  <a:pt x="790649" y="1610545"/>
                  <a:pt x="806524" y="1812157"/>
                  <a:pt x="879549" y="1964557"/>
                </a:cubicBezTo>
                <a:cubicBezTo>
                  <a:pt x="952574" y="2116957"/>
                  <a:pt x="1189111" y="2264595"/>
                  <a:pt x="1241499" y="2355082"/>
                </a:cubicBezTo>
                <a:cubicBezTo>
                  <a:pt x="1293886" y="2445570"/>
                  <a:pt x="1328811" y="2477320"/>
                  <a:pt x="1193874" y="2507482"/>
                </a:cubicBezTo>
                <a:cubicBezTo>
                  <a:pt x="1058937" y="2537644"/>
                  <a:pt x="431874" y="2536057"/>
                  <a:pt x="431874" y="2536057"/>
                </a:cubicBezTo>
                <a:cubicBezTo>
                  <a:pt x="260424" y="2542407"/>
                  <a:pt x="231849" y="2561457"/>
                  <a:pt x="165174" y="2545582"/>
                </a:cubicBezTo>
                <a:cubicBezTo>
                  <a:pt x="98499" y="2529707"/>
                  <a:pt x="55636" y="2718619"/>
                  <a:pt x="31824" y="2440807"/>
                </a:cubicBezTo>
                <a:cubicBezTo>
                  <a:pt x="8012" y="2162995"/>
                  <a:pt x="8012" y="1258119"/>
                  <a:pt x="22299" y="878707"/>
                </a:cubicBezTo>
                <a:cubicBezTo>
                  <a:pt x="36586" y="499295"/>
                  <a:pt x="-82476" y="310382"/>
                  <a:pt x="117549" y="164332"/>
                </a:cubicBezTo>
                <a:cubicBezTo>
                  <a:pt x="317574" y="18282"/>
                  <a:pt x="757311" y="16694"/>
                  <a:pt x="1222449" y="2407"/>
                </a:cubicBezTo>
                <a:cubicBezTo>
                  <a:pt x="1687586" y="-11881"/>
                  <a:pt x="2519437" y="40507"/>
                  <a:pt x="2908374" y="78607"/>
                </a:cubicBezTo>
                <a:cubicBezTo>
                  <a:pt x="3297311" y="116707"/>
                  <a:pt x="3430662" y="119882"/>
                  <a:pt x="3556074" y="231007"/>
                </a:cubicBezTo>
                <a:cubicBezTo>
                  <a:pt x="3681486" y="342132"/>
                  <a:pt x="3644974" y="535807"/>
                  <a:pt x="3660849" y="745357"/>
                </a:cubicBezTo>
                <a:cubicBezTo>
                  <a:pt x="3676724" y="954907"/>
                  <a:pt x="3651324" y="1266057"/>
                  <a:pt x="3651324" y="1488307"/>
                </a:cubicBezTo>
                <a:cubicBezTo>
                  <a:pt x="3651324" y="1710557"/>
                  <a:pt x="3656087" y="1923282"/>
                  <a:pt x="3660849" y="2078857"/>
                </a:cubicBezTo>
                <a:cubicBezTo>
                  <a:pt x="3665611" y="2234432"/>
                  <a:pt x="3711649" y="2339207"/>
                  <a:pt x="3679899" y="2421757"/>
                </a:cubicBezTo>
                <a:cubicBezTo>
                  <a:pt x="3648149" y="2504307"/>
                  <a:pt x="3556074" y="2550345"/>
                  <a:pt x="3470349" y="2574157"/>
                </a:cubicBezTo>
                <a:cubicBezTo>
                  <a:pt x="3384624" y="2597969"/>
                  <a:pt x="3284611" y="2561457"/>
                  <a:pt x="3165549" y="2564632"/>
                </a:cubicBezTo>
                <a:cubicBezTo>
                  <a:pt x="3046487" y="2567807"/>
                  <a:pt x="2881386" y="2597969"/>
                  <a:pt x="2755974" y="2593207"/>
                </a:cubicBezTo>
                <a:cubicBezTo>
                  <a:pt x="2630562" y="2588445"/>
                  <a:pt x="2465462" y="2570982"/>
                  <a:pt x="2413074" y="2536057"/>
                </a:cubicBezTo>
                <a:cubicBezTo>
                  <a:pt x="2360687" y="2501132"/>
                  <a:pt x="2414662" y="2447157"/>
                  <a:pt x="2441649" y="2383657"/>
                </a:cubicBezTo>
                <a:cubicBezTo>
                  <a:pt x="2468636" y="2320157"/>
                  <a:pt x="2574999" y="2155057"/>
                  <a:pt x="2574999" y="2155057"/>
                </a:cubicBezTo>
                <a:cubicBezTo>
                  <a:pt x="2643262" y="2037582"/>
                  <a:pt x="2802012" y="1799457"/>
                  <a:pt x="2851224" y="1678807"/>
                </a:cubicBezTo>
                <a:cubicBezTo>
                  <a:pt x="2900436" y="1558157"/>
                  <a:pt x="2890911" y="1548632"/>
                  <a:pt x="2870274" y="1431157"/>
                </a:cubicBezTo>
                <a:cubicBezTo>
                  <a:pt x="2849637" y="1313682"/>
                  <a:pt x="2786137" y="1096195"/>
                  <a:pt x="2727399" y="973957"/>
                </a:cubicBezTo>
                <a:cubicBezTo>
                  <a:pt x="2668662" y="851720"/>
                  <a:pt x="2592461" y="772344"/>
                  <a:pt x="2517849" y="697732"/>
                </a:cubicBezTo>
                <a:cubicBezTo>
                  <a:pt x="2443237" y="623120"/>
                  <a:pt x="2352749" y="564382"/>
                  <a:pt x="2279724" y="526282"/>
                </a:cubicBezTo>
                <a:cubicBezTo>
                  <a:pt x="2206699" y="488182"/>
                  <a:pt x="2138437" y="481832"/>
                  <a:pt x="2079699" y="469132"/>
                </a:cubicBezTo>
                <a:cubicBezTo>
                  <a:pt x="2020962" y="456432"/>
                  <a:pt x="1973336" y="462782"/>
                  <a:pt x="1927299" y="450082"/>
                </a:cubicBezTo>
                <a:cubicBezTo>
                  <a:pt x="1881262" y="437382"/>
                  <a:pt x="1913012" y="392932"/>
                  <a:pt x="1822524" y="4119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296CDF2A-05BD-4CE6-7A55-19A4DE2B4245}"/>
              </a:ext>
            </a:extLst>
          </p:cNvPr>
          <p:cNvSpPr/>
          <p:nvPr/>
        </p:nvSpPr>
        <p:spPr>
          <a:xfrm>
            <a:off x="914400" y="5638800"/>
            <a:ext cx="7467600" cy="1030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descr="A construction vehicle in a dirt area&#10;&#10;Description automatically generated">
            <a:extLst>
              <a:ext uri="{FF2B5EF4-FFF2-40B4-BE49-F238E27FC236}">
                <a16:creationId xmlns:a16="http://schemas.microsoft.com/office/drawing/2014/main" id="{27CAC60F-5B9C-3972-C253-252562EB1C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484" b="19102"/>
          <a:stretch/>
        </p:blipFill>
        <p:spPr>
          <a:xfrm>
            <a:off x="-12909" y="822960"/>
            <a:ext cx="6497623" cy="2651760"/>
          </a:xfrm>
          <a:prstGeom prst="rect">
            <a:avLst/>
          </a:prstGeom>
        </p:spPr>
      </p:pic>
      <p:pic>
        <p:nvPicPr>
          <p:cNvPr id="17" name="Picture 16" descr="A sandy beach with water and blue sky&#10;&#10;Description automatically generated">
            <a:extLst>
              <a:ext uri="{FF2B5EF4-FFF2-40B4-BE49-F238E27FC236}">
                <a16:creationId xmlns:a16="http://schemas.microsoft.com/office/drawing/2014/main" id="{3A9026E9-2006-1ECC-4B33-E0234A69089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2260" b="20146"/>
          <a:stretch/>
        </p:blipFill>
        <p:spPr>
          <a:xfrm>
            <a:off x="3191759" y="3459323"/>
            <a:ext cx="5952241" cy="3017520"/>
          </a:xfrm>
          <a:prstGeom prst="rect">
            <a:avLst/>
          </a:prstGeom>
        </p:spPr>
      </p:pic>
      <p:sp>
        <p:nvSpPr>
          <p:cNvPr id="18" name="TextBox 17">
            <a:extLst>
              <a:ext uri="{FF2B5EF4-FFF2-40B4-BE49-F238E27FC236}">
                <a16:creationId xmlns:a16="http://schemas.microsoft.com/office/drawing/2014/main" id="{34F6F79E-3E12-3638-FA25-89C2F27C9D87}"/>
              </a:ext>
            </a:extLst>
          </p:cNvPr>
          <p:cNvSpPr txBox="1"/>
          <p:nvPr/>
        </p:nvSpPr>
        <p:spPr>
          <a:xfrm>
            <a:off x="-12909" y="3474720"/>
            <a:ext cx="3047999" cy="369332"/>
          </a:xfrm>
          <a:prstGeom prst="rect">
            <a:avLst/>
          </a:prstGeom>
          <a:noFill/>
        </p:spPr>
        <p:txBody>
          <a:bodyPr wrap="square" rtlCol="0">
            <a:spAutoFit/>
          </a:bodyPr>
          <a:lstStyle/>
          <a:p>
            <a:r>
              <a:rPr lang="en-US" dirty="0"/>
              <a:t>Elkhorn Slough stockpile</a:t>
            </a:r>
          </a:p>
        </p:txBody>
      </p:sp>
      <p:sp>
        <p:nvSpPr>
          <p:cNvPr id="19" name="TextBox 18">
            <a:extLst>
              <a:ext uri="{FF2B5EF4-FFF2-40B4-BE49-F238E27FC236}">
                <a16:creationId xmlns:a16="http://schemas.microsoft.com/office/drawing/2014/main" id="{9068CA3E-C5F8-E9D4-D91E-2F3C1E49148A}"/>
              </a:ext>
            </a:extLst>
          </p:cNvPr>
          <p:cNvSpPr txBox="1"/>
          <p:nvPr/>
        </p:nvSpPr>
        <p:spPr>
          <a:xfrm>
            <a:off x="3179059" y="6468064"/>
            <a:ext cx="5359610" cy="369332"/>
          </a:xfrm>
          <a:prstGeom prst="rect">
            <a:avLst/>
          </a:prstGeom>
          <a:noFill/>
        </p:spPr>
        <p:txBody>
          <a:bodyPr wrap="square" rtlCol="0">
            <a:spAutoFit/>
          </a:bodyPr>
          <a:lstStyle/>
          <a:p>
            <a:r>
              <a:rPr lang="en-US" dirty="0"/>
              <a:t>Scarp on the Sears Point habitat transition slope</a:t>
            </a:r>
          </a:p>
        </p:txBody>
      </p:sp>
    </p:spTree>
    <p:extLst>
      <p:ext uri="{BB962C8B-B14F-4D97-AF65-F5344CB8AC3E}">
        <p14:creationId xmlns:p14="http://schemas.microsoft.com/office/powerpoint/2010/main" val="143754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75248"/>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Creating resiliency with Nature Based Solutions </a:t>
            </a:r>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26" name="Freeform 25"/>
          <p:cNvSpPr/>
          <p:nvPr/>
        </p:nvSpPr>
        <p:spPr>
          <a:xfrm>
            <a:off x="4886326" y="2684532"/>
            <a:ext cx="3690988" cy="2593715"/>
          </a:xfrm>
          <a:custGeom>
            <a:avLst/>
            <a:gdLst>
              <a:gd name="connsiteX0" fmla="*/ 1822524 w 3690988"/>
              <a:gd name="connsiteY0" fmla="*/ 411982 h 2593715"/>
              <a:gd name="connsiteX1" fmla="*/ 1384374 w 3690988"/>
              <a:gd name="connsiteY1" fmla="*/ 564382 h 2593715"/>
              <a:gd name="connsiteX2" fmla="*/ 955749 w 3690988"/>
              <a:gd name="connsiteY2" fmla="*/ 945382 h 2593715"/>
              <a:gd name="connsiteX3" fmla="*/ 803349 w 3690988"/>
              <a:gd name="connsiteY3" fmla="*/ 1440682 h 2593715"/>
              <a:gd name="connsiteX4" fmla="*/ 879549 w 3690988"/>
              <a:gd name="connsiteY4" fmla="*/ 1964557 h 2593715"/>
              <a:gd name="connsiteX5" fmla="*/ 1241499 w 3690988"/>
              <a:gd name="connsiteY5" fmla="*/ 2355082 h 2593715"/>
              <a:gd name="connsiteX6" fmla="*/ 1193874 w 3690988"/>
              <a:gd name="connsiteY6" fmla="*/ 2507482 h 2593715"/>
              <a:gd name="connsiteX7" fmla="*/ 431874 w 3690988"/>
              <a:gd name="connsiteY7" fmla="*/ 2536057 h 2593715"/>
              <a:gd name="connsiteX8" fmla="*/ 165174 w 3690988"/>
              <a:gd name="connsiteY8" fmla="*/ 2545582 h 2593715"/>
              <a:gd name="connsiteX9" fmla="*/ 31824 w 3690988"/>
              <a:gd name="connsiteY9" fmla="*/ 2440807 h 2593715"/>
              <a:gd name="connsiteX10" fmla="*/ 22299 w 3690988"/>
              <a:gd name="connsiteY10" fmla="*/ 878707 h 2593715"/>
              <a:gd name="connsiteX11" fmla="*/ 117549 w 3690988"/>
              <a:gd name="connsiteY11" fmla="*/ 164332 h 2593715"/>
              <a:gd name="connsiteX12" fmla="*/ 1222449 w 3690988"/>
              <a:gd name="connsiteY12" fmla="*/ 2407 h 2593715"/>
              <a:gd name="connsiteX13" fmla="*/ 2908374 w 3690988"/>
              <a:gd name="connsiteY13" fmla="*/ 78607 h 2593715"/>
              <a:gd name="connsiteX14" fmla="*/ 3556074 w 3690988"/>
              <a:gd name="connsiteY14" fmla="*/ 231007 h 2593715"/>
              <a:gd name="connsiteX15" fmla="*/ 3660849 w 3690988"/>
              <a:gd name="connsiteY15" fmla="*/ 745357 h 2593715"/>
              <a:gd name="connsiteX16" fmla="*/ 3651324 w 3690988"/>
              <a:gd name="connsiteY16" fmla="*/ 1488307 h 2593715"/>
              <a:gd name="connsiteX17" fmla="*/ 3660849 w 3690988"/>
              <a:gd name="connsiteY17" fmla="*/ 2078857 h 2593715"/>
              <a:gd name="connsiteX18" fmla="*/ 3679899 w 3690988"/>
              <a:gd name="connsiteY18" fmla="*/ 2421757 h 2593715"/>
              <a:gd name="connsiteX19" fmla="*/ 3470349 w 3690988"/>
              <a:gd name="connsiteY19" fmla="*/ 2574157 h 2593715"/>
              <a:gd name="connsiteX20" fmla="*/ 3165549 w 3690988"/>
              <a:gd name="connsiteY20" fmla="*/ 2564632 h 2593715"/>
              <a:gd name="connsiteX21" fmla="*/ 2755974 w 3690988"/>
              <a:gd name="connsiteY21" fmla="*/ 2593207 h 2593715"/>
              <a:gd name="connsiteX22" fmla="*/ 2413074 w 3690988"/>
              <a:gd name="connsiteY22" fmla="*/ 2536057 h 2593715"/>
              <a:gd name="connsiteX23" fmla="*/ 2441649 w 3690988"/>
              <a:gd name="connsiteY23" fmla="*/ 2383657 h 2593715"/>
              <a:gd name="connsiteX24" fmla="*/ 2574999 w 3690988"/>
              <a:gd name="connsiteY24" fmla="*/ 2155057 h 2593715"/>
              <a:gd name="connsiteX25" fmla="*/ 2851224 w 3690988"/>
              <a:gd name="connsiteY25" fmla="*/ 1678807 h 2593715"/>
              <a:gd name="connsiteX26" fmla="*/ 2870274 w 3690988"/>
              <a:gd name="connsiteY26" fmla="*/ 1431157 h 2593715"/>
              <a:gd name="connsiteX27" fmla="*/ 2727399 w 3690988"/>
              <a:gd name="connsiteY27" fmla="*/ 973957 h 2593715"/>
              <a:gd name="connsiteX28" fmla="*/ 2517849 w 3690988"/>
              <a:gd name="connsiteY28" fmla="*/ 697732 h 2593715"/>
              <a:gd name="connsiteX29" fmla="*/ 2279724 w 3690988"/>
              <a:gd name="connsiteY29" fmla="*/ 526282 h 2593715"/>
              <a:gd name="connsiteX30" fmla="*/ 2079699 w 3690988"/>
              <a:gd name="connsiteY30" fmla="*/ 469132 h 2593715"/>
              <a:gd name="connsiteX31" fmla="*/ 1927299 w 3690988"/>
              <a:gd name="connsiteY31" fmla="*/ 450082 h 2593715"/>
              <a:gd name="connsiteX32" fmla="*/ 1822524 w 3690988"/>
              <a:gd name="connsiteY32" fmla="*/ 411982 h 259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690988" h="2593715">
                <a:moveTo>
                  <a:pt x="1822524" y="411982"/>
                </a:moveTo>
                <a:cubicBezTo>
                  <a:pt x="1732036" y="431032"/>
                  <a:pt x="1528836" y="475482"/>
                  <a:pt x="1384374" y="564382"/>
                </a:cubicBezTo>
                <a:cubicBezTo>
                  <a:pt x="1239912" y="653282"/>
                  <a:pt x="1052586" y="799332"/>
                  <a:pt x="955749" y="945382"/>
                </a:cubicBezTo>
                <a:cubicBezTo>
                  <a:pt x="858912" y="1091432"/>
                  <a:pt x="816049" y="1270820"/>
                  <a:pt x="803349" y="1440682"/>
                </a:cubicBezTo>
                <a:cubicBezTo>
                  <a:pt x="790649" y="1610545"/>
                  <a:pt x="806524" y="1812157"/>
                  <a:pt x="879549" y="1964557"/>
                </a:cubicBezTo>
                <a:cubicBezTo>
                  <a:pt x="952574" y="2116957"/>
                  <a:pt x="1189111" y="2264595"/>
                  <a:pt x="1241499" y="2355082"/>
                </a:cubicBezTo>
                <a:cubicBezTo>
                  <a:pt x="1293886" y="2445570"/>
                  <a:pt x="1328811" y="2477320"/>
                  <a:pt x="1193874" y="2507482"/>
                </a:cubicBezTo>
                <a:cubicBezTo>
                  <a:pt x="1058937" y="2537644"/>
                  <a:pt x="431874" y="2536057"/>
                  <a:pt x="431874" y="2536057"/>
                </a:cubicBezTo>
                <a:cubicBezTo>
                  <a:pt x="260424" y="2542407"/>
                  <a:pt x="231849" y="2561457"/>
                  <a:pt x="165174" y="2545582"/>
                </a:cubicBezTo>
                <a:cubicBezTo>
                  <a:pt x="98499" y="2529707"/>
                  <a:pt x="55636" y="2718619"/>
                  <a:pt x="31824" y="2440807"/>
                </a:cubicBezTo>
                <a:cubicBezTo>
                  <a:pt x="8012" y="2162995"/>
                  <a:pt x="8012" y="1258119"/>
                  <a:pt x="22299" y="878707"/>
                </a:cubicBezTo>
                <a:cubicBezTo>
                  <a:pt x="36586" y="499295"/>
                  <a:pt x="-82476" y="310382"/>
                  <a:pt x="117549" y="164332"/>
                </a:cubicBezTo>
                <a:cubicBezTo>
                  <a:pt x="317574" y="18282"/>
                  <a:pt x="757311" y="16694"/>
                  <a:pt x="1222449" y="2407"/>
                </a:cubicBezTo>
                <a:cubicBezTo>
                  <a:pt x="1687586" y="-11881"/>
                  <a:pt x="2519437" y="40507"/>
                  <a:pt x="2908374" y="78607"/>
                </a:cubicBezTo>
                <a:cubicBezTo>
                  <a:pt x="3297311" y="116707"/>
                  <a:pt x="3430662" y="119882"/>
                  <a:pt x="3556074" y="231007"/>
                </a:cubicBezTo>
                <a:cubicBezTo>
                  <a:pt x="3681486" y="342132"/>
                  <a:pt x="3644974" y="535807"/>
                  <a:pt x="3660849" y="745357"/>
                </a:cubicBezTo>
                <a:cubicBezTo>
                  <a:pt x="3676724" y="954907"/>
                  <a:pt x="3651324" y="1266057"/>
                  <a:pt x="3651324" y="1488307"/>
                </a:cubicBezTo>
                <a:cubicBezTo>
                  <a:pt x="3651324" y="1710557"/>
                  <a:pt x="3656087" y="1923282"/>
                  <a:pt x="3660849" y="2078857"/>
                </a:cubicBezTo>
                <a:cubicBezTo>
                  <a:pt x="3665611" y="2234432"/>
                  <a:pt x="3711649" y="2339207"/>
                  <a:pt x="3679899" y="2421757"/>
                </a:cubicBezTo>
                <a:cubicBezTo>
                  <a:pt x="3648149" y="2504307"/>
                  <a:pt x="3556074" y="2550345"/>
                  <a:pt x="3470349" y="2574157"/>
                </a:cubicBezTo>
                <a:cubicBezTo>
                  <a:pt x="3384624" y="2597969"/>
                  <a:pt x="3284611" y="2561457"/>
                  <a:pt x="3165549" y="2564632"/>
                </a:cubicBezTo>
                <a:cubicBezTo>
                  <a:pt x="3046487" y="2567807"/>
                  <a:pt x="2881386" y="2597969"/>
                  <a:pt x="2755974" y="2593207"/>
                </a:cubicBezTo>
                <a:cubicBezTo>
                  <a:pt x="2630562" y="2588445"/>
                  <a:pt x="2465462" y="2570982"/>
                  <a:pt x="2413074" y="2536057"/>
                </a:cubicBezTo>
                <a:cubicBezTo>
                  <a:pt x="2360687" y="2501132"/>
                  <a:pt x="2414662" y="2447157"/>
                  <a:pt x="2441649" y="2383657"/>
                </a:cubicBezTo>
                <a:cubicBezTo>
                  <a:pt x="2468636" y="2320157"/>
                  <a:pt x="2574999" y="2155057"/>
                  <a:pt x="2574999" y="2155057"/>
                </a:cubicBezTo>
                <a:cubicBezTo>
                  <a:pt x="2643262" y="2037582"/>
                  <a:pt x="2802012" y="1799457"/>
                  <a:pt x="2851224" y="1678807"/>
                </a:cubicBezTo>
                <a:cubicBezTo>
                  <a:pt x="2900436" y="1558157"/>
                  <a:pt x="2890911" y="1548632"/>
                  <a:pt x="2870274" y="1431157"/>
                </a:cubicBezTo>
                <a:cubicBezTo>
                  <a:pt x="2849637" y="1313682"/>
                  <a:pt x="2786137" y="1096195"/>
                  <a:pt x="2727399" y="973957"/>
                </a:cubicBezTo>
                <a:cubicBezTo>
                  <a:pt x="2668662" y="851720"/>
                  <a:pt x="2592461" y="772344"/>
                  <a:pt x="2517849" y="697732"/>
                </a:cubicBezTo>
                <a:cubicBezTo>
                  <a:pt x="2443237" y="623120"/>
                  <a:pt x="2352749" y="564382"/>
                  <a:pt x="2279724" y="526282"/>
                </a:cubicBezTo>
                <a:cubicBezTo>
                  <a:pt x="2206699" y="488182"/>
                  <a:pt x="2138437" y="481832"/>
                  <a:pt x="2079699" y="469132"/>
                </a:cubicBezTo>
                <a:cubicBezTo>
                  <a:pt x="2020962" y="456432"/>
                  <a:pt x="1973336" y="462782"/>
                  <a:pt x="1927299" y="450082"/>
                </a:cubicBezTo>
                <a:cubicBezTo>
                  <a:pt x="1881262" y="437382"/>
                  <a:pt x="1913012" y="392932"/>
                  <a:pt x="1822524" y="4119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8EDEB75-CE30-1D43-076A-7F8DF3BC17FC}"/>
              </a:ext>
            </a:extLst>
          </p:cNvPr>
          <p:cNvSpPr txBox="1"/>
          <p:nvPr/>
        </p:nvSpPr>
        <p:spPr>
          <a:xfrm>
            <a:off x="506232" y="1215596"/>
            <a:ext cx="5181600" cy="4370427"/>
          </a:xfrm>
          <a:prstGeom prst="rect">
            <a:avLst/>
          </a:prstGeom>
          <a:noFill/>
        </p:spPr>
        <p:txBody>
          <a:bodyPr wrap="square" rtlCol="0">
            <a:spAutoFit/>
          </a:bodyPr>
          <a:lstStyle/>
          <a:p>
            <a:pPr marL="285750" indent="-285750">
              <a:buFont typeface="Arial" panose="020B0604020202020204" pitchFamily="34" charset="0"/>
              <a:buChar char="•"/>
            </a:pPr>
            <a:r>
              <a:rPr lang="en-US" sz="2000" dirty="0"/>
              <a:t>Increasing erosion resistance</a:t>
            </a:r>
          </a:p>
          <a:p>
            <a:pPr marL="742950" lvl="1" indent="-285750">
              <a:buFont typeface="Arial" panose="020B0604020202020204" pitchFamily="34" charset="0"/>
              <a:buChar char="•"/>
            </a:pPr>
            <a:r>
              <a:rPr lang="en-US" sz="2000" dirty="0"/>
              <a:t>Vegetation</a:t>
            </a:r>
          </a:p>
          <a:p>
            <a:pPr marL="742950" lvl="1" indent="-285750">
              <a:buFont typeface="Arial" panose="020B0604020202020204" pitchFamily="34" charset="0"/>
              <a:buChar char="•"/>
            </a:pPr>
            <a:r>
              <a:rPr lang="en-US" sz="2000" dirty="0"/>
              <a:t>Gravel filter/ gravel beach</a:t>
            </a:r>
          </a:p>
          <a:p>
            <a:pPr marL="742950" lvl="1" indent="-285750">
              <a:buFont typeface="Arial" panose="020B0604020202020204" pitchFamily="34" charset="0"/>
              <a:buChar char="•"/>
            </a:pPr>
            <a:r>
              <a:rPr lang="en-US" sz="2000" dirty="0"/>
              <a:t>Flatter slopes</a:t>
            </a:r>
          </a:p>
          <a:p>
            <a:pPr marL="285750" indent="-285750">
              <a:buFont typeface="Arial" panose="020B0604020202020204" pitchFamily="34" charset="0"/>
              <a:buChar char="•"/>
            </a:pPr>
            <a:r>
              <a:rPr lang="en-US" sz="2000" dirty="0"/>
              <a:t>Wave attenuation</a:t>
            </a:r>
          </a:p>
          <a:p>
            <a:pPr marL="742950" lvl="1" indent="-285750">
              <a:buFont typeface="Arial" panose="020B0604020202020204" pitchFamily="34" charset="0"/>
              <a:buChar char="•"/>
            </a:pPr>
            <a:r>
              <a:rPr lang="en-US" sz="2000" dirty="0"/>
              <a:t>Minimize fetch</a:t>
            </a:r>
          </a:p>
          <a:p>
            <a:pPr marL="742950" lvl="1" indent="-285750">
              <a:buFont typeface="Arial" panose="020B0604020202020204" pitchFamily="34" charset="0"/>
              <a:buChar char="•"/>
            </a:pPr>
            <a:r>
              <a:rPr lang="en-US" sz="2000" dirty="0"/>
              <a:t>Reduce water depth</a:t>
            </a:r>
          </a:p>
          <a:p>
            <a:pPr marL="742950" lvl="1" indent="-285750">
              <a:buFont typeface="Arial" panose="020B0604020202020204" pitchFamily="34" charset="0"/>
              <a:buChar char="•"/>
            </a:pPr>
            <a:r>
              <a:rPr lang="en-US" sz="2000" dirty="0"/>
              <a:t>Sacrificial berms or mounds</a:t>
            </a:r>
          </a:p>
          <a:p>
            <a:pPr marL="285750" indent="-285750">
              <a:buFont typeface="Arial" panose="020B0604020202020204" pitchFamily="34" charset="0"/>
              <a:buChar char="•"/>
            </a:pPr>
            <a:r>
              <a:rPr lang="en-US" sz="2000" dirty="0"/>
              <a:t>Hybrid approach</a:t>
            </a:r>
          </a:p>
          <a:p>
            <a:pPr marL="742950" lvl="1" indent="-285750">
              <a:buFont typeface="Arial" panose="020B0604020202020204" pitchFamily="34" charset="0"/>
              <a:buChar char="•"/>
            </a:pPr>
            <a:r>
              <a:rPr lang="en-US" sz="2000" dirty="0"/>
              <a:t>Reef balls, breakwaters, rock reefs</a:t>
            </a:r>
          </a:p>
          <a:p>
            <a:pPr marL="742950" lvl="1" indent="-285750">
              <a:buFont typeface="Arial" panose="020B0604020202020204" pitchFamily="34" charset="0"/>
              <a:buChar char="•"/>
            </a:pPr>
            <a:r>
              <a:rPr lang="en-US" sz="2000" dirty="0"/>
              <a:t>Open celled articulated concrete matts</a:t>
            </a:r>
          </a:p>
          <a:p>
            <a:pPr marL="742950" lvl="1" indent="-285750">
              <a:buFont typeface="Arial" panose="020B0604020202020204" pitchFamily="34" charset="0"/>
              <a:buChar char="•"/>
            </a:pPr>
            <a:r>
              <a:rPr lang="en-US" sz="2000" dirty="0"/>
              <a:t>Buried armoring </a:t>
            </a:r>
          </a:p>
          <a:p>
            <a:pPr marL="285750" indent="-285750">
              <a:buFont typeface="Arial" panose="020B0604020202020204" pitchFamily="34" charset="0"/>
              <a:buChar char="•"/>
            </a:pPr>
            <a:endParaRPr lang="en-US" sz="2000" dirty="0"/>
          </a:p>
          <a:p>
            <a:endParaRPr lang="en-US" dirty="0"/>
          </a:p>
        </p:txBody>
      </p:sp>
      <p:pic>
        <p:nvPicPr>
          <p:cNvPr id="9" name="Picture 8" descr="A picture containing building, art, outdoor, ground&#10;&#10;Description automatically generated">
            <a:extLst>
              <a:ext uri="{FF2B5EF4-FFF2-40B4-BE49-F238E27FC236}">
                <a16:creationId xmlns:a16="http://schemas.microsoft.com/office/drawing/2014/main" id="{C7713BDA-9A4C-EFB0-46D8-F58AD34AB03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 t="-6233" b="-4536"/>
          <a:stretch/>
        </p:blipFill>
        <p:spPr>
          <a:xfrm rot="5400000">
            <a:off x="5046215" y="1177149"/>
            <a:ext cx="4511208" cy="3690988"/>
          </a:xfrm>
          <a:prstGeom prst="rect">
            <a:avLst/>
          </a:prstGeom>
        </p:spPr>
      </p:pic>
      <p:sp>
        <p:nvSpPr>
          <p:cNvPr id="10" name="TextBox 9">
            <a:extLst>
              <a:ext uri="{FF2B5EF4-FFF2-40B4-BE49-F238E27FC236}">
                <a16:creationId xmlns:a16="http://schemas.microsoft.com/office/drawing/2014/main" id="{F3137774-5C9A-0934-F564-3E78A2E5594F}"/>
              </a:ext>
            </a:extLst>
          </p:cNvPr>
          <p:cNvSpPr txBox="1"/>
          <p:nvPr/>
        </p:nvSpPr>
        <p:spPr>
          <a:xfrm>
            <a:off x="5714208" y="5278247"/>
            <a:ext cx="3690988" cy="369332"/>
          </a:xfrm>
          <a:prstGeom prst="rect">
            <a:avLst/>
          </a:prstGeom>
          <a:noFill/>
        </p:spPr>
        <p:txBody>
          <a:bodyPr wrap="square" rtlCol="0">
            <a:spAutoFit/>
          </a:bodyPr>
          <a:lstStyle/>
          <a:p>
            <a:r>
              <a:rPr lang="en-US" dirty="0"/>
              <a:t>Placing reef castles at Giant Marsh</a:t>
            </a:r>
          </a:p>
        </p:txBody>
      </p:sp>
    </p:spTree>
    <p:extLst>
      <p:ext uri="{BB962C8B-B14F-4D97-AF65-F5344CB8AC3E}">
        <p14:creationId xmlns:p14="http://schemas.microsoft.com/office/powerpoint/2010/main" val="3649267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35" name="TextBox 34"/>
          <p:cNvSpPr txBox="1"/>
          <p:nvPr/>
        </p:nvSpPr>
        <p:spPr>
          <a:xfrm>
            <a:off x="1623338" y="2686438"/>
            <a:ext cx="607245" cy="276999"/>
          </a:xfrm>
          <a:prstGeom prst="rect">
            <a:avLst/>
          </a:prstGeom>
          <a:noFill/>
        </p:spPr>
        <p:txBody>
          <a:bodyPr wrap="square" rtlCol="0">
            <a:spAutoFit/>
          </a:bodyPr>
          <a:lstStyle/>
          <a:p>
            <a:r>
              <a:rPr lang="en-US" sz="1200" b="1" dirty="0">
                <a:solidFill>
                  <a:schemeClr val="bg1"/>
                </a:solidFill>
              </a:rPr>
              <a:t>34 AC</a:t>
            </a:r>
          </a:p>
        </p:txBody>
      </p:sp>
      <p:sp>
        <p:nvSpPr>
          <p:cNvPr id="36" name="TextBox 35"/>
          <p:cNvSpPr txBox="1"/>
          <p:nvPr/>
        </p:nvSpPr>
        <p:spPr>
          <a:xfrm>
            <a:off x="2016918" y="2240256"/>
            <a:ext cx="607245" cy="276999"/>
          </a:xfrm>
          <a:prstGeom prst="rect">
            <a:avLst/>
          </a:prstGeom>
          <a:noFill/>
        </p:spPr>
        <p:txBody>
          <a:bodyPr wrap="square" rtlCol="0">
            <a:spAutoFit/>
          </a:bodyPr>
          <a:lstStyle/>
          <a:p>
            <a:r>
              <a:rPr lang="en-US" sz="1200" b="1" dirty="0">
                <a:solidFill>
                  <a:schemeClr val="bg1"/>
                </a:solidFill>
              </a:rPr>
              <a:t>63 AC</a:t>
            </a:r>
          </a:p>
        </p:txBody>
      </p:sp>
      <p:sp>
        <p:nvSpPr>
          <p:cNvPr id="25" name="Oval 24"/>
          <p:cNvSpPr/>
          <p:nvPr/>
        </p:nvSpPr>
        <p:spPr>
          <a:xfrm>
            <a:off x="5671049" y="3180332"/>
            <a:ext cx="2011680" cy="2011680"/>
          </a:xfrm>
          <a:prstGeom prst="ellipse">
            <a:avLst/>
          </a:prstGeom>
          <a:noFill/>
          <a:ln w="365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construction site with a bulldozer and a bulldozer&#10;&#10;Description automatically generated">
            <a:extLst>
              <a:ext uri="{FF2B5EF4-FFF2-40B4-BE49-F238E27FC236}">
                <a16:creationId xmlns:a16="http://schemas.microsoft.com/office/drawing/2014/main" id="{754BD630-10BC-26CE-23F8-06DE474C68C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334" r="15998" b="5330"/>
          <a:stretch/>
        </p:blipFill>
        <p:spPr>
          <a:xfrm>
            <a:off x="0" y="893190"/>
            <a:ext cx="4694038" cy="3576410"/>
          </a:xfrm>
          <a:prstGeom prst="rect">
            <a:avLst/>
          </a:prstGeom>
        </p:spPr>
      </p:pic>
      <p:pic>
        <p:nvPicPr>
          <p:cNvPr id="7" name="Picture 6" descr="A construction vehicle being poured into a truck&#10;&#10;Description automatically generated with medium confidence">
            <a:extLst>
              <a:ext uri="{FF2B5EF4-FFF2-40B4-BE49-F238E27FC236}">
                <a16:creationId xmlns:a16="http://schemas.microsoft.com/office/drawing/2014/main" id="{A51C2726-A9FF-5D56-3508-DE039B6F8F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70400" y="2886632"/>
            <a:ext cx="4673600" cy="3505200"/>
          </a:xfrm>
          <a:prstGeom prst="rect">
            <a:avLst/>
          </a:prstGeom>
        </p:spPr>
      </p:pic>
      <p:sp>
        <p:nvSpPr>
          <p:cNvPr id="8" name="TextBox 7">
            <a:extLst>
              <a:ext uri="{FF2B5EF4-FFF2-40B4-BE49-F238E27FC236}">
                <a16:creationId xmlns:a16="http://schemas.microsoft.com/office/drawing/2014/main" id="{BE990D1F-C6E3-945A-F3E9-A5B8EABEE7CB}"/>
              </a:ext>
            </a:extLst>
          </p:cNvPr>
          <p:cNvSpPr txBox="1"/>
          <p:nvPr/>
        </p:nvSpPr>
        <p:spPr>
          <a:xfrm>
            <a:off x="0" y="275248"/>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On-site borrow allows for full control of the project schedule</a:t>
            </a:r>
          </a:p>
        </p:txBody>
      </p:sp>
      <p:sp>
        <p:nvSpPr>
          <p:cNvPr id="9" name="TextBox 8">
            <a:extLst>
              <a:ext uri="{FF2B5EF4-FFF2-40B4-BE49-F238E27FC236}">
                <a16:creationId xmlns:a16="http://schemas.microsoft.com/office/drawing/2014/main" id="{7E6F464F-C04A-4133-43E1-90104A59BC7B}"/>
              </a:ext>
            </a:extLst>
          </p:cNvPr>
          <p:cNvSpPr txBox="1"/>
          <p:nvPr/>
        </p:nvSpPr>
        <p:spPr>
          <a:xfrm>
            <a:off x="0" y="4507746"/>
            <a:ext cx="3047999" cy="369332"/>
          </a:xfrm>
          <a:prstGeom prst="rect">
            <a:avLst/>
          </a:prstGeom>
          <a:noFill/>
        </p:spPr>
        <p:txBody>
          <a:bodyPr wrap="square" rtlCol="0">
            <a:spAutoFit/>
          </a:bodyPr>
          <a:lstStyle/>
          <a:p>
            <a:r>
              <a:rPr lang="en-US" dirty="0"/>
              <a:t>Sears Point channel excavation</a:t>
            </a:r>
          </a:p>
        </p:txBody>
      </p:sp>
      <p:sp>
        <p:nvSpPr>
          <p:cNvPr id="10" name="TextBox 9">
            <a:extLst>
              <a:ext uri="{FF2B5EF4-FFF2-40B4-BE49-F238E27FC236}">
                <a16:creationId xmlns:a16="http://schemas.microsoft.com/office/drawing/2014/main" id="{BFD1BF85-96EF-4B3F-0643-1AD59995B2F6}"/>
              </a:ext>
            </a:extLst>
          </p:cNvPr>
          <p:cNvSpPr txBox="1"/>
          <p:nvPr/>
        </p:nvSpPr>
        <p:spPr>
          <a:xfrm>
            <a:off x="4140200" y="6391832"/>
            <a:ext cx="5334000" cy="369332"/>
          </a:xfrm>
          <a:prstGeom prst="rect">
            <a:avLst/>
          </a:prstGeom>
          <a:noFill/>
        </p:spPr>
        <p:txBody>
          <a:bodyPr wrap="square" rtlCol="0">
            <a:spAutoFit/>
          </a:bodyPr>
          <a:lstStyle/>
          <a:p>
            <a:r>
              <a:rPr lang="en-US" dirty="0"/>
              <a:t>Elkhorn Slough seasonal wetlands &amp; grassland excavation</a:t>
            </a:r>
          </a:p>
        </p:txBody>
      </p:sp>
    </p:spTree>
    <p:extLst>
      <p:ext uri="{BB962C8B-B14F-4D97-AF65-F5344CB8AC3E}">
        <p14:creationId xmlns:p14="http://schemas.microsoft.com/office/powerpoint/2010/main" val="128405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3" name="TextBox 2">
            <a:extLst>
              <a:ext uri="{FF2B5EF4-FFF2-40B4-BE49-F238E27FC236}">
                <a16:creationId xmlns:a16="http://schemas.microsoft.com/office/drawing/2014/main" id="{75F91B9E-B4B4-7FBD-CAAA-AF077F42E1E0}"/>
              </a:ext>
            </a:extLst>
          </p:cNvPr>
          <p:cNvSpPr txBox="1"/>
          <p:nvPr/>
        </p:nvSpPr>
        <p:spPr>
          <a:xfrm>
            <a:off x="0" y="275248"/>
            <a:ext cx="9144000" cy="461665"/>
          </a:xfrm>
          <a:prstGeom prst="rect">
            <a:avLst/>
          </a:prstGeom>
          <a:noFill/>
        </p:spPr>
        <p:txBody>
          <a:bodyPr wrap="square" rtlCol="0">
            <a:spAutoFit/>
          </a:bodyPr>
          <a:lstStyle/>
          <a:p>
            <a:pPr algn="ctr"/>
            <a:r>
              <a:rPr lang="en-US" sz="2400" dirty="0">
                <a:latin typeface="Arial" pitchFamily="34" charset="0"/>
                <a:cs typeface="Arial" pitchFamily="34" charset="0"/>
              </a:rPr>
              <a:t>Importing off-site sediment adds complexity to the project</a:t>
            </a:r>
          </a:p>
        </p:txBody>
      </p:sp>
      <p:pic>
        <p:nvPicPr>
          <p:cNvPr id="5" name="Picture 4">
            <a:extLst>
              <a:ext uri="{FF2B5EF4-FFF2-40B4-BE49-F238E27FC236}">
                <a16:creationId xmlns:a16="http://schemas.microsoft.com/office/drawing/2014/main" id="{5DA1F4D9-7C3C-9A77-C505-B78490B6CD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828800"/>
            <a:ext cx="9144000" cy="2866084"/>
          </a:xfrm>
          <a:prstGeom prst="rect">
            <a:avLst/>
          </a:prstGeom>
        </p:spPr>
      </p:pic>
      <p:sp>
        <p:nvSpPr>
          <p:cNvPr id="7" name="TextBox 6">
            <a:extLst>
              <a:ext uri="{FF2B5EF4-FFF2-40B4-BE49-F238E27FC236}">
                <a16:creationId xmlns:a16="http://schemas.microsoft.com/office/drawing/2014/main" id="{74D5860E-8254-F49D-ED52-0E498529A38E}"/>
              </a:ext>
            </a:extLst>
          </p:cNvPr>
          <p:cNvSpPr txBox="1"/>
          <p:nvPr/>
        </p:nvSpPr>
        <p:spPr>
          <a:xfrm>
            <a:off x="0" y="4669484"/>
            <a:ext cx="3047999" cy="369332"/>
          </a:xfrm>
          <a:prstGeom prst="rect">
            <a:avLst/>
          </a:prstGeom>
          <a:noFill/>
        </p:spPr>
        <p:txBody>
          <a:bodyPr wrap="square" rtlCol="0">
            <a:spAutoFit/>
          </a:bodyPr>
          <a:lstStyle/>
          <a:p>
            <a:r>
              <a:rPr lang="en-US" dirty="0"/>
              <a:t>Ravenswood upland import</a:t>
            </a:r>
          </a:p>
        </p:txBody>
      </p:sp>
    </p:spTree>
    <p:extLst>
      <p:ext uri="{BB962C8B-B14F-4D97-AF65-F5344CB8AC3E}">
        <p14:creationId xmlns:p14="http://schemas.microsoft.com/office/powerpoint/2010/main" val="1655410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4BDC4A-1DD7-48D1-618B-42BD1DFD252F}"/>
              </a:ext>
            </a:extLst>
          </p:cNvPr>
          <p:cNvSpPr/>
          <p:nvPr/>
        </p:nvSpPr>
        <p:spPr>
          <a:xfrm>
            <a:off x="816268" y="5334000"/>
            <a:ext cx="8327732" cy="1091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duck head 2"/>
          <p:cNvPicPr>
            <a:picLocks noChangeAspect="1" noChangeArrowheads="1"/>
          </p:cNvPicPr>
          <p:nvPr/>
        </p:nvPicPr>
        <p:blipFill>
          <a:blip r:embed="rId3" cstate="print"/>
          <a:srcRect/>
          <a:stretch>
            <a:fillRect/>
          </a:stretch>
        </p:blipFill>
        <p:spPr bwMode="auto">
          <a:xfrm>
            <a:off x="228601" y="6324601"/>
            <a:ext cx="587667" cy="411163"/>
          </a:xfrm>
          <a:prstGeom prst="rect">
            <a:avLst/>
          </a:prstGeom>
          <a:noFill/>
        </p:spPr>
      </p:pic>
      <p:sp>
        <p:nvSpPr>
          <p:cNvPr id="32" name="TextBox 31"/>
          <p:cNvSpPr txBox="1"/>
          <p:nvPr/>
        </p:nvSpPr>
        <p:spPr>
          <a:xfrm>
            <a:off x="3235903" y="2995089"/>
            <a:ext cx="607245" cy="276999"/>
          </a:xfrm>
          <a:prstGeom prst="rect">
            <a:avLst/>
          </a:prstGeom>
          <a:noFill/>
        </p:spPr>
        <p:txBody>
          <a:bodyPr wrap="square" rtlCol="0">
            <a:spAutoFit/>
          </a:bodyPr>
          <a:lstStyle/>
          <a:p>
            <a:r>
              <a:rPr lang="en-US" sz="1200" b="1" dirty="0">
                <a:solidFill>
                  <a:schemeClr val="bg1"/>
                </a:solidFill>
              </a:rPr>
              <a:t>63 AC</a:t>
            </a:r>
          </a:p>
        </p:txBody>
      </p:sp>
      <p:sp>
        <p:nvSpPr>
          <p:cNvPr id="25" name="Oval 24"/>
          <p:cNvSpPr/>
          <p:nvPr/>
        </p:nvSpPr>
        <p:spPr>
          <a:xfrm>
            <a:off x="5671049" y="3180332"/>
            <a:ext cx="2011680" cy="2011680"/>
          </a:xfrm>
          <a:prstGeom prst="ellipse">
            <a:avLst/>
          </a:prstGeom>
          <a:noFill/>
          <a:ln w="3651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0B6886E-6FFA-A1E8-C1AB-5ED4B13EE4F1}"/>
              </a:ext>
            </a:extLst>
          </p:cNvPr>
          <p:cNvSpPr txBox="1"/>
          <p:nvPr/>
        </p:nvSpPr>
        <p:spPr>
          <a:xfrm>
            <a:off x="0" y="152400"/>
            <a:ext cx="9144000" cy="830997"/>
          </a:xfrm>
          <a:prstGeom prst="rect">
            <a:avLst/>
          </a:prstGeom>
          <a:noFill/>
        </p:spPr>
        <p:txBody>
          <a:bodyPr wrap="square" rtlCol="0">
            <a:spAutoFit/>
          </a:bodyPr>
          <a:lstStyle/>
          <a:p>
            <a:pPr algn="ctr"/>
            <a:r>
              <a:rPr lang="en-US" sz="2400" dirty="0">
                <a:latin typeface="Arial" pitchFamily="34" charset="0"/>
                <a:cs typeface="Arial" pitchFamily="34" charset="0"/>
              </a:rPr>
              <a:t>Ravenswood, Mountain View, Pond A8 (USFWS) and Eden Landing (CDFW) are importing upland material for HTZ</a:t>
            </a:r>
          </a:p>
        </p:txBody>
      </p:sp>
      <p:pic>
        <p:nvPicPr>
          <p:cNvPr id="2" name="Picture 1" descr="A bulldozer in a field&#10;&#10;Description automatically generated with medium confidence">
            <a:extLst>
              <a:ext uri="{FF2B5EF4-FFF2-40B4-BE49-F238E27FC236}">
                <a16:creationId xmlns:a16="http://schemas.microsoft.com/office/drawing/2014/main" id="{8397B501-6E4D-D41A-C5F9-928F8C129C1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518" b="12295"/>
          <a:stretch/>
        </p:blipFill>
        <p:spPr>
          <a:xfrm>
            <a:off x="5083762" y="963809"/>
            <a:ext cx="4053424" cy="2194560"/>
          </a:xfrm>
          <a:prstGeom prst="rect">
            <a:avLst/>
          </a:prstGeom>
        </p:spPr>
      </p:pic>
      <p:pic>
        <p:nvPicPr>
          <p:cNvPr id="3" name="Picture 2" descr="A picture containing sky, ground, outdoor, beach&#10;&#10;Description automatically generated">
            <a:extLst>
              <a:ext uri="{FF2B5EF4-FFF2-40B4-BE49-F238E27FC236}">
                <a16:creationId xmlns:a16="http://schemas.microsoft.com/office/drawing/2014/main" id="{877EAB0A-2F9F-33E1-379E-13D840451A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111" b="5569"/>
          <a:stretch/>
        </p:blipFill>
        <p:spPr>
          <a:xfrm>
            <a:off x="5083762" y="3603209"/>
            <a:ext cx="4378404" cy="2834640"/>
          </a:xfrm>
          <a:prstGeom prst="rect">
            <a:avLst/>
          </a:prstGeom>
        </p:spPr>
      </p:pic>
      <p:pic>
        <p:nvPicPr>
          <p:cNvPr id="7" name="Picture 6" descr="A map of a duck pond&#10;&#10;Description automatically generated with medium confidence">
            <a:extLst>
              <a:ext uri="{FF2B5EF4-FFF2-40B4-BE49-F238E27FC236}">
                <a16:creationId xmlns:a16="http://schemas.microsoft.com/office/drawing/2014/main" id="{7AFCE816-2703-C86C-440B-E447839269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6" y="1524510"/>
            <a:ext cx="4929682" cy="3738496"/>
          </a:xfrm>
          <a:prstGeom prst="rect">
            <a:avLst/>
          </a:prstGeom>
        </p:spPr>
      </p:pic>
      <p:sp>
        <p:nvSpPr>
          <p:cNvPr id="13" name="TextBox 12">
            <a:extLst>
              <a:ext uri="{FF2B5EF4-FFF2-40B4-BE49-F238E27FC236}">
                <a16:creationId xmlns:a16="http://schemas.microsoft.com/office/drawing/2014/main" id="{CBAD0397-3AA0-2B78-730C-9643C6BCF999}"/>
              </a:ext>
            </a:extLst>
          </p:cNvPr>
          <p:cNvSpPr txBox="1"/>
          <p:nvPr/>
        </p:nvSpPr>
        <p:spPr>
          <a:xfrm>
            <a:off x="4987026" y="3150792"/>
            <a:ext cx="4571876" cy="369332"/>
          </a:xfrm>
          <a:prstGeom prst="rect">
            <a:avLst/>
          </a:prstGeom>
          <a:noFill/>
        </p:spPr>
        <p:txBody>
          <a:bodyPr wrap="square" rtlCol="0">
            <a:spAutoFit/>
          </a:bodyPr>
          <a:lstStyle/>
          <a:p>
            <a:r>
              <a:rPr lang="en-US" dirty="0"/>
              <a:t>Amphibious excavator excavating tidal channels</a:t>
            </a:r>
          </a:p>
        </p:txBody>
      </p:sp>
      <p:sp>
        <p:nvSpPr>
          <p:cNvPr id="14" name="TextBox 13">
            <a:extLst>
              <a:ext uri="{FF2B5EF4-FFF2-40B4-BE49-F238E27FC236}">
                <a16:creationId xmlns:a16="http://schemas.microsoft.com/office/drawing/2014/main" id="{4FF92590-3B92-8B62-8CC4-917E2E2F8D54}"/>
              </a:ext>
            </a:extLst>
          </p:cNvPr>
          <p:cNvSpPr txBox="1"/>
          <p:nvPr/>
        </p:nvSpPr>
        <p:spPr>
          <a:xfrm>
            <a:off x="4987026" y="6425168"/>
            <a:ext cx="4571876" cy="369332"/>
          </a:xfrm>
          <a:prstGeom prst="rect">
            <a:avLst/>
          </a:prstGeom>
          <a:noFill/>
        </p:spPr>
        <p:txBody>
          <a:bodyPr wrap="square" rtlCol="0">
            <a:spAutoFit/>
          </a:bodyPr>
          <a:lstStyle/>
          <a:p>
            <a:r>
              <a:rPr lang="en-US" dirty="0"/>
              <a:t>Slope failure due to overloading soft soils</a:t>
            </a:r>
          </a:p>
        </p:txBody>
      </p:sp>
      <p:sp>
        <p:nvSpPr>
          <p:cNvPr id="16" name="TextBox 15">
            <a:extLst>
              <a:ext uri="{FF2B5EF4-FFF2-40B4-BE49-F238E27FC236}">
                <a16:creationId xmlns:a16="http://schemas.microsoft.com/office/drawing/2014/main" id="{A743D7B5-3E71-880F-682E-DB7CB1F51B73}"/>
              </a:ext>
            </a:extLst>
          </p:cNvPr>
          <p:cNvSpPr txBox="1"/>
          <p:nvPr/>
        </p:nvSpPr>
        <p:spPr>
          <a:xfrm>
            <a:off x="-19696" y="5232997"/>
            <a:ext cx="4571876" cy="369332"/>
          </a:xfrm>
          <a:prstGeom prst="rect">
            <a:avLst/>
          </a:prstGeom>
          <a:noFill/>
        </p:spPr>
        <p:txBody>
          <a:bodyPr wrap="square" rtlCol="0">
            <a:spAutoFit/>
          </a:bodyPr>
          <a:lstStyle/>
          <a:p>
            <a:r>
              <a:rPr lang="en-US" dirty="0"/>
              <a:t>Special status species tracking</a:t>
            </a:r>
          </a:p>
        </p:txBody>
      </p:sp>
    </p:spTree>
    <p:extLst>
      <p:ext uri="{BB962C8B-B14F-4D97-AF65-F5344CB8AC3E}">
        <p14:creationId xmlns:p14="http://schemas.microsoft.com/office/powerpoint/2010/main" val="3428687448"/>
      </p:ext>
    </p:extLst>
  </p:cSld>
  <p:clrMapOvr>
    <a:masterClrMapping/>
  </p:clrMapOvr>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26bcd1c2-c68e-4d1d-aa1d-017ba3bcadb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29E55EF9BCEC4399668CE84E5F1C9B" ma:contentTypeVersion="15" ma:contentTypeDescription="Create a new document." ma:contentTypeScope="" ma:versionID="044ec648359212198e7002c9eab9913a">
  <xsd:schema xmlns:xsd="http://www.w3.org/2001/XMLSchema" xmlns:xs="http://www.w3.org/2001/XMLSchema" xmlns:p="http://schemas.microsoft.com/office/2006/metadata/properties" xmlns:ns3="13a53bb9-160e-4246-86b2-e21a48f22e49" xmlns:ns4="26bcd1c2-c68e-4d1d-aa1d-017ba3bcadb4" targetNamespace="http://schemas.microsoft.com/office/2006/metadata/properties" ma:root="true" ma:fieldsID="6d93160efefc85c32e39d296a20ecbd0" ns3:_="" ns4:_="">
    <xsd:import namespace="13a53bb9-160e-4246-86b2-e21a48f22e49"/>
    <xsd:import namespace="26bcd1c2-c68e-4d1d-aa1d-017ba3bcadb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53bb9-160e-4246-86b2-e21a48f22e4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bcd1c2-c68e-4d1d-aa1d-017ba3bcad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EDBCC7-68B6-4BF2-A883-D7D2A0DEF57D}">
  <ds:schemaRefs>
    <ds:schemaRef ds:uri="http://schemas.microsoft.com/office/2006/metadata/properties"/>
    <ds:schemaRef ds:uri="http://schemas.microsoft.com/office/2006/documentManagement/types"/>
    <ds:schemaRef ds:uri="http://purl.org/dc/terms/"/>
    <ds:schemaRef ds:uri="http://purl.org/dc/dcmitype/"/>
    <ds:schemaRef ds:uri="http://purl.org/dc/elements/1.1/"/>
    <ds:schemaRef ds:uri="http://www.w3.org/XML/1998/namespace"/>
    <ds:schemaRef ds:uri="http://schemas.microsoft.com/office/infopath/2007/PartnerControls"/>
    <ds:schemaRef ds:uri="http://schemas.openxmlformats.org/package/2006/metadata/core-properties"/>
    <ds:schemaRef ds:uri="26bcd1c2-c68e-4d1d-aa1d-017ba3bcadb4"/>
    <ds:schemaRef ds:uri="13a53bb9-160e-4246-86b2-e21a48f22e49"/>
  </ds:schemaRefs>
</ds:datastoreItem>
</file>

<file path=customXml/itemProps2.xml><?xml version="1.0" encoding="utf-8"?>
<ds:datastoreItem xmlns:ds="http://schemas.openxmlformats.org/officeDocument/2006/customXml" ds:itemID="{0441BBDC-2BFB-4B83-AB82-F1C6259D65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a53bb9-160e-4246-86b2-e21a48f22e49"/>
    <ds:schemaRef ds:uri="26bcd1c2-c68e-4d1d-aa1d-017ba3bcad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78442B-228E-46B0-9C0D-3BDBA5D7C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5956</TotalTime>
  <Words>3264</Words>
  <Application>Microsoft Office PowerPoint</Application>
  <PresentationFormat>On-screen Show (4:3)</PresentationFormat>
  <Paragraphs>260</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Narrow</vt:lpstr>
      <vt:lpstr>Calibri</vt:lpstr>
      <vt:lpstr>Times New Roman</vt:lpstr>
      <vt:lpstr>Horizon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Carroll</dc:creator>
  <cp:lastModifiedBy>Will Geiken</cp:lastModifiedBy>
  <cp:revision>378</cp:revision>
  <cp:lastPrinted>2017-04-19T02:54:12Z</cp:lastPrinted>
  <dcterms:created xsi:type="dcterms:W3CDTF">2017-02-23T17:50:46Z</dcterms:created>
  <dcterms:modified xsi:type="dcterms:W3CDTF">2023-10-02T21:22:16Z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0x0101007C29E55EF9BCEC4399668CE84E5F1C9B</vt:lpwstr>
  </property>
</Properties>
</file>