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54" y="3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5A9C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05A9C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5A9C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5A9C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19396" y="5725667"/>
            <a:ext cx="1372602" cy="98704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5A9C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5A9C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68952" y="0"/>
            <a:ext cx="7082993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739" y="25400"/>
            <a:ext cx="11887200" cy="10013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5A9C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19468" y="2245334"/>
            <a:ext cx="5020945" cy="19456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05A9C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mbusnardo@harveyecology.com" TargetMode="External"/><Relationship Id="rId2" Type="http://schemas.openxmlformats.org/officeDocument/2006/relationships/hyperlink" Target="mailto:garchbaldl@harveyecology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hyperlink" Target="http://www.harveyecology.com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14426" y="4658159"/>
            <a:ext cx="3830320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97610" algn="r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2060"/>
                </a:solidFill>
                <a:latin typeface="Century Gothic"/>
                <a:cs typeface="Century Gothic"/>
              </a:rPr>
              <a:t>Gavin</a:t>
            </a:r>
            <a:r>
              <a:rPr sz="2000" spc="-35" dirty="0">
                <a:solidFill>
                  <a:srgbClr val="002060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02060"/>
                </a:solidFill>
                <a:latin typeface="Century Gothic"/>
                <a:cs typeface="Century Gothic"/>
              </a:rPr>
              <a:t>Archbald,</a:t>
            </a:r>
            <a:r>
              <a:rPr sz="2000" spc="-30" dirty="0">
                <a:solidFill>
                  <a:srgbClr val="002060"/>
                </a:solidFill>
                <a:latin typeface="Century Gothic"/>
                <a:cs typeface="Century Gothic"/>
              </a:rPr>
              <a:t> </a:t>
            </a:r>
            <a:r>
              <a:rPr sz="2000" spc="-20" dirty="0">
                <a:solidFill>
                  <a:srgbClr val="002060"/>
                </a:solidFill>
                <a:latin typeface="Century Gothic"/>
                <a:cs typeface="Century Gothic"/>
              </a:rPr>
              <a:t>M.S. </a:t>
            </a:r>
            <a:r>
              <a:rPr sz="2000" dirty="0">
                <a:solidFill>
                  <a:srgbClr val="002060"/>
                </a:solidFill>
                <a:latin typeface="Century Gothic"/>
                <a:cs typeface="Century Gothic"/>
              </a:rPr>
              <a:t>Associate</a:t>
            </a:r>
            <a:r>
              <a:rPr sz="2000" spc="-55" dirty="0">
                <a:solidFill>
                  <a:srgbClr val="002060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02060"/>
                </a:solidFill>
                <a:latin typeface="Century Gothic"/>
                <a:cs typeface="Century Gothic"/>
              </a:rPr>
              <a:t>Restoration</a:t>
            </a:r>
            <a:r>
              <a:rPr sz="2000" spc="-40" dirty="0">
                <a:solidFill>
                  <a:srgbClr val="002060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002060"/>
                </a:solidFill>
                <a:latin typeface="Century Gothic"/>
                <a:cs typeface="Century Gothic"/>
              </a:rPr>
              <a:t>Ecologist</a:t>
            </a:r>
            <a:endParaRPr sz="2000">
              <a:latin typeface="Century Gothic"/>
              <a:cs typeface="Century Gothic"/>
            </a:endParaRPr>
          </a:p>
          <a:p>
            <a:pPr marR="6985" algn="r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002060"/>
                </a:solidFill>
                <a:latin typeface="Century Gothic"/>
                <a:cs typeface="Century Gothic"/>
              </a:rPr>
              <a:t>H.</a:t>
            </a:r>
            <a:r>
              <a:rPr sz="2000" spc="-20" dirty="0">
                <a:solidFill>
                  <a:srgbClr val="002060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02060"/>
                </a:solidFill>
                <a:latin typeface="Century Gothic"/>
                <a:cs typeface="Century Gothic"/>
              </a:rPr>
              <a:t>T. Harvey</a:t>
            </a:r>
            <a:r>
              <a:rPr sz="2000" spc="-45" dirty="0">
                <a:solidFill>
                  <a:srgbClr val="002060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02060"/>
                </a:solidFill>
                <a:latin typeface="Century Gothic"/>
                <a:cs typeface="Century Gothic"/>
              </a:rPr>
              <a:t>&amp;</a:t>
            </a:r>
            <a:r>
              <a:rPr sz="2000" spc="-5" dirty="0">
                <a:solidFill>
                  <a:srgbClr val="002060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002060"/>
                </a:solidFill>
                <a:latin typeface="Century Gothic"/>
                <a:cs typeface="Century Gothic"/>
              </a:rPr>
              <a:t>Associates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2132" y="140134"/>
            <a:ext cx="10854055" cy="185356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000" spc="-25" dirty="0"/>
              <a:t>T-</a:t>
            </a:r>
            <a:r>
              <a:rPr sz="4000" dirty="0"/>
              <a:t>Zone</a:t>
            </a:r>
            <a:r>
              <a:rPr sz="4000" spc="-114" dirty="0"/>
              <a:t> </a:t>
            </a:r>
            <a:r>
              <a:rPr sz="4000" dirty="0"/>
              <a:t>Design</a:t>
            </a:r>
            <a:r>
              <a:rPr sz="4000" spc="-114" dirty="0"/>
              <a:t> </a:t>
            </a:r>
            <a:r>
              <a:rPr sz="4000" dirty="0"/>
              <a:t>Is</a:t>
            </a:r>
            <a:r>
              <a:rPr sz="4000" spc="-100" dirty="0"/>
              <a:t> </a:t>
            </a:r>
            <a:r>
              <a:rPr sz="4000" dirty="0"/>
              <a:t>Context</a:t>
            </a:r>
            <a:r>
              <a:rPr sz="4000" spc="-100" dirty="0"/>
              <a:t> </a:t>
            </a:r>
            <a:r>
              <a:rPr sz="4000" dirty="0"/>
              <a:t>Specific:</a:t>
            </a:r>
            <a:r>
              <a:rPr sz="4000" spc="-90" dirty="0"/>
              <a:t> </a:t>
            </a:r>
            <a:r>
              <a:rPr sz="4000" spc="-10" dirty="0"/>
              <a:t>Lessons </a:t>
            </a:r>
            <a:r>
              <a:rPr sz="4000" dirty="0"/>
              <a:t>from</a:t>
            </a:r>
            <a:r>
              <a:rPr sz="4000" spc="-75" dirty="0"/>
              <a:t> </a:t>
            </a:r>
            <a:r>
              <a:rPr sz="4000" dirty="0"/>
              <a:t>Two</a:t>
            </a:r>
            <a:r>
              <a:rPr sz="4000" spc="-90" dirty="0"/>
              <a:t> </a:t>
            </a:r>
            <a:r>
              <a:rPr sz="4000" dirty="0"/>
              <a:t>South</a:t>
            </a:r>
            <a:r>
              <a:rPr sz="4000" spc="-75" dirty="0"/>
              <a:t> </a:t>
            </a:r>
            <a:r>
              <a:rPr sz="4000" dirty="0"/>
              <a:t>Bay</a:t>
            </a:r>
            <a:r>
              <a:rPr sz="4000" spc="-80" dirty="0"/>
              <a:t> </a:t>
            </a:r>
            <a:r>
              <a:rPr sz="4000" dirty="0"/>
              <a:t>Flood</a:t>
            </a:r>
            <a:r>
              <a:rPr sz="4000" spc="-75" dirty="0"/>
              <a:t> </a:t>
            </a:r>
            <a:r>
              <a:rPr sz="4000" dirty="0"/>
              <a:t>Risk</a:t>
            </a:r>
            <a:r>
              <a:rPr sz="4000" spc="-80" dirty="0"/>
              <a:t> </a:t>
            </a:r>
            <a:r>
              <a:rPr sz="4000" spc="-10" dirty="0"/>
              <a:t>Management </a:t>
            </a:r>
            <a:r>
              <a:rPr sz="4000" dirty="0"/>
              <a:t>Levee</a:t>
            </a:r>
            <a:r>
              <a:rPr sz="4000" spc="-95" dirty="0"/>
              <a:t> </a:t>
            </a:r>
            <a:r>
              <a:rPr sz="4000" spc="-10" dirty="0"/>
              <a:t>Projects</a:t>
            </a:r>
            <a:endParaRPr sz="4000"/>
          </a:p>
        </p:txBody>
      </p:sp>
      <p:grpSp>
        <p:nvGrpSpPr>
          <p:cNvPr id="4" name="object 4"/>
          <p:cNvGrpSpPr/>
          <p:nvPr/>
        </p:nvGrpSpPr>
        <p:grpSpPr>
          <a:xfrm>
            <a:off x="294132" y="2019300"/>
            <a:ext cx="7884159" cy="4615180"/>
            <a:chOff x="294132" y="2019300"/>
            <a:chExt cx="7884159" cy="46151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4132" y="2019300"/>
              <a:ext cx="7883651" cy="461517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628138" y="3115817"/>
              <a:ext cx="2165985" cy="2174875"/>
            </a:xfrm>
            <a:custGeom>
              <a:avLst/>
              <a:gdLst/>
              <a:ahLst/>
              <a:cxnLst/>
              <a:rect l="l" t="t" r="r" b="b"/>
              <a:pathLst>
                <a:path w="2165985" h="2174875">
                  <a:moveTo>
                    <a:pt x="0" y="1087373"/>
                  </a:moveTo>
                  <a:lnTo>
                    <a:pt x="1055" y="1038937"/>
                  </a:lnTo>
                  <a:lnTo>
                    <a:pt x="4190" y="991044"/>
                  </a:lnTo>
                  <a:lnTo>
                    <a:pt x="9363" y="943737"/>
                  </a:lnTo>
                  <a:lnTo>
                    <a:pt x="16528" y="897061"/>
                  </a:lnTo>
                  <a:lnTo>
                    <a:pt x="25641" y="851060"/>
                  </a:lnTo>
                  <a:lnTo>
                    <a:pt x="36660" y="805779"/>
                  </a:lnTo>
                  <a:lnTo>
                    <a:pt x="49539" y="761261"/>
                  </a:lnTo>
                  <a:lnTo>
                    <a:pt x="64234" y="717551"/>
                  </a:lnTo>
                  <a:lnTo>
                    <a:pt x="80702" y="674693"/>
                  </a:lnTo>
                  <a:lnTo>
                    <a:pt x="98899" y="632731"/>
                  </a:lnTo>
                  <a:lnTo>
                    <a:pt x="118780" y="591709"/>
                  </a:lnTo>
                  <a:lnTo>
                    <a:pt x="140302" y="551672"/>
                  </a:lnTo>
                  <a:lnTo>
                    <a:pt x="163421" y="512664"/>
                  </a:lnTo>
                  <a:lnTo>
                    <a:pt x="188092" y="474729"/>
                  </a:lnTo>
                  <a:lnTo>
                    <a:pt x="214271" y="437910"/>
                  </a:lnTo>
                  <a:lnTo>
                    <a:pt x="241915" y="402253"/>
                  </a:lnTo>
                  <a:lnTo>
                    <a:pt x="270980" y="367802"/>
                  </a:lnTo>
                  <a:lnTo>
                    <a:pt x="301421" y="334601"/>
                  </a:lnTo>
                  <a:lnTo>
                    <a:pt x="333194" y="302693"/>
                  </a:lnTo>
                  <a:lnTo>
                    <a:pt x="366257" y="272123"/>
                  </a:lnTo>
                  <a:lnTo>
                    <a:pt x="400563" y="242936"/>
                  </a:lnTo>
                  <a:lnTo>
                    <a:pt x="436070" y="215175"/>
                  </a:lnTo>
                  <a:lnTo>
                    <a:pt x="472733" y="188885"/>
                  </a:lnTo>
                  <a:lnTo>
                    <a:pt x="510509" y="164110"/>
                  </a:lnTo>
                  <a:lnTo>
                    <a:pt x="549354" y="140894"/>
                  </a:lnTo>
                  <a:lnTo>
                    <a:pt x="589222" y="119281"/>
                  </a:lnTo>
                  <a:lnTo>
                    <a:pt x="630071" y="99316"/>
                  </a:lnTo>
                  <a:lnTo>
                    <a:pt x="671857" y="81043"/>
                  </a:lnTo>
                  <a:lnTo>
                    <a:pt x="714535" y="64505"/>
                  </a:lnTo>
                  <a:lnTo>
                    <a:pt x="758061" y="49748"/>
                  </a:lnTo>
                  <a:lnTo>
                    <a:pt x="802391" y="36814"/>
                  </a:lnTo>
                  <a:lnTo>
                    <a:pt x="847482" y="25749"/>
                  </a:lnTo>
                  <a:lnTo>
                    <a:pt x="893289" y="16597"/>
                  </a:lnTo>
                  <a:lnTo>
                    <a:pt x="939769" y="9402"/>
                  </a:lnTo>
                  <a:lnTo>
                    <a:pt x="986877" y="4208"/>
                  </a:lnTo>
                  <a:lnTo>
                    <a:pt x="1034569" y="1059"/>
                  </a:lnTo>
                  <a:lnTo>
                    <a:pt x="1082802" y="0"/>
                  </a:lnTo>
                  <a:lnTo>
                    <a:pt x="1131034" y="1059"/>
                  </a:lnTo>
                  <a:lnTo>
                    <a:pt x="1178726" y="4208"/>
                  </a:lnTo>
                  <a:lnTo>
                    <a:pt x="1225834" y="9402"/>
                  </a:lnTo>
                  <a:lnTo>
                    <a:pt x="1272314" y="16597"/>
                  </a:lnTo>
                  <a:lnTo>
                    <a:pt x="1318121" y="25749"/>
                  </a:lnTo>
                  <a:lnTo>
                    <a:pt x="1363212" y="36814"/>
                  </a:lnTo>
                  <a:lnTo>
                    <a:pt x="1407542" y="49748"/>
                  </a:lnTo>
                  <a:lnTo>
                    <a:pt x="1451068" y="64505"/>
                  </a:lnTo>
                  <a:lnTo>
                    <a:pt x="1493746" y="81043"/>
                  </a:lnTo>
                  <a:lnTo>
                    <a:pt x="1535532" y="99316"/>
                  </a:lnTo>
                  <a:lnTo>
                    <a:pt x="1576381" y="119281"/>
                  </a:lnTo>
                  <a:lnTo>
                    <a:pt x="1616249" y="140894"/>
                  </a:lnTo>
                  <a:lnTo>
                    <a:pt x="1655094" y="164110"/>
                  </a:lnTo>
                  <a:lnTo>
                    <a:pt x="1692870" y="188885"/>
                  </a:lnTo>
                  <a:lnTo>
                    <a:pt x="1729533" y="215175"/>
                  </a:lnTo>
                  <a:lnTo>
                    <a:pt x="1765040" y="242936"/>
                  </a:lnTo>
                  <a:lnTo>
                    <a:pt x="1799346" y="272123"/>
                  </a:lnTo>
                  <a:lnTo>
                    <a:pt x="1832409" y="302693"/>
                  </a:lnTo>
                  <a:lnTo>
                    <a:pt x="1864182" y="334601"/>
                  </a:lnTo>
                  <a:lnTo>
                    <a:pt x="1894623" y="367802"/>
                  </a:lnTo>
                  <a:lnTo>
                    <a:pt x="1923688" y="402253"/>
                  </a:lnTo>
                  <a:lnTo>
                    <a:pt x="1951332" y="437910"/>
                  </a:lnTo>
                  <a:lnTo>
                    <a:pt x="1977511" y="474729"/>
                  </a:lnTo>
                  <a:lnTo>
                    <a:pt x="2002182" y="512664"/>
                  </a:lnTo>
                  <a:lnTo>
                    <a:pt x="2025301" y="551672"/>
                  </a:lnTo>
                  <a:lnTo>
                    <a:pt x="2046823" y="591709"/>
                  </a:lnTo>
                  <a:lnTo>
                    <a:pt x="2066704" y="632731"/>
                  </a:lnTo>
                  <a:lnTo>
                    <a:pt x="2084901" y="674693"/>
                  </a:lnTo>
                  <a:lnTo>
                    <a:pt x="2101369" y="717551"/>
                  </a:lnTo>
                  <a:lnTo>
                    <a:pt x="2116064" y="761261"/>
                  </a:lnTo>
                  <a:lnTo>
                    <a:pt x="2128943" y="805779"/>
                  </a:lnTo>
                  <a:lnTo>
                    <a:pt x="2139962" y="851060"/>
                  </a:lnTo>
                  <a:lnTo>
                    <a:pt x="2149075" y="897061"/>
                  </a:lnTo>
                  <a:lnTo>
                    <a:pt x="2156240" y="943737"/>
                  </a:lnTo>
                  <a:lnTo>
                    <a:pt x="2161413" y="991044"/>
                  </a:lnTo>
                  <a:lnTo>
                    <a:pt x="2164548" y="1038937"/>
                  </a:lnTo>
                  <a:lnTo>
                    <a:pt x="2165604" y="1087373"/>
                  </a:lnTo>
                  <a:lnTo>
                    <a:pt x="2164548" y="1135810"/>
                  </a:lnTo>
                  <a:lnTo>
                    <a:pt x="2161413" y="1183703"/>
                  </a:lnTo>
                  <a:lnTo>
                    <a:pt x="2156240" y="1231010"/>
                  </a:lnTo>
                  <a:lnTo>
                    <a:pt x="2149075" y="1277686"/>
                  </a:lnTo>
                  <a:lnTo>
                    <a:pt x="2139962" y="1323687"/>
                  </a:lnTo>
                  <a:lnTo>
                    <a:pt x="2128943" y="1368968"/>
                  </a:lnTo>
                  <a:lnTo>
                    <a:pt x="2116064" y="1413486"/>
                  </a:lnTo>
                  <a:lnTo>
                    <a:pt x="2101369" y="1457196"/>
                  </a:lnTo>
                  <a:lnTo>
                    <a:pt x="2084901" y="1500054"/>
                  </a:lnTo>
                  <a:lnTo>
                    <a:pt x="2066704" y="1542016"/>
                  </a:lnTo>
                  <a:lnTo>
                    <a:pt x="2046823" y="1583038"/>
                  </a:lnTo>
                  <a:lnTo>
                    <a:pt x="2025301" y="1623075"/>
                  </a:lnTo>
                  <a:lnTo>
                    <a:pt x="2002182" y="1662083"/>
                  </a:lnTo>
                  <a:lnTo>
                    <a:pt x="1977511" y="1700018"/>
                  </a:lnTo>
                  <a:lnTo>
                    <a:pt x="1951332" y="1736837"/>
                  </a:lnTo>
                  <a:lnTo>
                    <a:pt x="1923688" y="1772494"/>
                  </a:lnTo>
                  <a:lnTo>
                    <a:pt x="1894623" y="1806945"/>
                  </a:lnTo>
                  <a:lnTo>
                    <a:pt x="1864182" y="1840146"/>
                  </a:lnTo>
                  <a:lnTo>
                    <a:pt x="1832409" y="1872054"/>
                  </a:lnTo>
                  <a:lnTo>
                    <a:pt x="1799346" y="1902624"/>
                  </a:lnTo>
                  <a:lnTo>
                    <a:pt x="1765040" y="1931811"/>
                  </a:lnTo>
                  <a:lnTo>
                    <a:pt x="1729533" y="1959572"/>
                  </a:lnTo>
                  <a:lnTo>
                    <a:pt x="1692870" y="1985862"/>
                  </a:lnTo>
                  <a:lnTo>
                    <a:pt x="1655094" y="2010637"/>
                  </a:lnTo>
                  <a:lnTo>
                    <a:pt x="1616249" y="2033853"/>
                  </a:lnTo>
                  <a:lnTo>
                    <a:pt x="1576381" y="2055466"/>
                  </a:lnTo>
                  <a:lnTo>
                    <a:pt x="1535532" y="2075431"/>
                  </a:lnTo>
                  <a:lnTo>
                    <a:pt x="1493746" y="2093704"/>
                  </a:lnTo>
                  <a:lnTo>
                    <a:pt x="1451068" y="2110242"/>
                  </a:lnTo>
                  <a:lnTo>
                    <a:pt x="1407542" y="2124999"/>
                  </a:lnTo>
                  <a:lnTo>
                    <a:pt x="1363212" y="2137933"/>
                  </a:lnTo>
                  <a:lnTo>
                    <a:pt x="1318121" y="2148998"/>
                  </a:lnTo>
                  <a:lnTo>
                    <a:pt x="1272314" y="2158150"/>
                  </a:lnTo>
                  <a:lnTo>
                    <a:pt x="1225834" y="2165345"/>
                  </a:lnTo>
                  <a:lnTo>
                    <a:pt x="1178726" y="2170539"/>
                  </a:lnTo>
                  <a:lnTo>
                    <a:pt x="1131034" y="2173688"/>
                  </a:lnTo>
                  <a:lnTo>
                    <a:pt x="1082802" y="2174747"/>
                  </a:lnTo>
                  <a:lnTo>
                    <a:pt x="1034569" y="2173688"/>
                  </a:lnTo>
                  <a:lnTo>
                    <a:pt x="986877" y="2170539"/>
                  </a:lnTo>
                  <a:lnTo>
                    <a:pt x="939769" y="2165345"/>
                  </a:lnTo>
                  <a:lnTo>
                    <a:pt x="893289" y="2158150"/>
                  </a:lnTo>
                  <a:lnTo>
                    <a:pt x="847482" y="2148998"/>
                  </a:lnTo>
                  <a:lnTo>
                    <a:pt x="802391" y="2137933"/>
                  </a:lnTo>
                  <a:lnTo>
                    <a:pt x="758061" y="2124999"/>
                  </a:lnTo>
                  <a:lnTo>
                    <a:pt x="714535" y="2110242"/>
                  </a:lnTo>
                  <a:lnTo>
                    <a:pt x="671857" y="2093704"/>
                  </a:lnTo>
                  <a:lnTo>
                    <a:pt x="630071" y="2075431"/>
                  </a:lnTo>
                  <a:lnTo>
                    <a:pt x="589222" y="2055466"/>
                  </a:lnTo>
                  <a:lnTo>
                    <a:pt x="549354" y="2033853"/>
                  </a:lnTo>
                  <a:lnTo>
                    <a:pt x="510509" y="2010637"/>
                  </a:lnTo>
                  <a:lnTo>
                    <a:pt x="472733" y="1985862"/>
                  </a:lnTo>
                  <a:lnTo>
                    <a:pt x="436070" y="1959572"/>
                  </a:lnTo>
                  <a:lnTo>
                    <a:pt x="400563" y="1931811"/>
                  </a:lnTo>
                  <a:lnTo>
                    <a:pt x="366257" y="1902624"/>
                  </a:lnTo>
                  <a:lnTo>
                    <a:pt x="333194" y="1872054"/>
                  </a:lnTo>
                  <a:lnTo>
                    <a:pt x="301421" y="1840146"/>
                  </a:lnTo>
                  <a:lnTo>
                    <a:pt x="270980" y="1806945"/>
                  </a:lnTo>
                  <a:lnTo>
                    <a:pt x="241915" y="1772494"/>
                  </a:lnTo>
                  <a:lnTo>
                    <a:pt x="214271" y="1736837"/>
                  </a:lnTo>
                  <a:lnTo>
                    <a:pt x="188092" y="1700018"/>
                  </a:lnTo>
                  <a:lnTo>
                    <a:pt x="163421" y="1662083"/>
                  </a:lnTo>
                  <a:lnTo>
                    <a:pt x="140302" y="1623075"/>
                  </a:lnTo>
                  <a:lnTo>
                    <a:pt x="118780" y="1583038"/>
                  </a:lnTo>
                  <a:lnTo>
                    <a:pt x="98899" y="1542016"/>
                  </a:lnTo>
                  <a:lnTo>
                    <a:pt x="80702" y="1500054"/>
                  </a:lnTo>
                  <a:lnTo>
                    <a:pt x="64234" y="1457196"/>
                  </a:lnTo>
                  <a:lnTo>
                    <a:pt x="49539" y="1413486"/>
                  </a:lnTo>
                  <a:lnTo>
                    <a:pt x="36660" y="1368968"/>
                  </a:lnTo>
                  <a:lnTo>
                    <a:pt x="25641" y="1323687"/>
                  </a:lnTo>
                  <a:lnTo>
                    <a:pt x="16528" y="1277686"/>
                  </a:lnTo>
                  <a:lnTo>
                    <a:pt x="9363" y="1231010"/>
                  </a:lnTo>
                  <a:lnTo>
                    <a:pt x="4190" y="1183703"/>
                  </a:lnTo>
                  <a:lnTo>
                    <a:pt x="1055" y="1135810"/>
                  </a:lnTo>
                  <a:lnTo>
                    <a:pt x="0" y="1087373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965133" y="2309360"/>
            <a:ext cx="284797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7068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00"/>
                </a:solidFill>
                <a:latin typeface="Century Gothic"/>
                <a:cs typeface="Century Gothic"/>
              </a:rPr>
              <a:t>California Ridgway’s</a:t>
            </a:r>
            <a:endParaRPr sz="18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tabLst>
                <a:tab pos="758825" algn="l"/>
                <a:tab pos="2834640" algn="l"/>
              </a:tabLst>
            </a:pPr>
            <a:r>
              <a:rPr sz="1800" b="1" spc="-20" dirty="0">
                <a:solidFill>
                  <a:srgbClr val="FFFF00"/>
                </a:solidFill>
                <a:latin typeface="Century Gothic"/>
                <a:cs typeface="Century Gothic"/>
              </a:rPr>
              <a:t>rail</a:t>
            </a:r>
            <a:r>
              <a:rPr sz="1800" b="1" dirty="0">
                <a:solidFill>
                  <a:srgbClr val="FFFF00"/>
                </a:solidFill>
                <a:latin typeface="Century Gothic"/>
                <a:cs typeface="Century Gothic"/>
              </a:rPr>
              <a:t>	</a:t>
            </a:r>
            <a:r>
              <a:rPr sz="1800" b="1" u="sng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entury Gothic"/>
                <a:cs typeface="Century Gothic"/>
              </a:rPr>
              <a:t>	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93530" y="3125974"/>
            <a:ext cx="355727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67055" marR="5080" indent="-55499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2060"/>
                </a:solidFill>
                <a:latin typeface="Century Gothic"/>
                <a:cs typeface="Century Gothic"/>
              </a:rPr>
              <a:t>Wetland</a:t>
            </a:r>
            <a:r>
              <a:rPr sz="2000" b="1" spc="-35" dirty="0">
                <a:solidFill>
                  <a:srgbClr val="002060"/>
                </a:solidFill>
                <a:latin typeface="Century Gothic"/>
                <a:cs typeface="Century Gothic"/>
              </a:rPr>
              <a:t> </a:t>
            </a:r>
            <a:r>
              <a:rPr sz="2000" b="1" dirty="0">
                <a:solidFill>
                  <a:srgbClr val="002060"/>
                </a:solidFill>
                <a:latin typeface="Century Gothic"/>
                <a:cs typeface="Century Gothic"/>
              </a:rPr>
              <a:t>Migration</a:t>
            </a:r>
            <a:r>
              <a:rPr sz="2000" b="1" spc="-40" dirty="0">
                <a:solidFill>
                  <a:srgbClr val="002060"/>
                </a:solidFill>
                <a:latin typeface="Century Gothic"/>
                <a:cs typeface="Century Gothic"/>
              </a:rPr>
              <a:t> </a:t>
            </a:r>
            <a:r>
              <a:rPr sz="2000" b="1" spc="-10" dirty="0">
                <a:solidFill>
                  <a:srgbClr val="002060"/>
                </a:solidFill>
                <a:latin typeface="Century Gothic"/>
                <a:cs typeface="Century Gothic"/>
              </a:rPr>
              <a:t>Workshop </a:t>
            </a:r>
            <a:r>
              <a:rPr sz="2000" b="1" dirty="0">
                <a:solidFill>
                  <a:srgbClr val="002060"/>
                </a:solidFill>
                <a:latin typeface="Century Gothic"/>
                <a:cs typeface="Century Gothic"/>
              </a:rPr>
              <a:t>September</a:t>
            </a:r>
            <a:r>
              <a:rPr sz="2000" b="1" spc="-55" dirty="0">
                <a:solidFill>
                  <a:srgbClr val="002060"/>
                </a:solidFill>
                <a:latin typeface="Century Gothic"/>
                <a:cs typeface="Century Gothic"/>
              </a:rPr>
              <a:t> </a:t>
            </a:r>
            <a:r>
              <a:rPr sz="2000" b="1" dirty="0">
                <a:solidFill>
                  <a:srgbClr val="002060"/>
                </a:solidFill>
                <a:latin typeface="Century Gothic"/>
                <a:cs typeface="Century Gothic"/>
              </a:rPr>
              <a:t>18,</a:t>
            </a:r>
            <a:r>
              <a:rPr sz="2000" b="1" spc="5" dirty="0">
                <a:solidFill>
                  <a:srgbClr val="002060"/>
                </a:solidFill>
                <a:latin typeface="Century Gothic"/>
                <a:cs typeface="Century Gothic"/>
              </a:rPr>
              <a:t> </a:t>
            </a:r>
            <a:r>
              <a:rPr sz="2000" b="1" spc="-20" dirty="0">
                <a:solidFill>
                  <a:srgbClr val="002060"/>
                </a:solidFill>
                <a:latin typeface="Century Gothic"/>
                <a:cs typeface="Century Gothic"/>
              </a:rPr>
              <a:t>2023</a:t>
            </a:r>
            <a:endParaRPr sz="20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2689" y="990366"/>
            <a:ext cx="3749040" cy="2738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210820" indent="-457200">
              <a:lnSpc>
                <a:spcPct val="100000"/>
              </a:lnSpc>
              <a:spcBef>
                <a:spcPts val="95"/>
              </a:spcBef>
              <a:buClr>
                <a:srgbClr val="005A9C"/>
              </a:buClr>
              <a:buFont typeface="Arial"/>
              <a:buChar char="•"/>
              <a:tabLst>
                <a:tab pos="469900" algn="l"/>
              </a:tabLst>
            </a:pPr>
            <a:r>
              <a:rPr sz="2800" dirty="0">
                <a:solidFill>
                  <a:srgbClr val="005A9C"/>
                </a:solidFill>
                <a:latin typeface="Century Gothic"/>
                <a:cs typeface="Century Gothic"/>
              </a:rPr>
              <a:t>Could</a:t>
            </a:r>
            <a:r>
              <a:rPr sz="2800" spc="-8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spc="-20" dirty="0">
                <a:solidFill>
                  <a:srgbClr val="005A9C"/>
                </a:solidFill>
                <a:latin typeface="Century Gothic"/>
                <a:cs typeface="Century Gothic"/>
              </a:rPr>
              <a:t>take </a:t>
            </a:r>
            <a:r>
              <a:rPr sz="2800" dirty="0">
                <a:solidFill>
                  <a:srgbClr val="005A9C"/>
                </a:solidFill>
                <a:latin typeface="Century Gothic"/>
                <a:cs typeface="Century Gothic"/>
              </a:rPr>
              <a:t>decades</a:t>
            </a:r>
            <a:r>
              <a:rPr sz="2800" spc="-7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005A9C"/>
                </a:solidFill>
                <a:latin typeface="Century Gothic"/>
                <a:cs typeface="Century Gothic"/>
              </a:rPr>
              <a:t>for</a:t>
            </a:r>
            <a:r>
              <a:rPr sz="2800" spc="-9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spc="-20" dirty="0">
                <a:solidFill>
                  <a:srgbClr val="005A9C"/>
                </a:solidFill>
                <a:latin typeface="Century Gothic"/>
                <a:cs typeface="Century Gothic"/>
              </a:rPr>
              <a:t>tidal </a:t>
            </a:r>
            <a:r>
              <a:rPr sz="2800" dirty="0">
                <a:solidFill>
                  <a:srgbClr val="005A9C"/>
                </a:solidFill>
                <a:latin typeface="Century Gothic"/>
                <a:cs typeface="Century Gothic"/>
              </a:rPr>
              <a:t>marsh</a:t>
            </a:r>
            <a:r>
              <a:rPr sz="2800" spc="-5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005A9C"/>
                </a:solidFill>
                <a:latin typeface="Century Gothic"/>
                <a:cs typeface="Century Gothic"/>
              </a:rPr>
              <a:t>to</a:t>
            </a:r>
            <a:r>
              <a:rPr sz="2800" spc="-5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spc="-10" dirty="0">
                <a:solidFill>
                  <a:srgbClr val="005A9C"/>
                </a:solidFill>
                <a:latin typeface="Century Gothic"/>
                <a:cs typeface="Century Gothic"/>
              </a:rPr>
              <a:t>establish</a:t>
            </a:r>
            <a:endParaRPr sz="2800">
              <a:latin typeface="Century Gothic"/>
              <a:cs typeface="Century Gothic"/>
            </a:endParaRPr>
          </a:p>
          <a:p>
            <a:pPr marL="469900" marR="5080" indent="-4572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469900" algn="l"/>
              </a:tabLst>
            </a:pPr>
            <a:r>
              <a:rPr sz="2800" dirty="0">
                <a:solidFill>
                  <a:srgbClr val="005A9C"/>
                </a:solidFill>
                <a:latin typeface="Century Gothic"/>
                <a:cs typeface="Century Gothic"/>
              </a:rPr>
              <a:t>Wind</a:t>
            </a:r>
            <a:r>
              <a:rPr sz="2800" spc="-6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005A9C"/>
                </a:solidFill>
                <a:latin typeface="Century Gothic"/>
                <a:cs typeface="Century Gothic"/>
              </a:rPr>
              <a:t>wave</a:t>
            </a:r>
            <a:r>
              <a:rPr sz="2800" spc="-8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spc="-10" dirty="0">
                <a:solidFill>
                  <a:srgbClr val="005A9C"/>
                </a:solidFill>
                <a:latin typeface="Century Gothic"/>
                <a:cs typeface="Century Gothic"/>
              </a:rPr>
              <a:t>erosion </a:t>
            </a:r>
            <a:r>
              <a:rPr sz="2800" dirty="0">
                <a:solidFill>
                  <a:srgbClr val="005A9C"/>
                </a:solidFill>
                <a:latin typeface="Century Gothic"/>
                <a:cs typeface="Century Gothic"/>
              </a:rPr>
              <a:t>could</a:t>
            </a:r>
            <a:r>
              <a:rPr sz="2800" spc="-8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spc="-10" dirty="0">
                <a:solidFill>
                  <a:srgbClr val="005A9C"/>
                </a:solidFill>
                <a:latin typeface="Century Gothic"/>
                <a:cs typeface="Century Gothic"/>
              </a:rPr>
              <a:t>threaten </a:t>
            </a:r>
            <a:r>
              <a:rPr sz="2800" spc="-20" dirty="0">
                <a:solidFill>
                  <a:srgbClr val="005A9C"/>
                </a:solidFill>
                <a:latin typeface="Century Gothic"/>
                <a:cs typeface="Century Gothic"/>
              </a:rPr>
              <a:t>goal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8838" y="184324"/>
            <a:ext cx="240093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Open</a:t>
            </a:r>
            <a:r>
              <a:rPr spc="-10" dirty="0"/>
              <a:t> Water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56888" y="964691"/>
            <a:ext cx="8031073" cy="487927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632" y="3843528"/>
            <a:ext cx="3898391" cy="292303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436864" y="4599432"/>
            <a:ext cx="2254250" cy="3689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064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20"/>
              </a:spcBef>
            </a:pPr>
            <a:r>
              <a:rPr sz="1800" dirty="0">
                <a:solidFill>
                  <a:srgbClr val="005A9C"/>
                </a:solidFill>
                <a:latin typeface="Century Gothic"/>
                <a:cs typeface="Century Gothic"/>
              </a:rPr>
              <a:t>Planned</a:t>
            </a:r>
            <a:r>
              <a:rPr sz="1800" spc="-2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005A9C"/>
                </a:solidFill>
                <a:latin typeface="Century Gothic"/>
                <a:cs typeface="Century Gothic"/>
              </a:rPr>
              <a:t>ecotones</a:t>
            </a:r>
            <a:endParaRPr sz="1800">
              <a:latin typeface="Century Gothic"/>
              <a:cs typeface="Century Gothic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824728" y="3015999"/>
            <a:ext cx="5340350" cy="3752850"/>
            <a:chOff x="5824728" y="3015999"/>
            <a:chExt cx="5340350" cy="3752850"/>
          </a:xfrm>
        </p:grpSpPr>
        <p:sp>
          <p:nvSpPr>
            <p:cNvPr id="8" name="object 8"/>
            <p:cNvSpPr/>
            <p:nvPr/>
          </p:nvSpPr>
          <p:spPr>
            <a:xfrm>
              <a:off x="8147059" y="4588978"/>
              <a:ext cx="237490" cy="52069"/>
            </a:xfrm>
            <a:custGeom>
              <a:avLst/>
              <a:gdLst/>
              <a:ahLst/>
              <a:cxnLst/>
              <a:rect l="l" t="t" r="r" b="b"/>
              <a:pathLst>
                <a:path w="237490" h="52070">
                  <a:moveTo>
                    <a:pt x="237337" y="51498"/>
                  </a:moveTo>
                  <a:lnTo>
                    <a:pt x="0" y="0"/>
                  </a:lnTo>
                </a:path>
              </a:pathLst>
            </a:custGeom>
            <a:ln w="57912">
              <a:solidFill>
                <a:srgbClr val="005A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005573" y="4510236"/>
              <a:ext cx="188595" cy="170180"/>
            </a:xfrm>
            <a:custGeom>
              <a:avLst/>
              <a:gdLst/>
              <a:ahLst/>
              <a:cxnLst/>
              <a:rect l="l" t="t" r="r" b="b"/>
              <a:pathLst>
                <a:path w="188595" h="170179">
                  <a:moveTo>
                    <a:pt x="188201" y="0"/>
                  </a:moveTo>
                  <a:lnTo>
                    <a:pt x="0" y="48044"/>
                  </a:lnTo>
                  <a:lnTo>
                    <a:pt x="151358" y="169786"/>
                  </a:lnTo>
                  <a:lnTo>
                    <a:pt x="188201" y="0"/>
                  </a:lnTo>
                  <a:close/>
                </a:path>
              </a:pathLst>
            </a:custGeom>
            <a:solidFill>
              <a:srgbClr val="005A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206012" y="4214709"/>
              <a:ext cx="140335" cy="332740"/>
            </a:xfrm>
            <a:custGeom>
              <a:avLst/>
              <a:gdLst/>
              <a:ahLst/>
              <a:cxnLst/>
              <a:rect l="l" t="t" r="r" b="b"/>
              <a:pathLst>
                <a:path w="140334" h="332739">
                  <a:moveTo>
                    <a:pt x="139839" y="332155"/>
                  </a:moveTo>
                  <a:lnTo>
                    <a:pt x="0" y="0"/>
                  </a:lnTo>
                </a:path>
              </a:pathLst>
            </a:custGeom>
            <a:ln w="57912">
              <a:solidFill>
                <a:srgbClr val="005A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37179" y="4081274"/>
              <a:ext cx="160655" cy="194310"/>
            </a:xfrm>
            <a:custGeom>
              <a:avLst/>
              <a:gdLst/>
              <a:ahLst/>
              <a:cxnLst/>
              <a:rect l="l" t="t" r="r" b="b"/>
              <a:pathLst>
                <a:path w="160654" h="194310">
                  <a:moveTo>
                    <a:pt x="12661" y="0"/>
                  </a:moveTo>
                  <a:lnTo>
                    <a:pt x="0" y="193827"/>
                  </a:lnTo>
                  <a:lnTo>
                    <a:pt x="160121" y="126428"/>
                  </a:lnTo>
                  <a:lnTo>
                    <a:pt x="12661" y="0"/>
                  </a:lnTo>
                  <a:close/>
                </a:path>
              </a:pathLst>
            </a:custGeom>
            <a:solidFill>
              <a:srgbClr val="005A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988808" y="4219955"/>
              <a:ext cx="165100" cy="810895"/>
            </a:xfrm>
            <a:custGeom>
              <a:avLst/>
              <a:gdLst/>
              <a:ahLst/>
              <a:cxnLst/>
              <a:rect l="l" t="t" r="r" b="b"/>
              <a:pathLst>
                <a:path w="165100" h="810895">
                  <a:moveTo>
                    <a:pt x="82296" y="810768"/>
                  </a:moveTo>
                  <a:lnTo>
                    <a:pt x="72009" y="697877"/>
                  </a:lnTo>
                  <a:lnTo>
                    <a:pt x="30861" y="656818"/>
                  </a:lnTo>
                  <a:lnTo>
                    <a:pt x="0" y="20523"/>
                  </a:lnTo>
                  <a:lnTo>
                    <a:pt x="164592" y="0"/>
                  </a:lnTo>
                </a:path>
              </a:pathLst>
            </a:custGeom>
            <a:ln w="91440">
              <a:solidFill>
                <a:srgbClr val="0040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723120" y="3058671"/>
              <a:ext cx="1399540" cy="1135380"/>
            </a:xfrm>
            <a:custGeom>
              <a:avLst/>
              <a:gdLst/>
              <a:ahLst/>
              <a:cxnLst/>
              <a:rect l="l" t="t" r="r" b="b"/>
              <a:pathLst>
                <a:path w="1399540" h="1135379">
                  <a:moveTo>
                    <a:pt x="0" y="1058214"/>
                  </a:moveTo>
                  <a:lnTo>
                    <a:pt x="0" y="1135379"/>
                  </a:lnTo>
                  <a:lnTo>
                    <a:pt x="363524" y="1091285"/>
                  </a:lnTo>
                  <a:lnTo>
                    <a:pt x="396570" y="705472"/>
                  </a:lnTo>
                  <a:lnTo>
                    <a:pt x="1046518" y="705472"/>
                  </a:lnTo>
                  <a:lnTo>
                    <a:pt x="1068552" y="440918"/>
                  </a:lnTo>
                  <a:lnTo>
                    <a:pt x="1399032" y="407847"/>
                  </a:lnTo>
                  <a:lnTo>
                    <a:pt x="1388021" y="0"/>
                  </a:lnTo>
                </a:path>
              </a:pathLst>
            </a:custGeom>
            <a:ln w="85344">
              <a:solidFill>
                <a:srgbClr val="0040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24728" y="5843016"/>
              <a:ext cx="4693067" cy="925837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11116377" y="5873970"/>
            <a:ext cx="8915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002060"/>
                </a:solidFill>
                <a:latin typeface="Century Gothic"/>
                <a:cs typeface="Century Gothic"/>
              </a:rPr>
              <a:t>ESA</a:t>
            </a:r>
            <a:r>
              <a:rPr sz="1000" spc="-20" dirty="0">
                <a:solidFill>
                  <a:srgbClr val="002060"/>
                </a:solidFill>
                <a:latin typeface="Century Gothic"/>
                <a:cs typeface="Century Gothic"/>
              </a:rPr>
              <a:t> </a:t>
            </a:r>
            <a:r>
              <a:rPr sz="1000" dirty="0">
                <a:solidFill>
                  <a:srgbClr val="002060"/>
                </a:solidFill>
                <a:latin typeface="Century Gothic"/>
                <a:cs typeface="Century Gothic"/>
              </a:rPr>
              <a:t>PWA</a:t>
            </a:r>
            <a:r>
              <a:rPr sz="1000" spc="-35" dirty="0">
                <a:solidFill>
                  <a:srgbClr val="002060"/>
                </a:solidFill>
                <a:latin typeface="Century Gothic"/>
                <a:cs typeface="Century Gothic"/>
              </a:rPr>
              <a:t> </a:t>
            </a:r>
            <a:r>
              <a:rPr sz="1000" spc="-20" dirty="0">
                <a:solidFill>
                  <a:srgbClr val="002060"/>
                </a:solidFill>
                <a:latin typeface="Century Gothic"/>
                <a:cs typeface="Century Gothic"/>
              </a:rPr>
              <a:t>2021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97656" y="347083"/>
            <a:ext cx="60540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5A9C"/>
                </a:solidFill>
                <a:latin typeface="Century Gothic"/>
                <a:cs typeface="Century Gothic"/>
              </a:rPr>
              <a:t>Shoreline</a:t>
            </a:r>
            <a:r>
              <a:rPr sz="1800" spc="-1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005A9C"/>
                </a:solidFill>
                <a:latin typeface="Century Gothic"/>
                <a:cs typeface="Century Gothic"/>
              </a:rPr>
              <a:t>Study</a:t>
            </a:r>
            <a:r>
              <a:rPr sz="1800" spc="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005A9C"/>
                </a:solidFill>
                <a:latin typeface="Century Gothic"/>
                <a:cs typeface="Century Gothic"/>
              </a:rPr>
              <a:t>Alternatives</a:t>
            </a:r>
            <a:endParaRPr sz="180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solidFill>
                  <a:srgbClr val="005A9C"/>
                </a:solidFill>
                <a:latin typeface="Century Gothic"/>
                <a:cs typeface="Century Gothic"/>
              </a:rPr>
              <a:t>2067</a:t>
            </a:r>
            <a:r>
              <a:rPr sz="1800" spc="-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005A9C"/>
                </a:solidFill>
                <a:latin typeface="Century Gothic"/>
                <a:cs typeface="Century Gothic"/>
              </a:rPr>
              <a:t>Marsh</a:t>
            </a:r>
            <a:r>
              <a:rPr sz="1800" spc="-3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005A9C"/>
                </a:solidFill>
                <a:latin typeface="Century Gothic"/>
                <a:cs typeface="Century Gothic"/>
              </a:rPr>
              <a:t>Elevations</a:t>
            </a:r>
            <a:r>
              <a:rPr sz="1800" spc="-2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005A9C"/>
                </a:solidFill>
                <a:latin typeface="Century Gothic"/>
                <a:cs typeface="Century Gothic"/>
              </a:rPr>
              <a:t>with</a:t>
            </a:r>
            <a:r>
              <a:rPr sz="1800" spc="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005A9C"/>
                </a:solidFill>
                <a:latin typeface="Century Gothic"/>
                <a:cs typeface="Century Gothic"/>
              </a:rPr>
              <a:t>C0=100mg/L</a:t>
            </a:r>
            <a:r>
              <a:rPr sz="1800" spc="-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005A9C"/>
                </a:solidFill>
                <a:latin typeface="Century Gothic"/>
                <a:cs typeface="Century Gothic"/>
              </a:rPr>
              <a:t>and</a:t>
            </a:r>
            <a:r>
              <a:rPr sz="1800" spc="-1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005A9C"/>
                </a:solidFill>
                <a:latin typeface="Century Gothic"/>
                <a:cs typeface="Century Gothic"/>
              </a:rPr>
              <a:t>2017 </a:t>
            </a:r>
            <a:r>
              <a:rPr sz="1800" spc="-10" dirty="0">
                <a:solidFill>
                  <a:srgbClr val="005A9C"/>
                </a:solidFill>
                <a:latin typeface="Century Gothic"/>
                <a:cs typeface="Century Gothic"/>
              </a:rPr>
              <a:t>Start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6119" y="1548291"/>
            <a:ext cx="3017520" cy="3774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343535" indent="-457200">
              <a:lnSpc>
                <a:spcPct val="100000"/>
              </a:lnSpc>
              <a:spcBef>
                <a:spcPts val="100"/>
              </a:spcBef>
              <a:buClr>
                <a:srgbClr val="005A9C"/>
              </a:buClr>
              <a:buFont typeface="Arial"/>
              <a:buChar char="•"/>
              <a:tabLst>
                <a:tab pos="469900" algn="l"/>
              </a:tabLst>
            </a:pPr>
            <a:r>
              <a:rPr sz="2400" dirty="0">
                <a:solidFill>
                  <a:srgbClr val="005A9C"/>
                </a:solidFill>
                <a:latin typeface="Century Gothic"/>
                <a:cs typeface="Century Gothic"/>
              </a:rPr>
              <a:t>Reworking</a:t>
            </a:r>
            <a:r>
              <a:rPr sz="2400" spc="-1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400" spc="-25" dirty="0">
                <a:solidFill>
                  <a:srgbClr val="005A9C"/>
                </a:solidFill>
                <a:latin typeface="Century Gothic"/>
                <a:cs typeface="Century Gothic"/>
              </a:rPr>
              <a:t>bay </a:t>
            </a:r>
            <a:r>
              <a:rPr sz="2400" dirty="0">
                <a:solidFill>
                  <a:srgbClr val="005A9C"/>
                </a:solidFill>
                <a:latin typeface="Century Gothic"/>
                <a:cs typeface="Century Gothic"/>
              </a:rPr>
              <a:t>mud</a:t>
            </a:r>
            <a:r>
              <a:rPr sz="2400" spc="-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400" spc="-10" dirty="0">
                <a:solidFill>
                  <a:srgbClr val="005A9C"/>
                </a:solidFill>
                <a:latin typeface="Century Gothic"/>
                <a:cs typeface="Century Gothic"/>
              </a:rPr>
              <a:t>costly</a:t>
            </a:r>
            <a:endParaRPr sz="2400">
              <a:latin typeface="Century Gothic"/>
              <a:cs typeface="Century Gothic"/>
            </a:endParaRPr>
          </a:p>
          <a:p>
            <a:pPr marL="469900" marR="753745" indent="-4572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469900" algn="l"/>
              </a:tabLst>
            </a:pPr>
            <a:r>
              <a:rPr sz="2400" spc="-10" dirty="0">
                <a:solidFill>
                  <a:srgbClr val="005A9C"/>
                </a:solidFill>
                <a:latin typeface="Century Gothic"/>
                <a:cs typeface="Century Gothic"/>
              </a:rPr>
              <a:t>Stockpiled </a:t>
            </a:r>
            <a:r>
              <a:rPr sz="2400" dirty="0">
                <a:solidFill>
                  <a:srgbClr val="005A9C"/>
                </a:solidFill>
                <a:latin typeface="Century Gothic"/>
                <a:cs typeface="Century Gothic"/>
              </a:rPr>
              <a:t>outboard</a:t>
            </a:r>
            <a:r>
              <a:rPr sz="2400" spc="-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400" spc="-25" dirty="0">
                <a:solidFill>
                  <a:srgbClr val="005A9C"/>
                </a:solidFill>
                <a:latin typeface="Century Gothic"/>
                <a:cs typeface="Century Gothic"/>
              </a:rPr>
              <a:t>of </a:t>
            </a:r>
            <a:r>
              <a:rPr sz="2400" spc="-10" dirty="0">
                <a:solidFill>
                  <a:srgbClr val="005A9C"/>
                </a:solidFill>
                <a:latin typeface="Century Gothic"/>
                <a:cs typeface="Century Gothic"/>
              </a:rPr>
              <a:t>t-</a:t>
            </a:r>
            <a:r>
              <a:rPr sz="2400" spc="-20" dirty="0">
                <a:solidFill>
                  <a:srgbClr val="005A9C"/>
                </a:solidFill>
                <a:latin typeface="Century Gothic"/>
                <a:cs typeface="Century Gothic"/>
              </a:rPr>
              <a:t>zone</a:t>
            </a:r>
            <a:endParaRPr sz="2400">
              <a:latin typeface="Century Gothic"/>
              <a:cs typeface="Century Gothic"/>
            </a:endParaRPr>
          </a:p>
          <a:p>
            <a:pPr marL="469900" marR="150495" indent="-4572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469900" algn="l"/>
              </a:tabLst>
            </a:pPr>
            <a:r>
              <a:rPr sz="2400" dirty="0">
                <a:solidFill>
                  <a:srgbClr val="005A9C"/>
                </a:solidFill>
                <a:latin typeface="Century Gothic"/>
                <a:cs typeface="Century Gothic"/>
              </a:rPr>
              <a:t>Avoid</a:t>
            </a:r>
            <a:r>
              <a:rPr sz="2400" spc="-10" dirty="0">
                <a:solidFill>
                  <a:srgbClr val="005A9C"/>
                </a:solidFill>
                <a:latin typeface="Century Gothic"/>
                <a:cs typeface="Century Gothic"/>
              </a:rPr>
              <a:t> reworking </a:t>
            </a:r>
            <a:r>
              <a:rPr sz="2400" dirty="0">
                <a:solidFill>
                  <a:srgbClr val="005A9C"/>
                </a:solidFill>
                <a:latin typeface="Century Gothic"/>
                <a:cs typeface="Century Gothic"/>
              </a:rPr>
              <a:t>bay</a:t>
            </a:r>
            <a:r>
              <a:rPr sz="2400" spc="-1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400" spc="-25" dirty="0">
                <a:solidFill>
                  <a:srgbClr val="005A9C"/>
                </a:solidFill>
                <a:latin typeface="Century Gothic"/>
                <a:cs typeface="Century Gothic"/>
              </a:rPr>
              <a:t>mud</a:t>
            </a:r>
            <a:endParaRPr sz="2400">
              <a:latin typeface="Century Gothic"/>
              <a:cs typeface="Century Gothic"/>
            </a:endParaRPr>
          </a:p>
          <a:p>
            <a:pPr marL="469265" marR="5080" indent="-4572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469265" algn="l"/>
              </a:tabLst>
            </a:pPr>
            <a:r>
              <a:rPr sz="2400" dirty="0">
                <a:solidFill>
                  <a:srgbClr val="005A9C"/>
                </a:solidFill>
                <a:latin typeface="Century Gothic"/>
                <a:cs typeface="Century Gothic"/>
              </a:rPr>
              <a:t>Maximize</a:t>
            </a:r>
            <a:r>
              <a:rPr sz="2400" spc="-3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400" spc="-10" dirty="0">
                <a:solidFill>
                  <a:srgbClr val="005A9C"/>
                </a:solidFill>
                <a:latin typeface="Century Gothic"/>
                <a:cs typeface="Century Gothic"/>
              </a:rPr>
              <a:t>habitat values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7396" y="199261"/>
            <a:ext cx="195326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Earthwork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8124444" y="0"/>
            <a:ext cx="3431540" cy="6423025"/>
            <a:chOff x="8124444" y="0"/>
            <a:chExt cx="3431540" cy="642302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24444" y="0"/>
              <a:ext cx="3431303" cy="642246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937242" y="467105"/>
              <a:ext cx="1079500" cy="5852160"/>
            </a:xfrm>
            <a:custGeom>
              <a:avLst/>
              <a:gdLst/>
              <a:ahLst/>
              <a:cxnLst/>
              <a:rect l="l" t="t" r="r" b="b"/>
              <a:pathLst>
                <a:path w="1079500" h="5852160">
                  <a:moveTo>
                    <a:pt x="1078992" y="0"/>
                  </a:moveTo>
                  <a:lnTo>
                    <a:pt x="183045" y="192506"/>
                  </a:lnTo>
                  <a:lnTo>
                    <a:pt x="9639" y="3368840"/>
                  </a:lnTo>
                  <a:lnTo>
                    <a:pt x="9131" y="3418486"/>
                  </a:lnTo>
                  <a:lnTo>
                    <a:pt x="8624" y="3468132"/>
                  </a:lnTo>
                  <a:lnTo>
                    <a:pt x="507" y="4262473"/>
                  </a:lnTo>
                  <a:lnTo>
                    <a:pt x="0" y="4312119"/>
                  </a:lnTo>
                  <a:lnTo>
                    <a:pt x="375716" y="5544146"/>
                  </a:lnTo>
                  <a:lnTo>
                    <a:pt x="356450" y="5852160"/>
                  </a:lnTo>
                </a:path>
              </a:pathLst>
            </a:custGeom>
            <a:ln w="193548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3779520" y="911352"/>
            <a:ext cx="3948429" cy="5126990"/>
            <a:chOff x="3779520" y="911352"/>
            <a:chExt cx="3948429" cy="512699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79520" y="3208019"/>
              <a:ext cx="3773424" cy="283006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81044" y="911352"/>
              <a:ext cx="3946357" cy="198264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128766" y="2013966"/>
              <a:ext cx="104775" cy="1559560"/>
            </a:xfrm>
            <a:custGeom>
              <a:avLst/>
              <a:gdLst/>
              <a:ahLst/>
              <a:cxnLst/>
              <a:rect l="l" t="t" r="r" b="b"/>
              <a:pathLst>
                <a:path w="104775" h="1559560">
                  <a:moveTo>
                    <a:pt x="0" y="0"/>
                  </a:moveTo>
                  <a:lnTo>
                    <a:pt x="104609" y="1559204"/>
                  </a:lnTo>
                </a:path>
              </a:pathLst>
            </a:custGeom>
            <a:ln w="41148">
              <a:solidFill>
                <a:srgbClr val="005A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170425" y="3548510"/>
              <a:ext cx="123189" cy="127635"/>
            </a:xfrm>
            <a:custGeom>
              <a:avLst/>
              <a:gdLst/>
              <a:ahLst/>
              <a:cxnLst/>
              <a:rect l="l" t="t" r="r" b="b"/>
              <a:pathLst>
                <a:path w="123189" h="127635">
                  <a:moveTo>
                    <a:pt x="123164" y="0"/>
                  </a:moveTo>
                  <a:lnTo>
                    <a:pt x="0" y="8255"/>
                  </a:lnTo>
                  <a:lnTo>
                    <a:pt x="69837" y="127292"/>
                  </a:lnTo>
                  <a:lnTo>
                    <a:pt x="123164" y="0"/>
                  </a:lnTo>
                  <a:close/>
                </a:path>
              </a:pathLst>
            </a:custGeom>
            <a:solidFill>
              <a:srgbClr val="005A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0558271" y="1520952"/>
            <a:ext cx="914400" cy="64643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127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25"/>
              </a:spcBef>
            </a:pPr>
            <a:r>
              <a:rPr sz="1800" spc="-25" dirty="0">
                <a:solidFill>
                  <a:srgbClr val="005A9C"/>
                </a:solidFill>
                <a:latin typeface="Century Gothic"/>
                <a:cs typeface="Century Gothic"/>
              </a:rPr>
              <a:t>FRM</a:t>
            </a:r>
            <a:endParaRPr sz="1800">
              <a:latin typeface="Century Gothic"/>
              <a:cs typeface="Century Gothic"/>
            </a:endParaRPr>
          </a:p>
          <a:p>
            <a:pPr marL="90170">
              <a:lnSpc>
                <a:spcPct val="100000"/>
              </a:lnSpc>
            </a:pPr>
            <a:r>
              <a:rPr sz="1800" spc="-10" dirty="0">
                <a:solidFill>
                  <a:srgbClr val="005A9C"/>
                </a:solidFill>
                <a:latin typeface="Century Gothic"/>
                <a:cs typeface="Century Gothic"/>
              </a:rPr>
              <a:t>Levee</a:t>
            </a:r>
            <a:endParaRPr sz="1800">
              <a:latin typeface="Century Gothic"/>
              <a:cs typeface="Century Gothic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889747" y="911352"/>
            <a:ext cx="2693035" cy="1024255"/>
            <a:chOff x="7889747" y="911352"/>
            <a:chExt cx="2693035" cy="1024255"/>
          </a:xfrm>
        </p:grpSpPr>
        <p:sp>
          <p:nvSpPr>
            <p:cNvPr id="14" name="object 14"/>
            <p:cNvSpPr/>
            <p:nvPr/>
          </p:nvSpPr>
          <p:spPr>
            <a:xfrm>
              <a:off x="10209275" y="1844040"/>
              <a:ext cx="342900" cy="0"/>
            </a:xfrm>
            <a:custGeom>
              <a:avLst/>
              <a:gdLst/>
              <a:ahLst/>
              <a:cxnLst/>
              <a:rect l="l" t="t" r="r" b="b"/>
              <a:pathLst>
                <a:path w="342900">
                  <a:moveTo>
                    <a:pt x="342900" y="0"/>
                  </a:moveTo>
                  <a:lnTo>
                    <a:pt x="0" y="0"/>
                  </a:lnTo>
                </a:path>
              </a:pathLst>
            </a:custGeom>
            <a:ln w="60960">
              <a:solidFill>
                <a:srgbClr val="005A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056871" y="1752592"/>
              <a:ext cx="183515" cy="182880"/>
            </a:xfrm>
            <a:custGeom>
              <a:avLst/>
              <a:gdLst/>
              <a:ahLst/>
              <a:cxnLst/>
              <a:rect l="l" t="t" r="r" b="b"/>
              <a:pathLst>
                <a:path w="183515" h="182880">
                  <a:moveTo>
                    <a:pt x="182879" y="0"/>
                  </a:moveTo>
                  <a:lnTo>
                    <a:pt x="0" y="91452"/>
                  </a:lnTo>
                  <a:lnTo>
                    <a:pt x="182892" y="182880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005A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889747" y="911352"/>
              <a:ext cx="1209040" cy="368935"/>
            </a:xfrm>
            <a:custGeom>
              <a:avLst/>
              <a:gdLst/>
              <a:ahLst/>
              <a:cxnLst/>
              <a:rect l="l" t="t" r="r" b="b"/>
              <a:pathLst>
                <a:path w="1209040" h="368934">
                  <a:moveTo>
                    <a:pt x="1208531" y="0"/>
                  </a:moveTo>
                  <a:lnTo>
                    <a:pt x="0" y="0"/>
                  </a:lnTo>
                  <a:lnTo>
                    <a:pt x="0" y="368808"/>
                  </a:lnTo>
                  <a:lnTo>
                    <a:pt x="1208531" y="368808"/>
                  </a:lnTo>
                  <a:lnTo>
                    <a:pt x="12085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7967761" y="939331"/>
            <a:ext cx="10274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5A9C"/>
                </a:solidFill>
                <a:latin typeface="Century Gothic"/>
                <a:cs typeface="Century Gothic"/>
              </a:rPr>
              <a:t>Stockpile</a:t>
            </a:r>
            <a:endParaRPr sz="1800">
              <a:latin typeface="Century Gothic"/>
              <a:cs typeface="Century Gothic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9125711" y="1188712"/>
            <a:ext cx="482600" cy="182880"/>
            <a:chOff x="9125711" y="1188712"/>
            <a:chExt cx="482600" cy="182880"/>
          </a:xfrm>
        </p:grpSpPr>
        <p:sp>
          <p:nvSpPr>
            <p:cNvPr id="19" name="object 19"/>
            <p:cNvSpPr/>
            <p:nvPr/>
          </p:nvSpPr>
          <p:spPr>
            <a:xfrm>
              <a:off x="9125711" y="1280160"/>
              <a:ext cx="330200" cy="0"/>
            </a:xfrm>
            <a:custGeom>
              <a:avLst/>
              <a:gdLst/>
              <a:ahLst/>
              <a:cxnLst/>
              <a:rect l="l" t="t" r="r" b="b"/>
              <a:pathLst>
                <a:path w="330200">
                  <a:moveTo>
                    <a:pt x="0" y="0"/>
                  </a:moveTo>
                  <a:lnTo>
                    <a:pt x="330073" y="0"/>
                  </a:lnTo>
                </a:path>
              </a:pathLst>
            </a:custGeom>
            <a:ln w="60960">
              <a:solidFill>
                <a:srgbClr val="005A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425293" y="1188712"/>
              <a:ext cx="183515" cy="182880"/>
            </a:xfrm>
            <a:custGeom>
              <a:avLst/>
              <a:gdLst/>
              <a:ahLst/>
              <a:cxnLst/>
              <a:rect l="l" t="t" r="r" b="b"/>
              <a:pathLst>
                <a:path w="183515" h="182880">
                  <a:moveTo>
                    <a:pt x="12" y="0"/>
                  </a:moveTo>
                  <a:lnTo>
                    <a:pt x="0" y="182880"/>
                  </a:lnTo>
                  <a:lnTo>
                    <a:pt x="182892" y="9145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5A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8322839" y="6423247"/>
            <a:ext cx="303466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2110" marR="5080" indent="-360045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005A9C"/>
                </a:solidFill>
                <a:latin typeface="Century Gothic"/>
                <a:cs typeface="Century Gothic"/>
              </a:rPr>
              <a:t>U.S.</a:t>
            </a:r>
            <a:r>
              <a:rPr sz="1000" spc="-2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000" dirty="0">
                <a:solidFill>
                  <a:srgbClr val="005A9C"/>
                </a:solidFill>
                <a:latin typeface="Century Gothic"/>
                <a:cs typeface="Century Gothic"/>
              </a:rPr>
              <a:t>Army</a:t>
            </a:r>
            <a:r>
              <a:rPr sz="1000" spc="-1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000" dirty="0">
                <a:solidFill>
                  <a:srgbClr val="005A9C"/>
                </a:solidFill>
                <a:latin typeface="Century Gothic"/>
                <a:cs typeface="Century Gothic"/>
              </a:rPr>
              <a:t>Corps</a:t>
            </a:r>
            <a:r>
              <a:rPr sz="1000" spc="-3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000" dirty="0">
                <a:solidFill>
                  <a:srgbClr val="005A9C"/>
                </a:solidFill>
                <a:latin typeface="Century Gothic"/>
                <a:cs typeface="Century Gothic"/>
              </a:rPr>
              <a:t>of</a:t>
            </a:r>
            <a:r>
              <a:rPr sz="1000" spc="-4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000" dirty="0">
                <a:solidFill>
                  <a:srgbClr val="005A9C"/>
                </a:solidFill>
                <a:latin typeface="Century Gothic"/>
                <a:cs typeface="Century Gothic"/>
              </a:rPr>
              <a:t>Engineers</a:t>
            </a:r>
            <a:r>
              <a:rPr sz="1000" spc="-3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000" dirty="0">
                <a:solidFill>
                  <a:srgbClr val="005A9C"/>
                </a:solidFill>
                <a:latin typeface="Century Gothic"/>
                <a:cs typeface="Century Gothic"/>
              </a:rPr>
              <a:t>South</a:t>
            </a:r>
            <a:r>
              <a:rPr sz="1000" spc="-2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000" dirty="0">
                <a:solidFill>
                  <a:srgbClr val="005A9C"/>
                </a:solidFill>
                <a:latin typeface="Century Gothic"/>
                <a:cs typeface="Century Gothic"/>
              </a:rPr>
              <a:t>San</a:t>
            </a:r>
            <a:r>
              <a:rPr sz="1000" spc="-2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000" spc="-10" dirty="0">
                <a:solidFill>
                  <a:srgbClr val="005A9C"/>
                </a:solidFill>
                <a:latin typeface="Century Gothic"/>
                <a:cs typeface="Century Gothic"/>
              </a:rPr>
              <a:t>Francisco </a:t>
            </a:r>
            <a:r>
              <a:rPr sz="1000" dirty="0">
                <a:solidFill>
                  <a:srgbClr val="005A9C"/>
                </a:solidFill>
                <a:latin typeface="Century Gothic"/>
                <a:cs typeface="Century Gothic"/>
              </a:rPr>
              <a:t>Bay</a:t>
            </a:r>
            <a:r>
              <a:rPr sz="1000" spc="-4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000" dirty="0">
                <a:solidFill>
                  <a:srgbClr val="005A9C"/>
                </a:solidFill>
                <a:latin typeface="Century Gothic"/>
                <a:cs typeface="Century Gothic"/>
              </a:rPr>
              <a:t>Shoreline</a:t>
            </a:r>
            <a:r>
              <a:rPr sz="1000" spc="-4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000" dirty="0">
                <a:solidFill>
                  <a:srgbClr val="005A9C"/>
                </a:solidFill>
                <a:latin typeface="Century Gothic"/>
                <a:cs typeface="Century Gothic"/>
              </a:rPr>
              <a:t>Project</a:t>
            </a:r>
            <a:r>
              <a:rPr sz="1000" spc="-4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000" dirty="0">
                <a:solidFill>
                  <a:srgbClr val="005A9C"/>
                </a:solidFill>
                <a:latin typeface="Century Gothic"/>
                <a:cs typeface="Century Gothic"/>
              </a:rPr>
              <a:t>November</a:t>
            </a:r>
            <a:r>
              <a:rPr sz="1000" spc="-3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000" spc="-20" dirty="0">
                <a:solidFill>
                  <a:srgbClr val="005A9C"/>
                </a:solidFill>
                <a:latin typeface="Century Gothic"/>
                <a:cs typeface="Century Gothic"/>
              </a:rPr>
              <a:t>2022</a:t>
            </a:r>
            <a:endParaRPr sz="10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3960" y="3239086"/>
            <a:ext cx="11616055" cy="2693035"/>
            <a:chOff x="333960" y="3239086"/>
            <a:chExt cx="11616055" cy="26930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3960" y="3239086"/>
              <a:ext cx="11616038" cy="206979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056809" y="4399227"/>
              <a:ext cx="336550" cy="1515110"/>
            </a:xfrm>
            <a:custGeom>
              <a:avLst/>
              <a:gdLst/>
              <a:ahLst/>
              <a:cxnLst/>
              <a:rect l="l" t="t" r="r" b="b"/>
              <a:pathLst>
                <a:path w="336550" h="1515110">
                  <a:moveTo>
                    <a:pt x="335991" y="1514652"/>
                  </a:moveTo>
                  <a:lnTo>
                    <a:pt x="0" y="0"/>
                  </a:lnTo>
                </a:path>
              </a:pathLst>
            </a:custGeom>
            <a:ln w="35052">
              <a:solidFill>
                <a:srgbClr val="005A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009274" y="4313681"/>
              <a:ext cx="102870" cy="114300"/>
            </a:xfrm>
            <a:custGeom>
              <a:avLst/>
              <a:gdLst/>
              <a:ahLst/>
              <a:cxnLst/>
              <a:rect l="l" t="t" r="r" b="b"/>
              <a:pathLst>
                <a:path w="102870" h="114300">
                  <a:moveTo>
                    <a:pt x="28562" y="0"/>
                  </a:moveTo>
                  <a:lnTo>
                    <a:pt x="0" y="114046"/>
                  </a:lnTo>
                  <a:lnTo>
                    <a:pt x="102666" y="91274"/>
                  </a:lnTo>
                  <a:lnTo>
                    <a:pt x="28562" y="0"/>
                  </a:lnTo>
                  <a:close/>
                </a:path>
              </a:pathLst>
            </a:custGeom>
            <a:solidFill>
              <a:srgbClr val="005A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87286" y="210495"/>
            <a:ext cx="39839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Recommended</a:t>
            </a:r>
            <a:r>
              <a:rPr sz="2800" spc="-125" dirty="0"/>
              <a:t> </a:t>
            </a:r>
            <a:r>
              <a:rPr sz="2800" spc="-10" dirty="0"/>
              <a:t>Design</a:t>
            </a:r>
            <a:endParaRPr sz="2800"/>
          </a:p>
        </p:txBody>
      </p:sp>
      <p:sp>
        <p:nvSpPr>
          <p:cNvPr id="7" name="object 7"/>
          <p:cNvSpPr txBox="1"/>
          <p:nvPr/>
        </p:nvSpPr>
        <p:spPr>
          <a:xfrm>
            <a:off x="4471446" y="5757176"/>
            <a:ext cx="20491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5A9C"/>
                </a:solidFill>
                <a:latin typeface="Century Gothic"/>
                <a:cs typeface="Century Gothic"/>
              </a:rPr>
              <a:t>Bay</a:t>
            </a:r>
            <a:r>
              <a:rPr sz="1800" spc="-1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005A9C"/>
                </a:solidFill>
                <a:latin typeface="Century Gothic"/>
                <a:cs typeface="Century Gothic"/>
              </a:rPr>
              <a:t>mud</a:t>
            </a:r>
            <a:r>
              <a:rPr sz="1800" spc="-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005A9C"/>
                </a:solidFill>
                <a:latin typeface="Century Gothic"/>
                <a:cs typeface="Century Gothic"/>
              </a:rPr>
              <a:t>stockpile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33195" y="4308811"/>
            <a:ext cx="16338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5A9C"/>
                </a:solidFill>
                <a:latin typeface="Century Gothic"/>
                <a:cs typeface="Century Gothic"/>
              </a:rPr>
              <a:t>350</a:t>
            </a:r>
            <a:r>
              <a:rPr sz="1800" spc="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005A9C"/>
                </a:solidFill>
                <a:latin typeface="Century Gothic"/>
                <a:cs typeface="Century Gothic"/>
              </a:rPr>
              <a:t>ft</a:t>
            </a:r>
            <a:r>
              <a:rPr sz="1800" spc="-1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005A9C"/>
                </a:solidFill>
                <a:latin typeface="Century Gothic"/>
                <a:cs typeface="Century Gothic"/>
              </a:rPr>
              <a:t>of</a:t>
            </a:r>
            <a:r>
              <a:rPr sz="1800" spc="-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005A9C"/>
                </a:solidFill>
                <a:latin typeface="Century Gothic"/>
                <a:cs typeface="Century Gothic"/>
              </a:rPr>
              <a:t>marsh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329928" y="4713732"/>
            <a:ext cx="2074545" cy="1199515"/>
          </a:xfrm>
          <a:custGeom>
            <a:avLst/>
            <a:gdLst/>
            <a:ahLst/>
            <a:cxnLst/>
            <a:rect l="l" t="t" r="r" b="b"/>
            <a:pathLst>
              <a:path w="2074545" h="1199514">
                <a:moveTo>
                  <a:pt x="2074164" y="0"/>
                </a:moveTo>
                <a:lnTo>
                  <a:pt x="0" y="0"/>
                </a:lnTo>
                <a:lnTo>
                  <a:pt x="0" y="1199388"/>
                </a:lnTo>
                <a:lnTo>
                  <a:pt x="2074164" y="1199388"/>
                </a:lnTo>
                <a:lnTo>
                  <a:pt x="20741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408744" y="4741514"/>
            <a:ext cx="179832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5A9C"/>
                </a:solidFill>
                <a:latin typeface="Century Gothic"/>
                <a:cs typeface="Century Gothic"/>
              </a:rPr>
              <a:t>Import</a:t>
            </a:r>
            <a:r>
              <a:rPr sz="1800" spc="-2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005A9C"/>
                </a:solidFill>
                <a:latin typeface="Century Gothic"/>
                <a:cs typeface="Century Gothic"/>
              </a:rPr>
              <a:t>terrestrial </a:t>
            </a:r>
            <a:r>
              <a:rPr sz="1800" dirty="0">
                <a:solidFill>
                  <a:srgbClr val="005A9C"/>
                </a:solidFill>
                <a:latin typeface="Century Gothic"/>
                <a:cs typeface="Century Gothic"/>
              </a:rPr>
              <a:t>fill</a:t>
            </a:r>
            <a:r>
              <a:rPr sz="1800" spc="-4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005A9C"/>
                </a:solidFill>
                <a:latin typeface="Century Gothic"/>
                <a:cs typeface="Century Gothic"/>
              </a:rPr>
              <a:t>as base</a:t>
            </a:r>
            <a:r>
              <a:rPr sz="1800" spc="1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800" spc="-25" dirty="0">
                <a:solidFill>
                  <a:srgbClr val="005A9C"/>
                </a:solidFill>
                <a:latin typeface="Century Gothic"/>
                <a:cs typeface="Century Gothic"/>
              </a:rPr>
              <a:t>for </a:t>
            </a:r>
            <a:r>
              <a:rPr sz="1800" dirty="0">
                <a:solidFill>
                  <a:srgbClr val="005A9C"/>
                </a:solidFill>
                <a:latin typeface="Century Gothic"/>
                <a:cs typeface="Century Gothic"/>
              </a:rPr>
              <a:t>habitats</a:t>
            </a:r>
            <a:r>
              <a:rPr sz="1800" spc="-3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005A9C"/>
                </a:solidFill>
                <a:latin typeface="Century Gothic"/>
                <a:cs typeface="Century Gothic"/>
              </a:rPr>
              <a:t>above </a:t>
            </a:r>
            <a:r>
              <a:rPr sz="1800" spc="-20" dirty="0">
                <a:solidFill>
                  <a:srgbClr val="005A9C"/>
                </a:solidFill>
                <a:latin typeface="Century Gothic"/>
                <a:cs typeface="Century Gothic"/>
              </a:rPr>
              <a:t>MHHW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990738" y="3943929"/>
            <a:ext cx="16535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5A9C"/>
                </a:solidFill>
                <a:latin typeface="Century Gothic"/>
                <a:cs typeface="Century Gothic"/>
              </a:rPr>
              <a:t>150</a:t>
            </a:r>
            <a:r>
              <a:rPr sz="1800" spc="1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005A9C"/>
                </a:solidFill>
                <a:latin typeface="Century Gothic"/>
                <a:cs typeface="Century Gothic"/>
              </a:rPr>
              <a:t>ft</a:t>
            </a:r>
            <a:r>
              <a:rPr sz="1800" spc="-1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005A9C"/>
                </a:solidFill>
                <a:latin typeface="Century Gothic"/>
                <a:cs typeface="Century Gothic"/>
              </a:rPr>
              <a:t>of </a:t>
            </a:r>
            <a:r>
              <a:rPr sz="1800" spc="-10" dirty="0">
                <a:solidFill>
                  <a:srgbClr val="005A9C"/>
                </a:solidFill>
                <a:latin typeface="Century Gothic"/>
                <a:cs typeface="Century Gothic"/>
              </a:rPr>
              <a:t>t-</a:t>
            </a:r>
            <a:r>
              <a:rPr sz="1800" spc="-20" dirty="0">
                <a:solidFill>
                  <a:srgbClr val="005A9C"/>
                </a:solidFill>
                <a:latin typeface="Century Gothic"/>
                <a:cs typeface="Century Gothic"/>
              </a:rPr>
              <a:t>zone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5953" y="809771"/>
            <a:ext cx="5460365" cy="193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</a:pPr>
            <a:r>
              <a:rPr sz="2400" dirty="0">
                <a:solidFill>
                  <a:srgbClr val="005A9C"/>
                </a:solidFill>
                <a:latin typeface="Century Gothic"/>
                <a:cs typeface="Century Gothic"/>
              </a:rPr>
              <a:t>Maximize</a:t>
            </a:r>
            <a:r>
              <a:rPr sz="2400" spc="-4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005A9C"/>
                </a:solidFill>
                <a:latin typeface="Century Gothic"/>
                <a:cs typeface="Century Gothic"/>
              </a:rPr>
              <a:t>marsh on </a:t>
            </a:r>
            <a:r>
              <a:rPr sz="2400" spc="-10" dirty="0">
                <a:solidFill>
                  <a:srgbClr val="005A9C"/>
                </a:solidFill>
                <a:latin typeface="Century Gothic"/>
                <a:cs typeface="Century Gothic"/>
              </a:rPr>
              <a:t>t-</a:t>
            </a:r>
            <a:r>
              <a:rPr sz="2400" spc="-20" dirty="0">
                <a:solidFill>
                  <a:srgbClr val="005A9C"/>
                </a:solidFill>
                <a:latin typeface="Century Gothic"/>
                <a:cs typeface="Century Gothic"/>
              </a:rPr>
              <a:t>zone</a:t>
            </a:r>
            <a:endParaRPr sz="2400">
              <a:latin typeface="Century Gothic"/>
              <a:cs typeface="Century Gothic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285" algn="l"/>
              </a:tabLst>
            </a:pPr>
            <a:r>
              <a:rPr sz="2400" dirty="0">
                <a:solidFill>
                  <a:srgbClr val="005A9C"/>
                </a:solidFill>
                <a:latin typeface="Century Gothic"/>
                <a:cs typeface="Century Gothic"/>
              </a:rPr>
              <a:t>Support marsh</a:t>
            </a:r>
            <a:r>
              <a:rPr sz="2400" spc="-1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005A9C"/>
                </a:solidFill>
                <a:latin typeface="Century Gothic"/>
                <a:cs typeface="Century Gothic"/>
              </a:rPr>
              <a:t>species</a:t>
            </a:r>
            <a:r>
              <a:rPr sz="2400" spc="-1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400" spc="-10" dirty="0">
                <a:solidFill>
                  <a:srgbClr val="005A9C"/>
                </a:solidFill>
                <a:latin typeface="Century Gothic"/>
                <a:cs typeface="Century Gothic"/>
              </a:rPr>
              <a:t>sooner</a:t>
            </a:r>
            <a:endParaRPr sz="2400">
              <a:latin typeface="Century Gothic"/>
              <a:cs typeface="Century Gothic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285" algn="l"/>
              </a:tabLst>
            </a:pPr>
            <a:r>
              <a:rPr sz="2400" dirty="0">
                <a:solidFill>
                  <a:srgbClr val="005A9C"/>
                </a:solidFill>
                <a:latin typeface="Century Gothic"/>
                <a:cs typeface="Century Gothic"/>
              </a:rPr>
              <a:t>Prevent </a:t>
            </a:r>
            <a:r>
              <a:rPr sz="2400" spc="-10" dirty="0">
                <a:solidFill>
                  <a:srgbClr val="005A9C"/>
                </a:solidFill>
                <a:latin typeface="Century Gothic"/>
                <a:cs typeface="Century Gothic"/>
              </a:rPr>
              <a:t>erosion</a:t>
            </a:r>
            <a:endParaRPr sz="2400">
              <a:latin typeface="Century Gothic"/>
              <a:cs typeface="Century Gothic"/>
            </a:endParaRPr>
          </a:p>
          <a:p>
            <a:pPr marL="466725" indent="-287020">
              <a:lnSpc>
                <a:spcPct val="100000"/>
              </a:lnSpc>
              <a:spcBef>
                <a:spcPts val="645"/>
              </a:spcBef>
              <a:buFont typeface="Arial"/>
              <a:buChar char="•"/>
              <a:tabLst>
                <a:tab pos="466725" algn="l"/>
              </a:tabLst>
            </a:pPr>
            <a:r>
              <a:rPr sz="2400" dirty="0">
                <a:solidFill>
                  <a:srgbClr val="005A9C"/>
                </a:solidFill>
                <a:latin typeface="Century Gothic"/>
                <a:cs typeface="Century Gothic"/>
              </a:rPr>
              <a:t>30:1</a:t>
            </a:r>
            <a:r>
              <a:rPr sz="2400" spc="-2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005A9C"/>
                </a:solidFill>
                <a:latin typeface="Century Gothic"/>
                <a:cs typeface="Century Gothic"/>
              </a:rPr>
              <a:t>transitions</a:t>
            </a:r>
            <a:r>
              <a:rPr sz="2400" spc="-2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005A9C"/>
                </a:solidFill>
                <a:latin typeface="Century Gothic"/>
                <a:cs typeface="Century Gothic"/>
              </a:rPr>
              <a:t>to</a:t>
            </a:r>
            <a:r>
              <a:rPr sz="2400" spc="-1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005A9C"/>
                </a:solidFill>
                <a:latin typeface="Century Gothic"/>
                <a:cs typeface="Century Gothic"/>
              </a:rPr>
              <a:t>marsh</a:t>
            </a:r>
            <a:r>
              <a:rPr sz="2400" spc="-2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400" spc="-10" dirty="0">
                <a:solidFill>
                  <a:srgbClr val="005A9C"/>
                </a:solidFill>
                <a:latin typeface="Century Gothic"/>
                <a:cs typeface="Century Gothic"/>
              </a:rPr>
              <a:t>plain</a:t>
            </a:r>
            <a:endParaRPr sz="2400">
              <a:latin typeface="Century Gothic"/>
              <a:cs typeface="Century Gothic"/>
            </a:endParaRPr>
          </a:p>
          <a:p>
            <a:pPr marL="923925" lvl="1" indent="-287020">
              <a:lnSpc>
                <a:spcPct val="100000"/>
              </a:lnSpc>
              <a:buFont typeface="Arial"/>
              <a:buChar char="•"/>
              <a:tabLst>
                <a:tab pos="923925" algn="l"/>
              </a:tabLst>
            </a:pPr>
            <a:r>
              <a:rPr sz="2400" dirty="0">
                <a:solidFill>
                  <a:srgbClr val="005A9C"/>
                </a:solidFill>
                <a:latin typeface="Century Gothic"/>
                <a:cs typeface="Century Gothic"/>
              </a:rPr>
              <a:t>60</a:t>
            </a:r>
            <a:r>
              <a:rPr sz="2400" spc="-1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005A9C"/>
                </a:solidFill>
                <a:latin typeface="Century Gothic"/>
                <a:cs typeface="Century Gothic"/>
              </a:rPr>
              <a:t>feet</a:t>
            </a:r>
            <a:r>
              <a:rPr sz="2400" spc="-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005A9C"/>
                </a:solidFill>
                <a:latin typeface="Century Gothic"/>
                <a:cs typeface="Century Gothic"/>
              </a:rPr>
              <a:t>above</a:t>
            </a:r>
            <a:r>
              <a:rPr sz="2400" spc="-3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005A9C"/>
                </a:solidFill>
                <a:latin typeface="Century Gothic"/>
                <a:cs typeface="Century Gothic"/>
              </a:rPr>
              <a:t>HTL</a:t>
            </a:r>
            <a:r>
              <a:rPr sz="2400" spc="1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005A9C"/>
                </a:solidFill>
                <a:latin typeface="Century Gothic"/>
                <a:cs typeface="Century Gothic"/>
              </a:rPr>
              <a:t>after</a:t>
            </a:r>
            <a:r>
              <a:rPr sz="2400" spc="-2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005A9C"/>
                </a:solidFill>
                <a:latin typeface="Century Gothic"/>
                <a:cs typeface="Century Gothic"/>
              </a:rPr>
              <a:t>3</a:t>
            </a:r>
            <a:r>
              <a:rPr sz="2400" spc="-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005A9C"/>
                </a:solidFill>
                <a:latin typeface="Century Gothic"/>
                <a:cs typeface="Century Gothic"/>
              </a:rPr>
              <a:t>ft</a:t>
            </a:r>
            <a:r>
              <a:rPr sz="2400" spc="-1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400" spc="-25" dirty="0">
                <a:solidFill>
                  <a:srgbClr val="005A9C"/>
                </a:solidFill>
                <a:latin typeface="Century Gothic"/>
                <a:cs typeface="Century Gothic"/>
              </a:rPr>
              <a:t>SLR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586987" y="6502469"/>
            <a:ext cx="25266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005A9C"/>
                </a:solidFill>
                <a:latin typeface="Century Gothic"/>
                <a:cs typeface="Century Gothic"/>
              </a:rPr>
              <a:t>H.</a:t>
            </a:r>
            <a:r>
              <a:rPr sz="1000" spc="-3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000" dirty="0">
                <a:solidFill>
                  <a:srgbClr val="005A9C"/>
                </a:solidFill>
                <a:latin typeface="Century Gothic"/>
                <a:cs typeface="Century Gothic"/>
              </a:rPr>
              <a:t>T.</a:t>
            </a:r>
            <a:r>
              <a:rPr sz="1000" spc="-2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000" dirty="0">
                <a:solidFill>
                  <a:srgbClr val="005A9C"/>
                </a:solidFill>
                <a:latin typeface="Century Gothic"/>
                <a:cs typeface="Century Gothic"/>
              </a:rPr>
              <a:t>Harvey</a:t>
            </a:r>
            <a:r>
              <a:rPr sz="1000" spc="-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000" dirty="0">
                <a:solidFill>
                  <a:srgbClr val="005A9C"/>
                </a:solidFill>
                <a:latin typeface="Century Gothic"/>
                <a:cs typeface="Century Gothic"/>
              </a:rPr>
              <a:t>with</a:t>
            </a:r>
            <a:r>
              <a:rPr sz="1000" spc="-5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000" dirty="0">
                <a:solidFill>
                  <a:srgbClr val="005A9C"/>
                </a:solidFill>
                <a:latin typeface="Century Gothic"/>
                <a:cs typeface="Century Gothic"/>
              </a:rPr>
              <a:t>Schaaf &amp;</a:t>
            </a:r>
            <a:r>
              <a:rPr sz="1000" spc="-2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000" dirty="0">
                <a:solidFill>
                  <a:srgbClr val="005A9C"/>
                </a:solidFill>
                <a:latin typeface="Century Gothic"/>
                <a:cs typeface="Century Gothic"/>
              </a:rPr>
              <a:t>Wheeler.</a:t>
            </a:r>
            <a:r>
              <a:rPr sz="1000" spc="-3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000" spc="-20" dirty="0">
                <a:solidFill>
                  <a:srgbClr val="005A9C"/>
                </a:solidFill>
                <a:latin typeface="Century Gothic"/>
                <a:cs typeface="Century Gothic"/>
              </a:rPr>
              <a:t>2021</a:t>
            </a:r>
            <a:endParaRPr sz="10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982211" y="475488"/>
            <a:ext cx="8209915" cy="6246495"/>
            <a:chOff x="3982211" y="475488"/>
            <a:chExt cx="8209915" cy="62464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63795" y="475488"/>
              <a:ext cx="7728204" cy="62462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061459" y="966216"/>
              <a:ext cx="786765" cy="463550"/>
            </a:xfrm>
            <a:custGeom>
              <a:avLst/>
              <a:gdLst/>
              <a:ahLst/>
              <a:cxnLst/>
              <a:rect l="l" t="t" r="r" b="b"/>
              <a:pathLst>
                <a:path w="786764" h="463550">
                  <a:moveTo>
                    <a:pt x="786384" y="0"/>
                  </a:moveTo>
                  <a:lnTo>
                    <a:pt x="0" y="0"/>
                  </a:lnTo>
                  <a:lnTo>
                    <a:pt x="0" y="463296"/>
                  </a:lnTo>
                  <a:lnTo>
                    <a:pt x="786384" y="463296"/>
                  </a:lnTo>
                  <a:lnTo>
                    <a:pt x="7863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061459" y="966216"/>
              <a:ext cx="786765" cy="463550"/>
            </a:xfrm>
            <a:custGeom>
              <a:avLst/>
              <a:gdLst/>
              <a:ahLst/>
              <a:cxnLst/>
              <a:rect l="l" t="t" r="r" b="b"/>
              <a:pathLst>
                <a:path w="786764" h="463550">
                  <a:moveTo>
                    <a:pt x="0" y="0"/>
                  </a:moveTo>
                  <a:lnTo>
                    <a:pt x="786384" y="0"/>
                  </a:lnTo>
                  <a:lnTo>
                    <a:pt x="786384" y="463296"/>
                  </a:lnTo>
                  <a:lnTo>
                    <a:pt x="0" y="463296"/>
                  </a:lnTo>
                  <a:lnTo>
                    <a:pt x="0" y="0"/>
                  </a:lnTo>
                  <a:close/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982212" y="2833115"/>
              <a:ext cx="866140" cy="1437640"/>
            </a:xfrm>
            <a:custGeom>
              <a:avLst/>
              <a:gdLst/>
              <a:ahLst/>
              <a:cxnLst/>
              <a:rect l="l" t="t" r="r" b="b"/>
              <a:pathLst>
                <a:path w="866139" h="1437639">
                  <a:moveTo>
                    <a:pt x="784860" y="0"/>
                  </a:moveTo>
                  <a:lnTo>
                    <a:pt x="0" y="0"/>
                  </a:lnTo>
                  <a:lnTo>
                    <a:pt x="0" y="463296"/>
                  </a:lnTo>
                  <a:lnTo>
                    <a:pt x="784860" y="463296"/>
                  </a:lnTo>
                  <a:lnTo>
                    <a:pt x="784860" y="0"/>
                  </a:lnTo>
                  <a:close/>
                </a:path>
                <a:path w="866139" h="1437639">
                  <a:moveTo>
                    <a:pt x="865632" y="973836"/>
                  </a:moveTo>
                  <a:lnTo>
                    <a:pt x="79248" y="973836"/>
                  </a:lnTo>
                  <a:lnTo>
                    <a:pt x="79248" y="1437132"/>
                  </a:lnTo>
                  <a:lnTo>
                    <a:pt x="865632" y="1437132"/>
                  </a:lnTo>
                  <a:lnTo>
                    <a:pt x="865632" y="9738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14254" y="653416"/>
            <a:ext cx="30467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Habitat</a:t>
            </a:r>
            <a:r>
              <a:rPr sz="2800" spc="-105" dirty="0"/>
              <a:t> </a:t>
            </a:r>
            <a:r>
              <a:rPr sz="2800" spc="-10" dirty="0"/>
              <a:t>elements:</a:t>
            </a:r>
            <a:endParaRPr sz="2800"/>
          </a:p>
        </p:txBody>
      </p:sp>
      <p:sp>
        <p:nvSpPr>
          <p:cNvPr id="8" name="object 8"/>
          <p:cNvSpPr txBox="1"/>
          <p:nvPr/>
        </p:nvSpPr>
        <p:spPr>
          <a:xfrm>
            <a:off x="150754" y="1078002"/>
            <a:ext cx="4335145" cy="520763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418465" indent="-342265">
              <a:lnSpc>
                <a:spcPct val="100000"/>
              </a:lnSpc>
              <a:spcBef>
                <a:spcPts val="1300"/>
              </a:spcBef>
              <a:buChar char="-"/>
              <a:tabLst>
                <a:tab pos="418465" algn="l"/>
              </a:tabLst>
            </a:pPr>
            <a:r>
              <a:rPr sz="2800" spc="-20" dirty="0">
                <a:solidFill>
                  <a:srgbClr val="005A9C"/>
                </a:solidFill>
                <a:latin typeface="Century Gothic"/>
                <a:cs typeface="Century Gothic"/>
              </a:rPr>
              <a:t>Micro-</a:t>
            </a:r>
            <a:r>
              <a:rPr sz="2800" spc="-10" dirty="0">
                <a:solidFill>
                  <a:srgbClr val="005A9C"/>
                </a:solidFill>
                <a:latin typeface="Century Gothic"/>
                <a:cs typeface="Century Gothic"/>
              </a:rPr>
              <a:t>watersheds</a:t>
            </a:r>
            <a:endParaRPr sz="2800">
              <a:latin typeface="Century Gothic"/>
              <a:cs typeface="Century Gothic"/>
            </a:endParaRPr>
          </a:p>
          <a:p>
            <a:pPr marL="362585" indent="-286385">
              <a:lnSpc>
                <a:spcPct val="100000"/>
              </a:lnSpc>
              <a:spcBef>
                <a:spcPts val="1200"/>
              </a:spcBef>
              <a:buChar char="-"/>
              <a:tabLst>
                <a:tab pos="362585" algn="l"/>
              </a:tabLst>
            </a:pPr>
            <a:r>
              <a:rPr sz="2800" dirty="0">
                <a:solidFill>
                  <a:srgbClr val="005A9C"/>
                </a:solidFill>
                <a:latin typeface="Century Gothic"/>
                <a:cs typeface="Century Gothic"/>
              </a:rPr>
              <a:t>1</a:t>
            </a:r>
            <a:r>
              <a:rPr sz="2775" baseline="25525" dirty="0">
                <a:solidFill>
                  <a:srgbClr val="005A9C"/>
                </a:solidFill>
                <a:latin typeface="Century Gothic"/>
                <a:cs typeface="Century Gothic"/>
              </a:rPr>
              <a:t>st</a:t>
            </a:r>
            <a:r>
              <a:rPr sz="2775" spc="307" baseline="2552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005A9C"/>
                </a:solidFill>
                <a:latin typeface="Century Gothic"/>
                <a:cs typeface="Century Gothic"/>
              </a:rPr>
              <a:t>order</a:t>
            </a:r>
            <a:r>
              <a:rPr sz="2800" spc="-4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005A9C"/>
                </a:solidFill>
                <a:latin typeface="Century Gothic"/>
                <a:cs typeface="Century Gothic"/>
              </a:rPr>
              <a:t>tidal</a:t>
            </a:r>
            <a:r>
              <a:rPr sz="2800" spc="-6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spc="-10" dirty="0">
                <a:solidFill>
                  <a:srgbClr val="005A9C"/>
                </a:solidFill>
                <a:latin typeface="Century Gothic"/>
                <a:cs typeface="Century Gothic"/>
              </a:rPr>
              <a:t>channels</a:t>
            </a:r>
            <a:endParaRPr sz="2800">
              <a:latin typeface="Century Gothic"/>
              <a:cs typeface="Century Gothic"/>
            </a:endParaRPr>
          </a:p>
          <a:p>
            <a:pPr marL="362585" marR="594360" indent="-287020">
              <a:lnSpc>
                <a:spcPct val="100000"/>
              </a:lnSpc>
              <a:spcBef>
                <a:spcPts val="1200"/>
              </a:spcBef>
              <a:buChar char="-"/>
              <a:tabLst>
                <a:tab pos="362585" algn="l"/>
              </a:tabLst>
            </a:pPr>
            <a:r>
              <a:rPr sz="2800" dirty="0">
                <a:solidFill>
                  <a:srgbClr val="005A9C"/>
                </a:solidFill>
                <a:latin typeface="Century Gothic"/>
                <a:cs typeface="Century Gothic"/>
              </a:rPr>
              <a:t>Diverse</a:t>
            </a:r>
            <a:r>
              <a:rPr sz="2800" spc="-8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005A9C"/>
                </a:solidFill>
                <a:latin typeface="Century Gothic"/>
                <a:cs typeface="Century Gothic"/>
              </a:rPr>
              <a:t>marsh</a:t>
            </a:r>
            <a:r>
              <a:rPr sz="2800" spc="-8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spc="-10" dirty="0">
                <a:solidFill>
                  <a:srgbClr val="005A9C"/>
                </a:solidFill>
                <a:latin typeface="Century Gothic"/>
                <a:cs typeface="Century Gothic"/>
              </a:rPr>
              <a:t>plant community</a:t>
            </a:r>
            <a:endParaRPr sz="2800">
              <a:latin typeface="Century Gothic"/>
              <a:cs typeface="Century Gothic"/>
            </a:endParaRPr>
          </a:p>
          <a:p>
            <a:pPr marL="362585" marR="442595" indent="-287020">
              <a:lnSpc>
                <a:spcPct val="100000"/>
              </a:lnSpc>
              <a:spcBef>
                <a:spcPts val="1200"/>
              </a:spcBef>
              <a:buChar char="-"/>
              <a:tabLst>
                <a:tab pos="362585" algn="l"/>
              </a:tabLst>
            </a:pPr>
            <a:r>
              <a:rPr sz="2800" dirty="0">
                <a:solidFill>
                  <a:srgbClr val="005A9C"/>
                </a:solidFill>
                <a:latin typeface="Century Gothic"/>
                <a:cs typeface="Century Gothic"/>
              </a:rPr>
              <a:t>Alkali</a:t>
            </a:r>
            <a:r>
              <a:rPr sz="2800" spc="-10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005A9C"/>
                </a:solidFill>
                <a:latin typeface="Century Gothic"/>
                <a:cs typeface="Century Gothic"/>
              </a:rPr>
              <a:t>grassland</a:t>
            </a:r>
            <a:r>
              <a:rPr sz="2800" spc="-8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spc="-20" dirty="0">
                <a:solidFill>
                  <a:srgbClr val="005A9C"/>
                </a:solidFill>
                <a:latin typeface="Century Gothic"/>
                <a:cs typeface="Century Gothic"/>
              </a:rPr>
              <a:t>from seed</a:t>
            </a:r>
            <a:endParaRPr sz="2800">
              <a:latin typeface="Century Gothic"/>
              <a:cs typeface="Century Gothic"/>
            </a:endParaRPr>
          </a:p>
          <a:p>
            <a:pPr marL="362585" marR="998855" indent="-287020">
              <a:lnSpc>
                <a:spcPct val="100000"/>
              </a:lnSpc>
              <a:spcBef>
                <a:spcPts val="1200"/>
              </a:spcBef>
              <a:buChar char="-"/>
              <a:tabLst>
                <a:tab pos="362585" algn="l"/>
              </a:tabLst>
            </a:pPr>
            <a:r>
              <a:rPr sz="2800" dirty="0">
                <a:solidFill>
                  <a:srgbClr val="005A9C"/>
                </a:solidFill>
                <a:latin typeface="Century Gothic"/>
                <a:cs typeface="Century Gothic"/>
              </a:rPr>
              <a:t>Rhizomatous</a:t>
            </a:r>
            <a:r>
              <a:rPr sz="2800" spc="-16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spc="-20" dirty="0">
                <a:solidFill>
                  <a:srgbClr val="005A9C"/>
                </a:solidFill>
                <a:latin typeface="Century Gothic"/>
                <a:cs typeface="Century Gothic"/>
              </a:rPr>
              <a:t>forb </a:t>
            </a:r>
            <a:r>
              <a:rPr sz="2800" spc="-10" dirty="0">
                <a:solidFill>
                  <a:srgbClr val="005A9C"/>
                </a:solidFill>
                <a:latin typeface="Century Gothic"/>
                <a:cs typeface="Century Gothic"/>
              </a:rPr>
              <a:t>patches</a:t>
            </a:r>
            <a:endParaRPr sz="2800">
              <a:latin typeface="Century Gothic"/>
              <a:cs typeface="Century Gothic"/>
            </a:endParaRPr>
          </a:p>
          <a:p>
            <a:pPr marL="362585" marR="752475" indent="-287020">
              <a:lnSpc>
                <a:spcPct val="100000"/>
              </a:lnSpc>
              <a:spcBef>
                <a:spcPts val="1200"/>
              </a:spcBef>
              <a:buChar char="-"/>
              <a:tabLst>
                <a:tab pos="362585" algn="l"/>
              </a:tabLst>
            </a:pPr>
            <a:r>
              <a:rPr sz="2800" dirty="0">
                <a:solidFill>
                  <a:srgbClr val="005A9C"/>
                </a:solidFill>
                <a:latin typeface="Century Gothic"/>
                <a:cs typeface="Century Gothic"/>
              </a:rPr>
              <a:t>Low</a:t>
            </a:r>
            <a:r>
              <a:rPr sz="2800" spc="-8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005A9C"/>
                </a:solidFill>
                <a:latin typeface="Century Gothic"/>
                <a:cs typeface="Century Gothic"/>
              </a:rPr>
              <a:t>growing</a:t>
            </a:r>
            <a:r>
              <a:rPr sz="2800" spc="-7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spc="-10" dirty="0">
                <a:solidFill>
                  <a:srgbClr val="005A9C"/>
                </a:solidFill>
                <a:latin typeface="Century Gothic"/>
                <a:cs typeface="Century Gothic"/>
              </a:rPr>
              <a:t>shrub patches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586987" y="6502469"/>
            <a:ext cx="25266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005A9C"/>
                </a:solidFill>
                <a:latin typeface="Century Gothic"/>
                <a:cs typeface="Century Gothic"/>
              </a:rPr>
              <a:t>H.</a:t>
            </a:r>
            <a:r>
              <a:rPr sz="1000" spc="-3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000" dirty="0">
                <a:solidFill>
                  <a:srgbClr val="005A9C"/>
                </a:solidFill>
                <a:latin typeface="Century Gothic"/>
                <a:cs typeface="Century Gothic"/>
              </a:rPr>
              <a:t>T.</a:t>
            </a:r>
            <a:r>
              <a:rPr sz="1000" spc="-2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000" dirty="0">
                <a:solidFill>
                  <a:srgbClr val="005A9C"/>
                </a:solidFill>
                <a:latin typeface="Century Gothic"/>
                <a:cs typeface="Century Gothic"/>
              </a:rPr>
              <a:t>Harvey</a:t>
            </a:r>
            <a:r>
              <a:rPr sz="1000" spc="-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000" dirty="0">
                <a:solidFill>
                  <a:srgbClr val="005A9C"/>
                </a:solidFill>
                <a:latin typeface="Century Gothic"/>
                <a:cs typeface="Century Gothic"/>
              </a:rPr>
              <a:t>with</a:t>
            </a:r>
            <a:r>
              <a:rPr sz="1000" spc="-5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000" dirty="0">
                <a:solidFill>
                  <a:srgbClr val="005A9C"/>
                </a:solidFill>
                <a:latin typeface="Century Gothic"/>
                <a:cs typeface="Century Gothic"/>
              </a:rPr>
              <a:t>Schaaf &amp;</a:t>
            </a:r>
            <a:r>
              <a:rPr sz="1000" spc="-2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000" dirty="0">
                <a:solidFill>
                  <a:srgbClr val="005A9C"/>
                </a:solidFill>
                <a:latin typeface="Century Gothic"/>
                <a:cs typeface="Century Gothic"/>
              </a:rPr>
              <a:t>Wheeler.</a:t>
            </a:r>
            <a:r>
              <a:rPr sz="1000" spc="-3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000" spc="-20" dirty="0">
                <a:solidFill>
                  <a:srgbClr val="005A9C"/>
                </a:solidFill>
                <a:latin typeface="Century Gothic"/>
                <a:cs typeface="Century Gothic"/>
              </a:rPr>
              <a:t>2021</a:t>
            </a:r>
            <a:endParaRPr sz="10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7777" y="1387213"/>
            <a:ext cx="4112895" cy="4870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252095" indent="-342900">
              <a:lnSpc>
                <a:spcPct val="100000"/>
              </a:lnSpc>
              <a:spcBef>
                <a:spcPts val="100"/>
              </a:spcBef>
              <a:buClr>
                <a:srgbClr val="2F5497"/>
              </a:buClr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2F5497"/>
                </a:solidFill>
                <a:latin typeface="Century Gothic"/>
                <a:cs typeface="Century Gothic"/>
              </a:rPr>
              <a:t>Protects</a:t>
            </a:r>
            <a:r>
              <a:rPr sz="2400" spc="10" dirty="0">
                <a:solidFill>
                  <a:srgbClr val="2F5497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2F5497"/>
                </a:solidFill>
                <a:latin typeface="Century Gothic"/>
                <a:cs typeface="Century Gothic"/>
              </a:rPr>
              <a:t>7</a:t>
            </a:r>
            <a:r>
              <a:rPr sz="2400" spc="-15" dirty="0">
                <a:solidFill>
                  <a:srgbClr val="2F5497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2F5497"/>
                </a:solidFill>
                <a:latin typeface="Century Gothic"/>
                <a:cs typeface="Century Gothic"/>
              </a:rPr>
              <a:t>miles</a:t>
            </a:r>
            <a:r>
              <a:rPr sz="2400" spc="-35" dirty="0">
                <a:solidFill>
                  <a:srgbClr val="2F5497"/>
                </a:solidFill>
                <a:latin typeface="Century Gothic"/>
                <a:cs typeface="Century Gothic"/>
              </a:rPr>
              <a:t> </a:t>
            </a:r>
            <a:r>
              <a:rPr sz="2400" spc="-25" dirty="0">
                <a:solidFill>
                  <a:srgbClr val="2F5497"/>
                </a:solidFill>
                <a:latin typeface="Century Gothic"/>
                <a:cs typeface="Century Gothic"/>
              </a:rPr>
              <a:t>of </a:t>
            </a:r>
            <a:r>
              <a:rPr sz="2400" dirty="0">
                <a:solidFill>
                  <a:srgbClr val="2F5497"/>
                </a:solidFill>
                <a:latin typeface="Century Gothic"/>
                <a:cs typeface="Century Gothic"/>
              </a:rPr>
              <a:t>shoreline</a:t>
            </a:r>
            <a:r>
              <a:rPr sz="2400" spc="-30" dirty="0">
                <a:solidFill>
                  <a:srgbClr val="2F5497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2F5497"/>
                </a:solidFill>
                <a:latin typeface="Century Gothic"/>
                <a:cs typeface="Century Gothic"/>
              </a:rPr>
              <a:t>(East</a:t>
            </a:r>
            <a:r>
              <a:rPr sz="2400" spc="-5" dirty="0">
                <a:solidFill>
                  <a:srgbClr val="2F5497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2F5497"/>
                </a:solidFill>
                <a:latin typeface="Century Gothic"/>
                <a:cs typeface="Century Gothic"/>
              </a:rPr>
              <a:t>Palo </a:t>
            </a:r>
            <a:r>
              <a:rPr sz="2400" spc="-20" dirty="0">
                <a:solidFill>
                  <a:srgbClr val="2F5497"/>
                </a:solidFill>
                <a:latin typeface="Century Gothic"/>
                <a:cs typeface="Century Gothic"/>
              </a:rPr>
              <a:t>Alto </a:t>
            </a:r>
            <a:r>
              <a:rPr sz="2400" dirty="0">
                <a:solidFill>
                  <a:srgbClr val="2F5497"/>
                </a:solidFill>
                <a:latin typeface="Century Gothic"/>
                <a:cs typeface="Century Gothic"/>
              </a:rPr>
              <a:t>and</a:t>
            </a:r>
            <a:r>
              <a:rPr sz="2400" spc="-5" dirty="0">
                <a:solidFill>
                  <a:srgbClr val="2F5497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2F5497"/>
                </a:solidFill>
                <a:latin typeface="Century Gothic"/>
                <a:cs typeface="Century Gothic"/>
              </a:rPr>
              <a:t>Menlo</a:t>
            </a:r>
            <a:r>
              <a:rPr sz="2400" spc="-5" dirty="0">
                <a:solidFill>
                  <a:srgbClr val="2F5497"/>
                </a:solidFill>
                <a:latin typeface="Century Gothic"/>
                <a:cs typeface="Century Gothic"/>
              </a:rPr>
              <a:t> </a:t>
            </a:r>
            <a:r>
              <a:rPr sz="2400" spc="-20" dirty="0">
                <a:solidFill>
                  <a:srgbClr val="2F5497"/>
                </a:solidFill>
                <a:latin typeface="Century Gothic"/>
                <a:cs typeface="Century Gothic"/>
              </a:rPr>
              <a:t>Park)</a:t>
            </a:r>
            <a:endParaRPr sz="2400">
              <a:latin typeface="Century Gothic"/>
              <a:cs typeface="Century Gothic"/>
            </a:endParaRPr>
          </a:p>
          <a:p>
            <a:pPr marL="355600" marR="617855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005A9C"/>
                </a:solidFill>
                <a:latin typeface="Century Gothic"/>
                <a:cs typeface="Century Gothic"/>
              </a:rPr>
              <a:t>~550</a:t>
            </a:r>
            <a:r>
              <a:rPr sz="2400" spc="-4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005A9C"/>
                </a:solidFill>
                <a:latin typeface="Century Gothic"/>
                <a:cs typeface="Century Gothic"/>
              </a:rPr>
              <a:t>acres</a:t>
            </a:r>
            <a:r>
              <a:rPr sz="2400" spc="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005A9C"/>
                </a:solidFill>
                <a:latin typeface="Century Gothic"/>
                <a:cs typeface="Century Gothic"/>
              </a:rPr>
              <a:t>of</a:t>
            </a:r>
            <a:r>
              <a:rPr sz="2400" spc="-10" dirty="0">
                <a:solidFill>
                  <a:srgbClr val="005A9C"/>
                </a:solidFill>
                <a:latin typeface="Century Gothic"/>
                <a:cs typeface="Century Gothic"/>
              </a:rPr>
              <a:t> habitat restoration</a:t>
            </a:r>
            <a:endParaRPr sz="2400">
              <a:latin typeface="Century Gothic"/>
              <a:cs typeface="Century Gothic"/>
            </a:endParaRPr>
          </a:p>
          <a:p>
            <a:pPr marL="812165" marR="447675" lvl="1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812165" algn="l"/>
              </a:tabLst>
            </a:pPr>
            <a:r>
              <a:rPr sz="2400" dirty="0">
                <a:solidFill>
                  <a:srgbClr val="005A9C"/>
                </a:solidFill>
                <a:latin typeface="Century Gothic"/>
                <a:cs typeface="Century Gothic"/>
              </a:rPr>
              <a:t>w/South</a:t>
            </a:r>
            <a:r>
              <a:rPr sz="2400" spc="-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005A9C"/>
                </a:solidFill>
                <a:latin typeface="Century Gothic"/>
                <a:cs typeface="Century Gothic"/>
              </a:rPr>
              <a:t>Bay</a:t>
            </a:r>
            <a:r>
              <a:rPr sz="2400" spc="-1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400" spc="-20" dirty="0">
                <a:solidFill>
                  <a:srgbClr val="005A9C"/>
                </a:solidFill>
                <a:latin typeface="Century Gothic"/>
                <a:cs typeface="Century Gothic"/>
              </a:rPr>
              <a:t>Salt </a:t>
            </a:r>
            <a:r>
              <a:rPr sz="2400" dirty="0">
                <a:solidFill>
                  <a:srgbClr val="005A9C"/>
                </a:solidFill>
                <a:latin typeface="Century Gothic"/>
                <a:cs typeface="Century Gothic"/>
              </a:rPr>
              <a:t>Ponds</a:t>
            </a:r>
            <a:r>
              <a:rPr sz="2400" spc="1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400" spc="-10" dirty="0">
                <a:solidFill>
                  <a:srgbClr val="005A9C"/>
                </a:solidFill>
                <a:latin typeface="Century Gothic"/>
                <a:cs typeface="Century Gothic"/>
              </a:rPr>
              <a:t>Restoration </a:t>
            </a:r>
            <a:r>
              <a:rPr sz="2400" dirty="0">
                <a:solidFill>
                  <a:srgbClr val="005A9C"/>
                </a:solidFill>
                <a:latin typeface="Century Gothic"/>
                <a:cs typeface="Century Gothic"/>
              </a:rPr>
              <a:t>Project</a:t>
            </a:r>
            <a:r>
              <a:rPr sz="2400" spc="-2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005A9C"/>
                </a:solidFill>
                <a:latin typeface="Century Gothic"/>
                <a:cs typeface="Century Gothic"/>
              </a:rPr>
              <a:t>at</a:t>
            </a:r>
            <a:r>
              <a:rPr sz="2400" spc="-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005A9C"/>
                </a:solidFill>
                <a:latin typeface="Century Gothic"/>
                <a:cs typeface="Century Gothic"/>
              </a:rPr>
              <a:t>Ponds</a:t>
            </a:r>
            <a:r>
              <a:rPr sz="2400" spc="1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400" spc="-25" dirty="0">
                <a:solidFill>
                  <a:srgbClr val="005A9C"/>
                </a:solidFill>
                <a:latin typeface="Century Gothic"/>
                <a:cs typeface="Century Gothic"/>
              </a:rPr>
              <a:t>R1 </a:t>
            </a:r>
            <a:r>
              <a:rPr sz="2400" dirty="0">
                <a:solidFill>
                  <a:srgbClr val="005A9C"/>
                </a:solidFill>
                <a:latin typeface="Century Gothic"/>
                <a:cs typeface="Century Gothic"/>
              </a:rPr>
              <a:t>and</a:t>
            </a:r>
            <a:r>
              <a:rPr sz="2400" spc="-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400" spc="-25" dirty="0">
                <a:solidFill>
                  <a:srgbClr val="005A9C"/>
                </a:solidFill>
                <a:latin typeface="Century Gothic"/>
                <a:cs typeface="Century Gothic"/>
              </a:rPr>
              <a:t>R2</a:t>
            </a:r>
            <a:endParaRPr sz="2400">
              <a:latin typeface="Century Gothic"/>
              <a:cs typeface="Century Gothic"/>
            </a:endParaRPr>
          </a:p>
          <a:p>
            <a:pPr marL="355600" marR="5080" indent="-342900">
              <a:lnSpc>
                <a:spcPct val="99800"/>
              </a:lnSpc>
              <a:spcBef>
                <a:spcPts val="1205"/>
              </a:spcBef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005A9C"/>
                </a:solidFill>
                <a:latin typeface="Century Gothic"/>
                <a:cs typeface="Century Gothic"/>
              </a:rPr>
              <a:t>Gently</a:t>
            </a:r>
            <a:r>
              <a:rPr sz="2400" spc="-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005A9C"/>
                </a:solidFill>
                <a:latin typeface="Century Gothic"/>
                <a:cs typeface="Century Gothic"/>
              </a:rPr>
              <a:t>sloping</a:t>
            </a:r>
            <a:r>
              <a:rPr sz="2400" spc="-3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400" spc="-10" dirty="0">
                <a:solidFill>
                  <a:srgbClr val="005A9C"/>
                </a:solidFill>
                <a:latin typeface="Century Gothic"/>
                <a:cs typeface="Century Gothic"/>
              </a:rPr>
              <a:t>transition </a:t>
            </a:r>
            <a:r>
              <a:rPr sz="2400" dirty="0">
                <a:solidFill>
                  <a:srgbClr val="005A9C"/>
                </a:solidFill>
                <a:latin typeface="Century Gothic"/>
                <a:cs typeface="Century Gothic"/>
              </a:rPr>
              <a:t>zones</a:t>
            </a:r>
            <a:r>
              <a:rPr sz="2400" spc="-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005A9C"/>
                </a:solidFill>
                <a:latin typeface="Century Gothic"/>
                <a:cs typeface="Century Gothic"/>
              </a:rPr>
              <a:t>where</a:t>
            </a:r>
            <a:r>
              <a:rPr sz="2400" spc="1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400" spc="-10" dirty="0">
                <a:solidFill>
                  <a:srgbClr val="005A9C"/>
                </a:solidFill>
                <a:latin typeface="Century Gothic"/>
                <a:cs typeface="Century Gothic"/>
              </a:rPr>
              <a:t>ecologically advantageous</a:t>
            </a:r>
            <a:endParaRPr sz="2400">
              <a:latin typeface="Century Gothic"/>
              <a:cs typeface="Century Goth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610100" y="1171956"/>
            <a:ext cx="7581900" cy="5401310"/>
            <a:chOff x="4610100" y="1171956"/>
            <a:chExt cx="7581900" cy="54013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70207" y="6196584"/>
              <a:ext cx="621792" cy="3762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10100" y="1171956"/>
              <a:ext cx="7410615" cy="5019252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2F5497"/>
                </a:solidFill>
              </a:rPr>
              <a:t>Strategy</a:t>
            </a:r>
            <a:r>
              <a:rPr spc="-10" dirty="0">
                <a:solidFill>
                  <a:srgbClr val="2F5497"/>
                </a:solidFill>
              </a:rPr>
              <a:t> </a:t>
            </a:r>
            <a:r>
              <a:rPr dirty="0">
                <a:solidFill>
                  <a:srgbClr val="2F5497"/>
                </a:solidFill>
              </a:rPr>
              <a:t>to</a:t>
            </a:r>
            <a:r>
              <a:rPr spc="-10" dirty="0">
                <a:solidFill>
                  <a:srgbClr val="2F5497"/>
                </a:solidFill>
              </a:rPr>
              <a:t> </a:t>
            </a:r>
            <a:r>
              <a:rPr dirty="0">
                <a:solidFill>
                  <a:srgbClr val="2F5497"/>
                </a:solidFill>
              </a:rPr>
              <a:t>Advance</a:t>
            </a:r>
            <a:r>
              <a:rPr spc="-30" dirty="0">
                <a:solidFill>
                  <a:srgbClr val="2F5497"/>
                </a:solidFill>
              </a:rPr>
              <a:t> </a:t>
            </a:r>
            <a:r>
              <a:rPr dirty="0">
                <a:solidFill>
                  <a:srgbClr val="2F5497"/>
                </a:solidFill>
              </a:rPr>
              <a:t>Flood</a:t>
            </a:r>
            <a:r>
              <a:rPr spc="-25" dirty="0">
                <a:solidFill>
                  <a:srgbClr val="2F5497"/>
                </a:solidFill>
              </a:rPr>
              <a:t> </a:t>
            </a:r>
            <a:r>
              <a:rPr dirty="0">
                <a:solidFill>
                  <a:srgbClr val="2F5497"/>
                </a:solidFill>
              </a:rPr>
              <a:t>Protection,</a:t>
            </a:r>
            <a:r>
              <a:rPr spc="-15" dirty="0">
                <a:solidFill>
                  <a:srgbClr val="2F5497"/>
                </a:solidFill>
              </a:rPr>
              <a:t> </a:t>
            </a:r>
            <a:r>
              <a:rPr dirty="0">
                <a:solidFill>
                  <a:srgbClr val="2F5497"/>
                </a:solidFill>
              </a:rPr>
              <a:t>Ecosystem</a:t>
            </a:r>
            <a:r>
              <a:rPr spc="20" dirty="0">
                <a:solidFill>
                  <a:srgbClr val="2F5497"/>
                </a:solidFill>
              </a:rPr>
              <a:t> </a:t>
            </a:r>
            <a:r>
              <a:rPr spc="-10" dirty="0">
                <a:solidFill>
                  <a:srgbClr val="2F5497"/>
                </a:solidFill>
              </a:rPr>
              <a:t>restoration </a:t>
            </a:r>
            <a:r>
              <a:rPr dirty="0">
                <a:solidFill>
                  <a:srgbClr val="2F5497"/>
                </a:solidFill>
              </a:rPr>
              <a:t>and</a:t>
            </a:r>
            <a:r>
              <a:rPr spc="-30" dirty="0">
                <a:solidFill>
                  <a:srgbClr val="2F5497"/>
                </a:solidFill>
              </a:rPr>
              <a:t> </a:t>
            </a:r>
            <a:r>
              <a:rPr dirty="0">
                <a:solidFill>
                  <a:srgbClr val="2F5497"/>
                </a:solidFill>
              </a:rPr>
              <a:t>Recreation</a:t>
            </a:r>
            <a:r>
              <a:rPr spc="-5" dirty="0">
                <a:solidFill>
                  <a:srgbClr val="2F5497"/>
                </a:solidFill>
              </a:rPr>
              <a:t> </a:t>
            </a:r>
            <a:r>
              <a:rPr dirty="0">
                <a:solidFill>
                  <a:srgbClr val="2F5497"/>
                </a:solidFill>
              </a:rPr>
              <a:t>along</a:t>
            </a:r>
            <a:r>
              <a:rPr spc="-15" dirty="0">
                <a:solidFill>
                  <a:srgbClr val="2F5497"/>
                </a:solidFill>
              </a:rPr>
              <a:t> </a:t>
            </a:r>
            <a:r>
              <a:rPr dirty="0">
                <a:solidFill>
                  <a:srgbClr val="2F5497"/>
                </a:solidFill>
              </a:rPr>
              <a:t>San</a:t>
            </a:r>
            <a:r>
              <a:rPr spc="-15" dirty="0">
                <a:solidFill>
                  <a:srgbClr val="2F5497"/>
                </a:solidFill>
              </a:rPr>
              <a:t> </a:t>
            </a:r>
            <a:r>
              <a:rPr dirty="0">
                <a:solidFill>
                  <a:srgbClr val="2F5497"/>
                </a:solidFill>
              </a:rPr>
              <a:t>Francisco</a:t>
            </a:r>
            <a:r>
              <a:rPr spc="-10" dirty="0">
                <a:solidFill>
                  <a:srgbClr val="2F5497"/>
                </a:solidFill>
              </a:rPr>
              <a:t> </a:t>
            </a:r>
            <a:r>
              <a:rPr dirty="0">
                <a:solidFill>
                  <a:srgbClr val="2F5497"/>
                </a:solidFill>
              </a:rPr>
              <a:t>(SAFER)</a:t>
            </a:r>
            <a:r>
              <a:rPr spc="-30" dirty="0">
                <a:solidFill>
                  <a:srgbClr val="2F5497"/>
                </a:solidFill>
              </a:rPr>
              <a:t> </a:t>
            </a:r>
            <a:r>
              <a:rPr dirty="0">
                <a:solidFill>
                  <a:srgbClr val="2F5497"/>
                </a:solidFill>
              </a:rPr>
              <a:t>Bay</a:t>
            </a:r>
            <a:r>
              <a:rPr spc="-10" dirty="0">
                <a:solidFill>
                  <a:srgbClr val="2F5497"/>
                </a:solidFill>
              </a:rPr>
              <a:t> Project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004595" y="6643275"/>
            <a:ext cx="408812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005A9C"/>
                </a:solidFill>
                <a:latin typeface="Century Gothic"/>
                <a:cs typeface="Century Gothic"/>
              </a:rPr>
              <a:t>Note:</a:t>
            </a:r>
            <a:r>
              <a:rPr sz="1000" spc="-3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000" dirty="0">
                <a:solidFill>
                  <a:srgbClr val="005A9C"/>
                </a:solidFill>
                <a:latin typeface="Century Gothic"/>
                <a:cs typeface="Century Gothic"/>
              </a:rPr>
              <a:t>Several</a:t>
            </a:r>
            <a:r>
              <a:rPr sz="1000" spc="-2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000" dirty="0">
                <a:solidFill>
                  <a:srgbClr val="005A9C"/>
                </a:solidFill>
                <a:latin typeface="Century Gothic"/>
                <a:cs typeface="Century Gothic"/>
              </a:rPr>
              <a:t>design</a:t>
            </a:r>
            <a:r>
              <a:rPr sz="1000" spc="-1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000" dirty="0">
                <a:solidFill>
                  <a:srgbClr val="005A9C"/>
                </a:solidFill>
                <a:latin typeface="Century Gothic"/>
                <a:cs typeface="Century Gothic"/>
              </a:rPr>
              <a:t>elements</a:t>
            </a:r>
            <a:r>
              <a:rPr sz="1000" spc="-3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000" dirty="0">
                <a:solidFill>
                  <a:srgbClr val="005A9C"/>
                </a:solidFill>
                <a:latin typeface="Century Gothic"/>
                <a:cs typeface="Century Gothic"/>
              </a:rPr>
              <a:t>shown</a:t>
            </a:r>
            <a:r>
              <a:rPr sz="1000" spc="-3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000" dirty="0">
                <a:solidFill>
                  <a:srgbClr val="005A9C"/>
                </a:solidFill>
                <a:latin typeface="Century Gothic"/>
                <a:cs typeface="Century Gothic"/>
              </a:rPr>
              <a:t>on</a:t>
            </a:r>
            <a:r>
              <a:rPr sz="1000" spc="-2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000" dirty="0">
                <a:solidFill>
                  <a:srgbClr val="005A9C"/>
                </a:solidFill>
                <a:latin typeface="Century Gothic"/>
                <a:cs typeface="Century Gothic"/>
              </a:rPr>
              <a:t>this</a:t>
            </a:r>
            <a:r>
              <a:rPr sz="1000" spc="-4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000" dirty="0">
                <a:solidFill>
                  <a:srgbClr val="005A9C"/>
                </a:solidFill>
                <a:latin typeface="Century Gothic"/>
                <a:cs typeface="Century Gothic"/>
              </a:rPr>
              <a:t>figure</a:t>
            </a:r>
            <a:r>
              <a:rPr sz="1000" spc="-2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000" dirty="0">
                <a:solidFill>
                  <a:srgbClr val="005A9C"/>
                </a:solidFill>
                <a:latin typeface="Century Gothic"/>
                <a:cs typeface="Century Gothic"/>
              </a:rPr>
              <a:t>have</a:t>
            </a:r>
            <a:r>
              <a:rPr sz="1000" spc="-3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000" spc="-10" dirty="0">
                <a:solidFill>
                  <a:srgbClr val="005A9C"/>
                </a:solidFill>
                <a:latin typeface="Century Gothic"/>
                <a:cs typeface="Century Gothic"/>
              </a:rPr>
              <a:t>changed</a:t>
            </a:r>
            <a:endParaRPr sz="10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063" y="115534"/>
            <a:ext cx="75234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SAFER</a:t>
            </a:r>
            <a:r>
              <a:rPr spc="-40" dirty="0"/>
              <a:t> </a:t>
            </a:r>
            <a:r>
              <a:rPr dirty="0"/>
              <a:t>High</a:t>
            </a:r>
            <a:r>
              <a:rPr spc="-5" dirty="0"/>
              <a:t> </a:t>
            </a:r>
            <a:r>
              <a:rPr dirty="0"/>
              <a:t>Tide</a:t>
            </a:r>
            <a:r>
              <a:rPr spc="-20" dirty="0"/>
              <a:t> </a:t>
            </a:r>
            <a:r>
              <a:rPr dirty="0"/>
              <a:t>Refugial</a:t>
            </a:r>
            <a:r>
              <a:rPr spc="-5" dirty="0"/>
              <a:t> </a:t>
            </a:r>
            <a:r>
              <a:rPr dirty="0"/>
              <a:t>Habitat</a:t>
            </a:r>
            <a:r>
              <a:rPr spc="-15" dirty="0"/>
              <a:t> </a:t>
            </a:r>
            <a:r>
              <a:rPr spc="-10" dirty="0"/>
              <a:t>Study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74407" y="659892"/>
            <a:ext cx="4861979" cy="619810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8739" y="6547894"/>
            <a:ext cx="29692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005A9C"/>
                </a:solidFill>
                <a:latin typeface="Century Gothic"/>
                <a:cs typeface="Century Gothic"/>
              </a:rPr>
              <a:t>H.</a:t>
            </a:r>
            <a:r>
              <a:rPr sz="1600" spc="-5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005A9C"/>
                </a:solidFill>
                <a:latin typeface="Century Gothic"/>
                <a:cs typeface="Century Gothic"/>
              </a:rPr>
              <a:t>T.</a:t>
            </a:r>
            <a:r>
              <a:rPr sz="1600" spc="-3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005A9C"/>
                </a:solidFill>
                <a:latin typeface="Century Gothic"/>
                <a:cs typeface="Century Gothic"/>
              </a:rPr>
              <a:t>Harvey</a:t>
            </a:r>
            <a:r>
              <a:rPr sz="1600" spc="-7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005A9C"/>
                </a:solidFill>
                <a:latin typeface="Century Gothic"/>
                <a:cs typeface="Century Gothic"/>
              </a:rPr>
              <a:t>&amp;</a:t>
            </a:r>
            <a:r>
              <a:rPr sz="1600" spc="-4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005A9C"/>
                </a:solidFill>
                <a:latin typeface="Century Gothic"/>
                <a:cs typeface="Century Gothic"/>
              </a:rPr>
              <a:t>Associates</a:t>
            </a:r>
            <a:r>
              <a:rPr sz="1600" spc="-3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600" spc="-20" dirty="0">
                <a:solidFill>
                  <a:srgbClr val="005A9C"/>
                </a:solidFill>
                <a:latin typeface="Century Gothic"/>
                <a:cs typeface="Century Gothic"/>
              </a:rPr>
              <a:t>2023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6904" y="826405"/>
            <a:ext cx="6586220" cy="4777740"/>
          </a:xfrm>
          <a:prstGeom prst="rect">
            <a:avLst/>
          </a:prstGeom>
        </p:spPr>
        <p:txBody>
          <a:bodyPr vert="horz" wrap="square" lIns="0" tIns="1631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85"/>
              </a:spcBef>
            </a:pPr>
            <a:r>
              <a:rPr sz="2800" b="1" spc="-10" dirty="0">
                <a:solidFill>
                  <a:srgbClr val="005A9C"/>
                </a:solidFill>
                <a:latin typeface="Century Gothic"/>
                <a:cs typeface="Century Gothic"/>
              </a:rPr>
              <a:t>Purpose</a:t>
            </a:r>
            <a:endParaRPr sz="2800">
              <a:latin typeface="Century Gothic"/>
              <a:cs typeface="Century Gothic"/>
            </a:endParaRPr>
          </a:p>
          <a:p>
            <a:pPr marL="469900" marR="209550" indent="-457200">
              <a:lnSpc>
                <a:spcPct val="100000"/>
              </a:lnSpc>
              <a:spcBef>
                <a:spcPts val="1190"/>
              </a:spcBef>
              <a:buFont typeface="Arial"/>
              <a:buChar char="•"/>
              <a:tabLst>
                <a:tab pos="469900" algn="l"/>
              </a:tabLst>
            </a:pPr>
            <a:r>
              <a:rPr sz="2800" dirty="0">
                <a:solidFill>
                  <a:srgbClr val="005A9C"/>
                </a:solidFill>
                <a:latin typeface="Century Gothic"/>
                <a:cs typeface="Century Gothic"/>
              </a:rPr>
              <a:t>What</a:t>
            </a:r>
            <a:r>
              <a:rPr sz="2800" spc="-2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005A9C"/>
                </a:solidFill>
                <a:latin typeface="Century Gothic"/>
                <a:cs typeface="Century Gothic"/>
              </a:rPr>
              <a:t>is</a:t>
            </a:r>
            <a:r>
              <a:rPr sz="2800" spc="-8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005A9C"/>
                </a:solidFill>
                <a:latin typeface="Century Gothic"/>
                <a:cs typeface="Century Gothic"/>
              </a:rPr>
              <a:t>the</a:t>
            </a:r>
            <a:r>
              <a:rPr sz="2800" spc="-5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spc="-10" dirty="0">
                <a:solidFill>
                  <a:srgbClr val="005A9C"/>
                </a:solidFill>
                <a:latin typeface="Century Gothic"/>
                <a:cs typeface="Century Gothic"/>
              </a:rPr>
              <a:t>recommended</a:t>
            </a:r>
            <a:r>
              <a:rPr sz="2800" spc="-3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005A9C"/>
                </a:solidFill>
                <a:latin typeface="Century Gothic"/>
                <a:cs typeface="Century Gothic"/>
              </a:rPr>
              <a:t>t-</a:t>
            </a:r>
            <a:r>
              <a:rPr sz="2800" spc="-6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spc="-20" dirty="0">
                <a:solidFill>
                  <a:srgbClr val="005A9C"/>
                </a:solidFill>
                <a:latin typeface="Century Gothic"/>
                <a:cs typeface="Century Gothic"/>
              </a:rPr>
              <a:t>zone </a:t>
            </a:r>
            <a:r>
              <a:rPr sz="2800" dirty="0">
                <a:solidFill>
                  <a:srgbClr val="005A9C"/>
                </a:solidFill>
                <a:latin typeface="Century Gothic"/>
                <a:cs typeface="Century Gothic"/>
              </a:rPr>
              <a:t>width</a:t>
            </a:r>
            <a:r>
              <a:rPr sz="2800" spc="-9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005A9C"/>
                </a:solidFill>
                <a:latin typeface="Century Gothic"/>
                <a:cs typeface="Century Gothic"/>
              </a:rPr>
              <a:t>and</a:t>
            </a:r>
            <a:r>
              <a:rPr sz="2800" spc="-3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spc="-10" dirty="0">
                <a:solidFill>
                  <a:srgbClr val="005A9C"/>
                </a:solidFill>
                <a:latin typeface="Century Gothic"/>
                <a:cs typeface="Century Gothic"/>
              </a:rPr>
              <a:t>slope?</a:t>
            </a:r>
            <a:endParaRPr sz="2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05A9C"/>
              </a:buClr>
              <a:buFont typeface="Arial"/>
              <a:buChar char="•"/>
            </a:pPr>
            <a:endParaRPr sz="47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2800" b="1" spc="-10" dirty="0">
                <a:solidFill>
                  <a:srgbClr val="005A9C"/>
                </a:solidFill>
                <a:latin typeface="Century Gothic"/>
                <a:cs typeface="Century Gothic"/>
              </a:rPr>
              <a:t>Methods</a:t>
            </a:r>
            <a:endParaRPr sz="2800">
              <a:latin typeface="Century Gothic"/>
              <a:cs typeface="Century Gothic"/>
            </a:endParaRPr>
          </a:p>
          <a:p>
            <a:pPr marL="469900" indent="-457200">
              <a:lnSpc>
                <a:spcPct val="100000"/>
              </a:lnSpc>
              <a:spcBef>
                <a:spcPts val="1190"/>
              </a:spcBef>
              <a:buFont typeface="Arial"/>
              <a:buChar char="•"/>
              <a:tabLst>
                <a:tab pos="469900" algn="l"/>
              </a:tabLst>
            </a:pPr>
            <a:r>
              <a:rPr sz="2800" dirty="0">
                <a:solidFill>
                  <a:srgbClr val="005A9C"/>
                </a:solidFill>
                <a:latin typeface="Century Gothic"/>
                <a:cs typeface="Century Gothic"/>
              </a:rPr>
              <a:t>Map</a:t>
            </a:r>
            <a:r>
              <a:rPr sz="2800" spc="-8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005A9C"/>
                </a:solidFill>
                <a:latin typeface="Century Gothic"/>
                <a:cs typeface="Century Gothic"/>
              </a:rPr>
              <a:t>existing</a:t>
            </a:r>
            <a:r>
              <a:rPr sz="2800" spc="-7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005A9C"/>
                </a:solidFill>
                <a:latin typeface="Century Gothic"/>
                <a:cs typeface="Century Gothic"/>
              </a:rPr>
              <a:t>refugia</a:t>
            </a:r>
            <a:r>
              <a:rPr sz="2800" spc="-10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005A9C"/>
                </a:solidFill>
                <a:latin typeface="Century Gothic"/>
                <a:cs typeface="Century Gothic"/>
              </a:rPr>
              <a:t>habitat</a:t>
            </a:r>
            <a:r>
              <a:rPr sz="2800" spc="-7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spc="-10" dirty="0">
                <a:solidFill>
                  <a:srgbClr val="005A9C"/>
                </a:solidFill>
                <a:latin typeface="Century Gothic"/>
                <a:cs typeface="Century Gothic"/>
              </a:rPr>
              <a:t>quality</a:t>
            </a:r>
            <a:endParaRPr sz="2800">
              <a:latin typeface="Century Gothic"/>
              <a:cs typeface="Century Gothic"/>
            </a:endParaRPr>
          </a:p>
          <a:p>
            <a:pPr marL="469900" marR="320040" indent="-4572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469900" algn="l"/>
              </a:tabLst>
            </a:pPr>
            <a:r>
              <a:rPr sz="2800" dirty="0">
                <a:solidFill>
                  <a:srgbClr val="005A9C"/>
                </a:solidFill>
                <a:latin typeface="Century Gothic"/>
                <a:cs typeface="Century Gothic"/>
              </a:rPr>
              <a:t>Qualitatively</a:t>
            </a:r>
            <a:r>
              <a:rPr sz="2800" spc="-14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005A9C"/>
                </a:solidFill>
                <a:latin typeface="Century Gothic"/>
                <a:cs typeface="Century Gothic"/>
              </a:rPr>
              <a:t>compare</a:t>
            </a:r>
            <a:r>
              <a:rPr sz="2800" spc="-12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005A9C"/>
                </a:solidFill>
                <a:latin typeface="Century Gothic"/>
                <a:cs typeface="Century Gothic"/>
              </a:rPr>
              <a:t>impacts</a:t>
            </a:r>
            <a:r>
              <a:rPr sz="2800" spc="-13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spc="-25" dirty="0">
                <a:solidFill>
                  <a:srgbClr val="005A9C"/>
                </a:solidFill>
                <a:latin typeface="Century Gothic"/>
                <a:cs typeface="Century Gothic"/>
              </a:rPr>
              <a:t>vs </a:t>
            </a:r>
            <a:r>
              <a:rPr sz="2800" dirty="0">
                <a:solidFill>
                  <a:srgbClr val="005A9C"/>
                </a:solidFill>
                <a:latin typeface="Century Gothic"/>
                <a:cs typeface="Century Gothic"/>
              </a:rPr>
              <a:t>benefits</a:t>
            </a:r>
            <a:r>
              <a:rPr sz="2800" spc="-4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005A9C"/>
                </a:solidFill>
                <a:latin typeface="Century Gothic"/>
                <a:cs typeface="Century Gothic"/>
              </a:rPr>
              <a:t>of</a:t>
            </a:r>
            <a:r>
              <a:rPr sz="2800" spc="-6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005A9C"/>
                </a:solidFill>
                <a:latin typeface="Century Gothic"/>
                <a:cs typeface="Century Gothic"/>
              </a:rPr>
              <a:t>building</a:t>
            </a:r>
            <a:r>
              <a:rPr sz="2800" spc="-8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005A9C"/>
                </a:solidFill>
                <a:latin typeface="Century Gothic"/>
                <a:cs typeface="Century Gothic"/>
              </a:rPr>
              <a:t>a</a:t>
            </a:r>
            <a:r>
              <a:rPr sz="2800" spc="-6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spc="-20" dirty="0">
                <a:solidFill>
                  <a:srgbClr val="005A9C"/>
                </a:solidFill>
                <a:latin typeface="Century Gothic"/>
                <a:cs typeface="Century Gothic"/>
              </a:rPr>
              <a:t>t-</a:t>
            </a:r>
            <a:r>
              <a:rPr sz="2800" dirty="0">
                <a:solidFill>
                  <a:srgbClr val="005A9C"/>
                </a:solidFill>
                <a:latin typeface="Century Gothic"/>
                <a:cs typeface="Century Gothic"/>
              </a:rPr>
              <a:t>zone</a:t>
            </a:r>
            <a:r>
              <a:rPr sz="2800" spc="-5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spc="-20" dirty="0">
                <a:solidFill>
                  <a:srgbClr val="005A9C"/>
                </a:solidFill>
                <a:latin typeface="Century Gothic"/>
                <a:cs typeface="Century Gothic"/>
              </a:rPr>
              <a:t>into </a:t>
            </a:r>
            <a:r>
              <a:rPr sz="2800" dirty="0">
                <a:solidFill>
                  <a:srgbClr val="005A9C"/>
                </a:solidFill>
                <a:latin typeface="Century Gothic"/>
                <a:cs typeface="Century Gothic"/>
              </a:rPr>
              <a:t>the</a:t>
            </a:r>
            <a:r>
              <a:rPr sz="2800" spc="-3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spc="-10" dirty="0">
                <a:solidFill>
                  <a:srgbClr val="005A9C"/>
                </a:solidFill>
                <a:latin typeface="Century Gothic"/>
                <a:cs typeface="Century Gothic"/>
              </a:rPr>
              <a:t>marsh</a:t>
            </a:r>
            <a:endParaRPr sz="2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6875" y="-23367"/>
            <a:ext cx="407733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Habitat</a:t>
            </a:r>
            <a:r>
              <a:rPr spc="-30" dirty="0"/>
              <a:t> </a:t>
            </a:r>
            <a:r>
              <a:rPr dirty="0"/>
              <a:t>Study</a:t>
            </a:r>
            <a:r>
              <a:rPr spc="5" dirty="0"/>
              <a:t> </a:t>
            </a:r>
            <a:r>
              <a:rPr spc="-10" dirty="0"/>
              <a:t>Results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1037" y="449381"/>
            <a:ext cx="6743700" cy="6104255"/>
          </a:xfrm>
          <a:prstGeom prst="rect">
            <a:avLst/>
          </a:prstGeom>
        </p:spPr>
        <p:txBody>
          <a:bodyPr vert="horz" wrap="square" lIns="0" tIns="225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75"/>
              </a:spcBef>
            </a:pPr>
            <a:r>
              <a:rPr sz="2800" b="1" dirty="0">
                <a:solidFill>
                  <a:srgbClr val="005A9C"/>
                </a:solidFill>
                <a:latin typeface="Century Gothic"/>
                <a:cs typeface="Century Gothic"/>
              </a:rPr>
              <a:t>Existing</a:t>
            </a:r>
            <a:r>
              <a:rPr sz="2800" b="1" spc="-8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b="1" dirty="0">
                <a:solidFill>
                  <a:srgbClr val="005A9C"/>
                </a:solidFill>
                <a:latin typeface="Century Gothic"/>
                <a:cs typeface="Century Gothic"/>
              </a:rPr>
              <a:t>marshes</a:t>
            </a:r>
            <a:r>
              <a:rPr sz="2800" b="1" spc="-8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b="1" dirty="0">
                <a:solidFill>
                  <a:srgbClr val="005A9C"/>
                </a:solidFill>
                <a:latin typeface="Century Gothic"/>
                <a:cs typeface="Century Gothic"/>
              </a:rPr>
              <a:t>have</a:t>
            </a:r>
            <a:r>
              <a:rPr sz="2800" b="1" spc="-8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b="1" dirty="0">
                <a:solidFill>
                  <a:srgbClr val="005A9C"/>
                </a:solidFill>
                <a:latin typeface="Century Gothic"/>
                <a:cs typeface="Century Gothic"/>
              </a:rPr>
              <a:t>high</a:t>
            </a:r>
            <a:r>
              <a:rPr sz="2800" b="1" spc="-9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b="1" spc="-10" dirty="0">
                <a:solidFill>
                  <a:srgbClr val="005A9C"/>
                </a:solidFill>
                <a:latin typeface="Century Gothic"/>
                <a:cs typeface="Century Gothic"/>
              </a:rPr>
              <a:t>value</a:t>
            </a:r>
            <a:endParaRPr sz="2800">
              <a:latin typeface="Century Gothic"/>
              <a:cs typeface="Century Gothic"/>
            </a:endParaRPr>
          </a:p>
          <a:p>
            <a:pPr marL="354965" indent="-342265">
              <a:lnSpc>
                <a:spcPct val="100000"/>
              </a:lnSpc>
              <a:spcBef>
                <a:spcPts val="1210"/>
              </a:spcBef>
              <a:buFont typeface="Arial"/>
              <a:buChar char="•"/>
              <a:tabLst>
                <a:tab pos="354965" algn="l"/>
              </a:tabLst>
            </a:pPr>
            <a:r>
              <a:rPr sz="2000" dirty="0">
                <a:solidFill>
                  <a:srgbClr val="005A9C"/>
                </a:solidFill>
                <a:latin typeface="Century Gothic"/>
                <a:cs typeface="Century Gothic"/>
              </a:rPr>
              <a:t>Consistently</a:t>
            </a:r>
            <a:r>
              <a:rPr sz="2000" spc="-6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05A9C"/>
                </a:solidFill>
                <a:latin typeface="Century Gothic"/>
                <a:cs typeface="Century Gothic"/>
              </a:rPr>
              <a:t>high</a:t>
            </a:r>
            <a:r>
              <a:rPr sz="2000" spc="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05A9C"/>
                </a:solidFill>
                <a:latin typeface="Century Gothic"/>
                <a:cs typeface="Century Gothic"/>
              </a:rPr>
              <a:t>CRR</a:t>
            </a:r>
            <a:r>
              <a:rPr sz="2000" spc="-2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005A9C"/>
                </a:solidFill>
                <a:latin typeface="Century Gothic"/>
                <a:cs typeface="Century Gothic"/>
              </a:rPr>
              <a:t>observations</a:t>
            </a:r>
            <a:endParaRPr sz="2000">
              <a:latin typeface="Century Gothic"/>
              <a:cs typeface="Century Gothic"/>
            </a:endParaRPr>
          </a:p>
          <a:p>
            <a:pPr marL="354965" indent="-34226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4965" algn="l"/>
              </a:tabLst>
            </a:pPr>
            <a:r>
              <a:rPr sz="2000" dirty="0">
                <a:solidFill>
                  <a:srgbClr val="005A9C"/>
                </a:solidFill>
                <a:latin typeface="Century Gothic"/>
                <a:cs typeface="Century Gothic"/>
              </a:rPr>
              <a:t>In-marsh</a:t>
            </a:r>
            <a:r>
              <a:rPr sz="2000" spc="-4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05A9C"/>
                </a:solidFill>
                <a:latin typeface="Century Gothic"/>
                <a:cs typeface="Century Gothic"/>
              </a:rPr>
              <a:t>refugia</a:t>
            </a:r>
            <a:r>
              <a:rPr sz="2000" spc="-2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005A9C"/>
                </a:solidFill>
                <a:latin typeface="Century Gothic"/>
                <a:cs typeface="Century Gothic"/>
              </a:rPr>
              <a:t>abundant</a:t>
            </a:r>
            <a:endParaRPr sz="2000">
              <a:latin typeface="Century Gothic"/>
              <a:cs typeface="Century Gothic"/>
            </a:endParaRPr>
          </a:p>
          <a:p>
            <a:pPr marL="354965" indent="-34226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4965" algn="l"/>
              </a:tabLst>
            </a:pPr>
            <a:r>
              <a:rPr sz="2000" spc="-10" dirty="0">
                <a:solidFill>
                  <a:srgbClr val="005A9C"/>
                </a:solidFill>
                <a:latin typeface="Century Gothic"/>
                <a:cs typeface="Century Gothic"/>
              </a:rPr>
              <a:t>T-</a:t>
            </a:r>
            <a:r>
              <a:rPr sz="2000" dirty="0">
                <a:solidFill>
                  <a:srgbClr val="005A9C"/>
                </a:solidFill>
                <a:latin typeface="Century Gothic"/>
                <a:cs typeface="Century Gothic"/>
              </a:rPr>
              <a:t>zone</a:t>
            </a:r>
            <a:r>
              <a:rPr sz="2000" spc="-2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05A9C"/>
                </a:solidFill>
                <a:latin typeface="Century Gothic"/>
                <a:cs typeface="Century Gothic"/>
              </a:rPr>
              <a:t>at</a:t>
            </a:r>
            <a:r>
              <a:rPr sz="2000" spc="-1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05A9C"/>
                </a:solidFill>
                <a:latin typeface="Century Gothic"/>
                <a:cs typeface="Century Gothic"/>
              </a:rPr>
              <a:t>landward</a:t>
            </a:r>
            <a:r>
              <a:rPr sz="2000" spc="-2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05A9C"/>
                </a:solidFill>
                <a:latin typeface="Century Gothic"/>
                <a:cs typeface="Century Gothic"/>
              </a:rPr>
              <a:t>edge</a:t>
            </a:r>
            <a:r>
              <a:rPr sz="2000" spc="-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05A9C"/>
                </a:solidFill>
                <a:latin typeface="Century Gothic"/>
                <a:cs typeface="Century Gothic"/>
              </a:rPr>
              <a:t>low</a:t>
            </a:r>
            <a:r>
              <a:rPr sz="2000" spc="-2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005A9C"/>
                </a:solidFill>
                <a:latin typeface="Century Gothic"/>
                <a:cs typeface="Century Gothic"/>
              </a:rPr>
              <a:t>quality</a:t>
            </a:r>
            <a:endParaRPr sz="2000">
              <a:latin typeface="Century Gothic"/>
              <a:cs typeface="Century Gothic"/>
            </a:endParaRPr>
          </a:p>
          <a:p>
            <a:pPr marL="12700" marR="5080" indent="-635">
              <a:lnSpc>
                <a:spcPct val="100000"/>
              </a:lnSpc>
              <a:spcBef>
                <a:spcPts val="1789"/>
              </a:spcBef>
            </a:pPr>
            <a:r>
              <a:rPr sz="2800" b="1" dirty="0">
                <a:solidFill>
                  <a:srgbClr val="005A9C"/>
                </a:solidFill>
                <a:latin typeface="Century Gothic"/>
                <a:cs typeface="Century Gothic"/>
              </a:rPr>
              <a:t>Extending</a:t>
            </a:r>
            <a:r>
              <a:rPr sz="2800" b="1" spc="-9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b="1" spc="-20" dirty="0">
                <a:solidFill>
                  <a:srgbClr val="005A9C"/>
                </a:solidFill>
                <a:latin typeface="Century Gothic"/>
                <a:cs typeface="Century Gothic"/>
              </a:rPr>
              <a:t>t-</a:t>
            </a:r>
            <a:r>
              <a:rPr sz="2800" b="1" dirty="0">
                <a:solidFill>
                  <a:srgbClr val="005A9C"/>
                </a:solidFill>
                <a:latin typeface="Century Gothic"/>
                <a:cs typeface="Century Gothic"/>
              </a:rPr>
              <a:t>zones</a:t>
            </a:r>
            <a:r>
              <a:rPr sz="2800" b="1" spc="-9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b="1" dirty="0">
                <a:solidFill>
                  <a:srgbClr val="005A9C"/>
                </a:solidFill>
                <a:latin typeface="Century Gothic"/>
                <a:cs typeface="Century Gothic"/>
              </a:rPr>
              <a:t>into</a:t>
            </a:r>
            <a:r>
              <a:rPr sz="2800" b="1" spc="-8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b="1" dirty="0">
                <a:solidFill>
                  <a:srgbClr val="005A9C"/>
                </a:solidFill>
                <a:latin typeface="Century Gothic"/>
                <a:cs typeface="Century Gothic"/>
              </a:rPr>
              <a:t>marsh</a:t>
            </a:r>
            <a:r>
              <a:rPr sz="2800" b="1" spc="-8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b="1" dirty="0">
                <a:solidFill>
                  <a:srgbClr val="005A9C"/>
                </a:solidFill>
                <a:latin typeface="Century Gothic"/>
                <a:cs typeface="Century Gothic"/>
              </a:rPr>
              <a:t>would</a:t>
            </a:r>
            <a:r>
              <a:rPr sz="2800" b="1" spc="-8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b="1" spc="-25" dirty="0">
                <a:solidFill>
                  <a:srgbClr val="005A9C"/>
                </a:solidFill>
                <a:latin typeface="Century Gothic"/>
                <a:cs typeface="Century Gothic"/>
              </a:rPr>
              <a:t>not </a:t>
            </a:r>
            <a:r>
              <a:rPr sz="2800" b="1" dirty="0">
                <a:solidFill>
                  <a:srgbClr val="005A9C"/>
                </a:solidFill>
                <a:latin typeface="Century Gothic"/>
                <a:cs typeface="Century Gothic"/>
              </a:rPr>
              <a:t>benefit</a:t>
            </a:r>
            <a:r>
              <a:rPr sz="2800" b="1" spc="-8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b="1" dirty="0">
                <a:solidFill>
                  <a:srgbClr val="005A9C"/>
                </a:solidFill>
                <a:latin typeface="Century Gothic"/>
                <a:cs typeface="Century Gothic"/>
              </a:rPr>
              <a:t>SMHM</a:t>
            </a:r>
            <a:r>
              <a:rPr sz="2800" b="1" spc="-7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b="1" dirty="0">
                <a:solidFill>
                  <a:srgbClr val="005A9C"/>
                </a:solidFill>
                <a:latin typeface="Century Gothic"/>
                <a:cs typeface="Century Gothic"/>
              </a:rPr>
              <a:t>and</a:t>
            </a:r>
            <a:r>
              <a:rPr sz="2800" b="1" spc="-9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b="1" spc="-25" dirty="0">
                <a:solidFill>
                  <a:srgbClr val="005A9C"/>
                </a:solidFill>
                <a:latin typeface="Century Gothic"/>
                <a:cs typeface="Century Gothic"/>
              </a:rPr>
              <a:t>CRR</a:t>
            </a:r>
            <a:endParaRPr sz="2800">
              <a:latin typeface="Century Gothic"/>
              <a:cs typeface="Century Gothic"/>
            </a:endParaRPr>
          </a:p>
          <a:p>
            <a:pPr marL="354965" indent="-342265">
              <a:lnSpc>
                <a:spcPct val="100000"/>
              </a:lnSpc>
              <a:spcBef>
                <a:spcPts val="1210"/>
              </a:spcBef>
              <a:buFont typeface="Arial"/>
              <a:buChar char="•"/>
              <a:tabLst>
                <a:tab pos="354965" algn="l"/>
              </a:tabLst>
            </a:pPr>
            <a:r>
              <a:rPr sz="2000" dirty="0">
                <a:solidFill>
                  <a:srgbClr val="005A9C"/>
                </a:solidFill>
                <a:latin typeface="Century Gothic"/>
                <a:cs typeface="Century Gothic"/>
              </a:rPr>
              <a:t>20H:</a:t>
            </a:r>
            <a:r>
              <a:rPr sz="2000" spc="-3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05A9C"/>
                </a:solidFill>
                <a:latin typeface="Century Gothic"/>
                <a:cs typeface="Century Gothic"/>
              </a:rPr>
              <a:t>1V</a:t>
            </a:r>
            <a:r>
              <a:rPr sz="2000" spc="-2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05A9C"/>
                </a:solidFill>
                <a:latin typeface="Century Gothic"/>
                <a:cs typeface="Century Gothic"/>
              </a:rPr>
              <a:t>t-zone</a:t>
            </a:r>
            <a:r>
              <a:rPr sz="2000" spc="-2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05A9C"/>
                </a:solidFill>
                <a:latin typeface="Century Gothic"/>
                <a:cs typeface="Century Gothic"/>
              </a:rPr>
              <a:t>would</a:t>
            </a:r>
            <a:r>
              <a:rPr sz="2000" spc="-3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05A9C"/>
                </a:solidFill>
                <a:latin typeface="Century Gothic"/>
                <a:cs typeface="Century Gothic"/>
              </a:rPr>
              <a:t>fill</a:t>
            </a:r>
            <a:r>
              <a:rPr sz="2000" spc="-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05A9C"/>
                </a:solidFill>
                <a:latin typeface="Century Gothic"/>
                <a:cs typeface="Century Gothic"/>
              </a:rPr>
              <a:t>36 ac</a:t>
            </a:r>
            <a:r>
              <a:rPr sz="2000" spc="-1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05A9C"/>
                </a:solidFill>
                <a:latin typeface="Century Gothic"/>
                <a:cs typeface="Century Gothic"/>
              </a:rPr>
              <a:t>of study</a:t>
            </a:r>
            <a:r>
              <a:rPr sz="2000" spc="-3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05A9C"/>
                </a:solidFill>
                <a:latin typeface="Century Gothic"/>
                <a:cs typeface="Century Gothic"/>
              </a:rPr>
              <a:t>marsh</a:t>
            </a:r>
            <a:r>
              <a:rPr sz="2000" spc="-2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005A9C"/>
                </a:solidFill>
                <a:latin typeface="Century Gothic"/>
                <a:cs typeface="Century Gothic"/>
              </a:rPr>
              <a:t>(10%)</a:t>
            </a:r>
            <a:endParaRPr sz="2000">
              <a:latin typeface="Century Gothic"/>
              <a:cs typeface="Century Gothic"/>
            </a:endParaRPr>
          </a:p>
          <a:p>
            <a:pPr marL="354965" indent="-34226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4965" algn="l"/>
              </a:tabLst>
            </a:pPr>
            <a:r>
              <a:rPr sz="2000" dirty="0">
                <a:solidFill>
                  <a:srgbClr val="005A9C"/>
                </a:solidFill>
                <a:latin typeface="Century Gothic"/>
                <a:cs typeface="Century Gothic"/>
              </a:rPr>
              <a:t>Already</a:t>
            </a:r>
            <a:r>
              <a:rPr sz="2000" spc="-3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05A9C"/>
                </a:solidFill>
                <a:latin typeface="Century Gothic"/>
                <a:cs typeface="Century Gothic"/>
              </a:rPr>
              <a:t>adequate</a:t>
            </a:r>
            <a:r>
              <a:rPr sz="2000" spc="-5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005A9C"/>
                </a:solidFill>
                <a:latin typeface="Century Gothic"/>
                <a:cs typeface="Century Gothic"/>
              </a:rPr>
              <a:t>refugia</a:t>
            </a:r>
            <a:endParaRPr sz="2000">
              <a:latin typeface="Century Gothic"/>
              <a:cs typeface="Century Gothic"/>
            </a:endParaRPr>
          </a:p>
          <a:p>
            <a:pPr marL="354965" marR="8255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4965" algn="l"/>
              </a:tabLst>
            </a:pPr>
            <a:r>
              <a:rPr sz="2000" dirty="0">
                <a:solidFill>
                  <a:srgbClr val="005A9C"/>
                </a:solidFill>
                <a:latin typeface="Century Gothic"/>
                <a:cs typeface="Century Gothic"/>
              </a:rPr>
              <a:t>Even</a:t>
            </a:r>
            <a:r>
              <a:rPr sz="2000" spc="-3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05A9C"/>
                </a:solidFill>
                <a:latin typeface="Century Gothic"/>
                <a:cs typeface="Century Gothic"/>
              </a:rPr>
              <a:t>if</a:t>
            </a:r>
            <a:r>
              <a:rPr sz="2000" spc="-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05A9C"/>
                </a:solidFill>
                <a:latin typeface="Century Gothic"/>
                <a:cs typeface="Century Gothic"/>
              </a:rPr>
              <a:t>there</a:t>
            </a:r>
            <a:r>
              <a:rPr sz="2000" spc="-3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05A9C"/>
                </a:solidFill>
                <a:latin typeface="Century Gothic"/>
                <a:cs typeface="Century Gothic"/>
              </a:rPr>
              <a:t>wasn’t,</a:t>
            </a:r>
            <a:r>
              <a:rPr sz="2000" spc="-4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05A9C"/>
                </a:solidFill>
                <a:latin typeface="Century Gothic"/>
                <a:cs typeface="Century Gothic"/>
              </a:rPr>
              <a:t>t-zones</a:t>
            </a:r>
            <a:r>
              <a:rPr sz="2000" spc="-4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05A9C"/>
                </a:solidFill>
                <a:latin typeface="Century Gothic"/>
                <a:cs typeface="Century Gothic"/>
              </a:rPr>
              <a:t>accessible</a:t>
            </a:r>
            <a:r>
              <a:rPr sz="2000" spc="-3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05A9C"/>
                </a:solidFill>
                <a:latin typeface="Century Gothic"/>
                <a:cs typeface="Century Gothic"/>
              </a:rPr>
              <a:t>as</a:t>
            </a:r>
            <a:r>
              <a:rPr sz="2000" spc="-10" dirty="0">
                <a:solidFill>
                  <a:srgbClr val="005A9C"/>
                </a:solidFill>
                <a:latin typeface="Century Gothic"/>
                <a:cs typeface="Century Gothic"/>
              </a:rPr>
              <a:t> refugia </a:t>
            </a:r>
            <a:r>
              <a:rPr sz="2000" dirty="0">
                <a:solidFill>
                  <a:srgbClr val="005A9C"/>
                </a:solidFill>
                <a:latin typeface="Century Gothic"/>
                <a:cs typeface="Century Gothic"/>
              </a:rPr>
              <a:t>primarily</a:t>
            </a:r>
            <a:r>
              <a:rPr sz="2000" spc="-3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05A9C"/>
                </a:solidFill>
                <a:latin typeface="Century Gothic"/>
                <a:cs typeface="Century Gothic"/>
              </a:rPr>
              <a:t>within</a:t>
            </a:r>
            <a:r>
              <a:rPr sz="2000" spc="-3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05A9C"/>
                </a:solidFill>
                <a:latin typeface="Century Gothic"/>
                <a:cs typeface="Century Gothic"/>
              </a:rPr>
              <a:t>200-300</a:t>
            </a:r>
            <a:r>
              <a:rPr sz="2000" spc="-1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05A9C"/>
                </a:solidFill>
                <a:latin typeface="Century Gothic"/>
                <a:cs typeface="Century Gothic"/>
              </a:rPr>
              <a:t>feet</a:t>
            </a:r>
            <a:r>
              <a:rPr sz="2000" spc="-3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05A9C"/>
                </a:solidFill>
                <a:latin typeface="Century Gothic"/>
                <a:cs typeface="Century Gothic"/>
              </a:rPr>
              <a:t>– so</a:t>
            </a:r>
            <a:r>
              <a:rPr sz="2000" spc="-2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05A9C"/>
                </a:solidFill>
                <a:latin typeface="Century Gothic"/>
                <a:cs typeface="Century Gothic"/>
              </a:rPr>
              <a:t>to</a:t>
            </a:r>
            <a:r>
              <a:rPr sz="2000" spc="-2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05A9C"/>
                </a:solidFill>
                <a:latin typeface="Century Gothic"/>
                <a:cs typeface="Century Gothic"/>
              </a:rPr>
              <a:t>enhance</a:t>
            </a:r>
            <a:r>
              <a:rPr sz="2000" spc="-2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005A9C"/>
                </a:solidFill>
                <a:latin typeface="Century Gothic"/>
                <a:cs typeface="Century Gothic"/>
              </a:rPr>
              <a:t>refugia </a:t>
            </a:r>
            <a:r>
              <a:rPr sz="2000" dirty="0">
                <a:solidFill>
                  <a:srgbClr val="005A9C"/>
                </a:solidFill>
                <a:latin typeface="Century Gothic"/>
                <a:cs typeface="Century Gothic"/>
              </a:rPr>
              <a:t>would</a:t>
            </a:r>
            <a:r>
              <a:rPr sz="2000" spc="-3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05A9C"/>
                </a:solidFill>
                <a:latin typeface="Century Gothic"/>
                <a:cs typeface="Century Gothic"/>
              </a:rPr>
              <a:t>be</a:t>
            </a:r>
            <a:r>
              <a:rPr sz="2000" spc="-3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05A9C"/>
                </a:solidFill>
                <a:latin typeface="Century Gothic"/>
                <a:cs typeface="Century Gothic"/>
              </a:rPr>
              <a:t>better</a:t>
            </a:r>
            <a:r>
              <a:rPr sz="2000" spc="-5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05A9C"/>
                </a:solidFill>
                <a:latin typeface="Century Gothic"/>
                <a:cs typeface="Century Gothic"/>
              </a:rPr>
              <a:t>off</a:t>
            </a:r>
            <a:r>
              <a:rPr sz="2000" spc="-1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05A9C"/>
                </a:solidFill>
                <a:latin typeface="Century Gothic"/>
                <a:cs typeface="Century Gothic"/>
              </a:rPr>
              <a:t>enhancing in</a:t>
            </a:r>
            <a:r>
              <a:rPr sz="2000" spc="-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05A9C"/>
                </a:solidFill>
                <a:latin typeface="Century Gothic"/>
                <a:cs typeface="Century Gothic"/>
              </a:rPr>
              <a:t>marsh</a:t>
            </a:r>
            <a:r>
              <a:rPr sz="2000" spc="-2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005A9C"/>
                </a:solidFill>
                <a:latin typeface="Century Gothic"/>
                <a:cs typeface="Century Gothic"/>
              </a:rPr>
              <a:t>refugia</a:t>
            </a:r>
            <a:endParaRPr sz="2000">
              <a:latin typeface="Century Gothic"/>
              <a:cs typeface="Century Gothic"/>
            </a:endParaRPr>
          </a:p>
          <a:p>
            <a:pPr marL="12700" marR="1071880">
              <a:lnSpc>
                <a:spcPts val="3350"/>
              </a:lnSpc>
              <a:spcBef>
                <a:spcPts val="1295"/>
              </a:spcBef>
            </a:pPr>
            <a:r>
              <a:rPr sz="2800" b="1" dirty="0">
                <a:solidFill>
                  <a:srgbClr val="005A9C"/>
                </a:solidFill>
                <a:latin typeface="Century Gothic"/>
                <a:cs typeface="Century Gothic"/>
              </a:rPr>
              <a:t>What</a:t>
            </a:r>
            <a:r>
              <a:rPr sz="2800" b="1" spc="-6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b="1" dirty="0">
                <a:solidFill>
                  <a:srgbClr val="005A9C"/>
                </a:solidFill>
                <a:latin typeface="Century Gothic"/>
                <a:cs typeface="Century Gothic"/>
              </a:rPr>
              <a:t>about</a:t>
            </a:r>
            <a:r>
              <a:rPr sz="2800" b="1" spc="-7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b="1" dirty="0">
                <a:solidFill>
                  <a:srgbClr val="005A9C"/>
                </a:solidFill>
                <a:latin typeface="Century Gothic"/>
                <a:cs typeface="Century Gothic"/>
              </a:rPr>
              <a:t>SLR</a:t>
            </a:r>
            <a:r>
              <a:rPr sz="2800" b="1" spc="-6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b="1" spc="-10" dirty="0">
                <a:solidFill>
                  <a:srgbClr val="005A9C"/>
                </a:solidFill>
                <a:latin typeface="Century Gothic"/>
                <a:cs typeface="Century Gothic"/>
              </a:rPr>
              <a:t>accommodation space?</a:t>
            </a:r>
            <a:endParaRPr sz="2800">
              <a:latin typeface="Century Gothic"/>
              <a:cs typeface="Century Gothic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24343" y="263652"/>
            <a:ext cx="4867656" cy="633221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80495" y="6431724"/>
            <a:ext cx="1936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99BBB"/>
                </a:solidFill>
                <a:latin typeface="Century Gothic"/>
                <a:cs typeface="Century Gothic"/>
              </a:rPr>
              <a:t>17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8344" y="983039"/>
            <a:ext cx="11454130" cy="2105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005A9C"/>
                </a:solidFill>
                <a:latin typeface="Century Gothic"/>
                <a:cs typeface="Century Gothic"/>
              </a:rPr>
              <a:t>20H:</a:t>
            </a:r>
            <a:r>
              <a:rPr sz="2800" b="1" spc="-4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b="1" dirty="0">
                <a:solidFill>
                  <a:srgbClr val="005A9C"/>
                </a:solidFill>
                <a:latin typeface="Century Gothic"/>
                <a:cs typeface="Century Gothic"/>
              </a:rPr>
              <a:t>1V</a:t>
            </a:r>
            <a:r>
              <a:rPr sz="2800" b="1" spc="-5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b="1" spc="-20" dirty="0">
                <a:solidFill>
                  <a:srgbClr val="005A9C"/>
                </a:solidFill>
                <a:latin typeface="Century Gothic"/>
                <a:cs typeface="Century Gothic"/>
              </a:rPr>
              <a:t>t-zone</a:t>
            </a:r>
            <a:endParaRPr sz="2800">
              <a:latin typeface="Century Gothic"/>
              <a:cs typeface="Century Gothic"/>
            </a:endParaRPr>
          </a:p>
          <a:p>
            <a:pPr marL="355600" indent="-342900">
              <a:lnSpc>
                <a:spcPct val="100000"/>
              </a:lnSpc>
              <a:spcBef>
                <a:spcPts val="1705"/>
              </a:spcBef>
              <a:buFont typeface="Arial"/>
              <a:buChar char="•"/>
              <a:tabLst>
                <a:tab pos="355600" algn="l"/>
              </a:tabLst>
            </a:pPr>
            <a:r>
              <a:rPr sz="2200" dirty="0">
                <a:solidFill>
                  <a:srgbClr val="005A9C"/>
                </a:solidFill>
                <a:latin typeface="Century Gothic"/>
                <a:cs typeface="Century Gothic"/>
              </a:rPr>
              <a:t>After</a:t>
            </a:r>
            <a:r>
              <a:rPr sz="2200" spc="-3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005A9C"/>
                </a:solidFill>
                <a:latin typeface="Century Gothic"/>
                <a:cs typeface="Century Gothic"/>
              </a:rPr>
              <a:t>3.5</a:t>
            </a:r>
            <a:r>
              <a:rPr sz="2200" spc="-1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005A9C"/>
                </a:solidFill>
                <a:latin typeface="Century Gothic"/>
                <a:cs typeface="Century Gothic"/>
              </a:rPr>
              <a:t>ft</a:t>
            </a:r>
            <a:r>
              <a:rPr sz="2200" spc="-4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005A9C"/>
                </a:solidFill>
                <a:latin typeface="Century Gothic"/>
                <a:cs typeface="Century Gothic"/>
              </a:rPr>
              <a:t>of</a:t>
            </a:r>
            <a:r>
              <a:rPr sz="2200" spc="-5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005A9C"/>
                </a:solidFill>
                <a:latin typeface="Century Gothic"/>
                <a:cs typeface="Century Gothic"/>
              </a:rPr>
              <a:t>SLR,</a:t>
            </a:r>
            <a:r>
              <a:rPr sz="2200" spc="-4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005A9C"/>
                </a:solidFill>
                <a:latin typeface="Century Gothic"/>
                <a:cs typeface="Century Gothic"/>
              </a:rPr>
              <a:t>15</a:t>
            </a:r>
            <a:r>
              <a:rPr sz="2200" spc="-3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005A9C"/>
                </a:solidFill>
                <a:latin typeface="Century Gothic"/>
                <a:cs typeface="Century Gothic"/>
              </a:rPr>
              <a:t>acres</a:t>
            </a:r>
            <a:r>
              <a:rPr sz="2200" spc="-4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005A9C"/>
                </a:solidFill>
                <a:latin typeface="Century Gothic"/>
                <a:cs typeface="Century Gothic"/>
              </a:rPr>
              <a:t>of</a:t>
            </a:r>
            <a:r>
              <a:rPr sz="2200" spc="-5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005A9C"/>
                </a:solidFill>
                <a:latin typeface="Century Gothic"/>
                <a:cs typeface="Century Gothic"/>
              </a:rPr>
              <a:t>marsh</a:t>
            </a:r>
            <a:r>
              <a:rPr sz="2200" spc="-6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005A9C"/>
                </a:solidFill>
                <a:latin typeface="Century Gothic"/>
                <a:cs typeface="Century Gothic"/>
              </a:rPr>
              <a:t>would</a:t>
            </a:r>
            <a:r>
              <a:rPr sz="2200" spc="-4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005A9C"/>
                </a:solidFill>
                <a:latin typeface="Century Gothic"/>
                <a:cs typeface="Century Gothic"/>
              </a:rPr>
              <a:t>transgress</a:t>
            </a:r>
            <a:r>
              <a:rPr sz="2200" spc="-6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200" spc="-10" dirty="0">
                <a:solidFill>
                  <a:srgbClr val="005A9C"/>
                </a:solidFill>
                <a:latin typeface="Century Gothic"/>
                <a:cs typeface="Century Gothic"/>
              </a:rPr>
              <a:t>upslope</a:t>
            </a:r>
            <a:endParaRPr sz="2200">
              <a:latin typeface="Century Gothic"/>
              <a:cs typeface="Century Gothic"/>
            </a:endParaRPr>
          </a:p>
          <a:p>
            <a:pPr marL="355600" indent="-342900">
              <a:lnSpc>
                <a:spcPct val="100000"/>
              </a:lnSpc>
              <a:spcBef>
                <a:spcPts val="1700"/>
              </a:spcBef>
              <a:buFont typeface="Arial"/>
              <a:buChar char="•"/>
              <a:tabLst>
                <a:tab pos="355600" algn="l"/>
              </a:tabLst>
            </a:pPr>
            <a:r>
              <a:rPr sz="2200" dirty="0">
                <a:solidFill>
                  <a:srgbClr val="005A9C"/>
                </a:solidFill>
                <a:latin typeface="Century Gothic"/>
                <a:cs typeface="Century Gothic"/>
              </a:rPr>
              <a:t>But</a:t>
            </a:r>
            <a:r>
              <a:rPr sz="2200" spc="-5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005A9C"/>
                </a:solidFill>
                <a:latin typeface="Century Gothic"/>
                <a:cs typeface="Century Gothic"/>
              </a:rPr>
              <a:t>if</a:t>
            </a:r>
            <a:r>
              <a:rPr sz="2200" spc="-7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005A9C"/>
                </a:solidFill>
                <a:latin typeface="Century Gothic"/>
                <a:cs typeface="Century Gothic"/>
              </a:rPr>
              <a:t>outboard</a:t>
            </a:r>
            <a:r>
              <a:rPr sz="2200" spc="-4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005A9C"/>
                </a:solidFill>
                <a:latin typeface="Century Gothic"/>
                <a:cs typeface="Century Gothic"/>
              </a:rPr>
              <a:t>marsh</a:t>
            </a:r>
            <a:r>
              <a:rPr sz="2200" spc="-6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005A9C"/>
                </a:solidFill>
                <a:latin typeface="Century Gothic"/>
                <a:cs typeface="Century Gothic"/>
              </a:rPr>
              <a:t>converts</a:t>
            </a:r>
            <a:r>
              <a:rPr sz="2200" spc="-6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005A9C"/>
                </a:solidFill>
                <a:latin typeface="Century Gothic"/>
                <a:cs typeface="Century Gothic"/>
              </a:rPr>
              <a:t>to</a:t>
            </a:r>
            <a:r>
              <a:rPr sz="2200" spc="-6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005A9C"/>
                </a:solidFill>
                <a:latin typeface="Century Gothic"/>
                <a:cs typeface="Century Gothic"/>
              </a:rPr>
              <a:t>mudflat,</a:t>
            </a:r>
            <a:r>
              <a:rPr sz="2200" spc="-4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005A9C"/>
                </a:solidFill>
                <a:latin typeface="Century Gothic"/>
                <a:cs typeface="Century Gothic"/>
              </a:rPr>
              <a:t>only</a:t>
            </a:r>
            <a:r>
              <a:rPr sz="2200" spc="-7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005A9C"/>
                </a:solidFill>
                <a:latin typeface="Century Gothic"/>
                <a:cs typeface="Century Gothic"/>
              </a:rPr>
              <a:t>4%</a:t>
            </a:r>
            <a:r>
              <a:rPr sz="2200" spc="-4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005A9C"/>
                </a:solidFill>
                <a:latin typeface="Century Gothic"/>
                <a:cs typeface="Century Gothic"/>
              </a:rPr>
              <a:t>of</a:t>
            </a:r>
            <a:r>
              <a:rPr sz="2200" spc="-5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005A9C"/>
                </a:solidFill>
                <a:latin typeface="Century Gothic"/>
                <a:cs typeface="Century Gothic"/>
              </a:rPr>
              <a:t>current</a:t>
            </a:r>
            <a:r>
              <a:rPr sz="2200" spc="-3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005A9C"/>
                </a:solidFill>
                <a:latin typeface="Century Gothic"/>
                <a:cs typeface="Century Gothic"/>
              </a:rPr>
              <a:t>marsh</a:t>
            </a:r>
            <a:r>
              <a:rPr sz="2200" spc="-6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005A9C"/>
                </a:solidFill>
                <a:latin typeface="Century Gothic"/>
                <a:cs typeface="Century Gothic"/>
              </a:rPr>
              <a:t>would</a:t>
            </a:r>
            <a:r>
              <a:rPr sz="2200" spc="-4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200" spc="-10" dirty="0">
                <a:solidFill>
                  <a:srgbClr val="005A9C"/>
                </a:solidFill>
                <a:latin typeface="Century Gothic"/>
                <a:cs typeface="Century Gothic"/>
              </a:rPr>
              <a:t>remain!</a:t>
            </a:r>
            <a:endParaRPr sz="2200">
              <a:latin typeface="Century Gothic"/>
              <a:cs typeface="Century Gothic"/>
            </a:endParaRPr>
          </a:p>
          <a:p>
            <a:pPr marL="355600" indent="-342900">
              <a:lnSpc>
                <a:spcPct val="100000"/>
              </a:lnSpc>
              <a:spcBef>
                <a:spcPts val="1695"/>
              </a:spcBef>
              <a:buFont typeface="Arial"/>
              <a:buChar char="•"/>
              <a:tabLst>
                <a:tab pos="355600" algn="l"/>
              </a:tabLst>
            </a:pPr>
            <a:r>
              <a:rPr sz="2200" dirty="0">
                <a:solidFill>
                  <a:srgbClr val="005A9C"/>
                </a:solidFill>
                <a:latin typeface="Century Gothic"/>
                <a:cs typeface="Century Gothic"/>
              </a:rPr>
              <a:t>More</a:t>
            </a:r>
            <a:r>
              <a:rPr sz="2200" spc="-3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005A9C"/>
                </a:solidFill>
                <a:latin typeface="Century Gothic"/>
                <a:cs typeface="Century Gothic"/>
              </a:rPr>
              <a:t>important</a:t>
            </a:r>
            <a:r>
              <a:rPr sz="2200" spc="-7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005A9C"/>
                </a:solidFill>
                <a:latin typeface="Century Gothic"/>
                <a:cs typeface="Century Gothic"/>
              </a:rPr>
              <a:t>to</a:t>
            </a:r>
            <a:r>
              <a:rPr sz="2200" spc="-4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005A9C"/>
                </a:solidFill>
                <a:latin typeface="Century Gothic"/>
                <a:cs typeface="Century Gothic"/>
              </a:rPr>
              <a:t>sustain</a:t>
            </a:r>
            <a:r>
              <a:rPr sz="2200" spc="-7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005A9C"/>
                </a:solidFill>
                <a:latin typeface="Century Gothic"/>
                <a:cs typeface="Century Gothic"/>
              </a:rPr>
              <a:t>the</a:t>
            </a:r>
            <a:r>
              <a:rPr sz="2200" spc="-5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005A9C"/>
                </a:solidFill>
                <a:latin typeface="Century Gothic"/>
                <a:cs typeface="Century Gothic"/>
              </a:rPr>
              <a:t>marsh</a:t>
            </a:r>
            <a:r>
              <a:rPr sz="2200" spc="-5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005A9C"/>
                </a:solidFill>
                <a:latin typeface="Century Gothic"/>
                <a:cs typeface="Century Gothic"/>
              </a:rPr>
              <a:t>and</a:t>
            </a:r>
            <a:r>
              <a:rPr sz="2200" spc="-3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005A9C"/>
                </a:solidFill>
                <a:latin typeface="Century Gothic"/>
                <a:cs typeface="Century Gothic"/>
              </a:rPr>
              <a:t>its</a:t>
            </a:r>
            <a:r>
              <a:rPr sz="2200" spc="-6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005A9C"/>
                </a:solidFill>
                <a:latin typeface="Century Gothic"/>
                <a:cs typeface="Century Gothic"/>
              </a:rPr>
              <a:t>in</a:t>
            </a:r>
            <a:r>
              <a:rPr sz="2200" spc="-6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005A9C"/>
                </a:solidFill>
                <a:latin typeface="Century Gothic"/>
                <a:cs typeface="Century Gothic"/>
              </a:rPr>
              <a:t>marsh</a:t>
            </a:r>
            <a:r>
              <a:rPr sz="2200" spc="-4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200" spc="-10" dirty="0">
                <a:solidFill>
                  <a:srgbClr val="005A9C"/>
                </a:solidFill>
                <a:latin typeface="Century Gothic"/>
                <a:cs typeface="Century Gothic"/>
              </a:rPr>
              <a:t>refugia</a:t>
            </a:r>
            <a:endParaRPr sz="2200">
              <a:latin typeface="Century Gothic"/>
              <a:cs typeface="Century Gothic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723" y="3293364"/>
            <a:ext cx="12114276" cy="329325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5948" y="184937"/>
            <a:ext cx="102184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High</a:t>
            </a:r>
            <a:r>
              <a:rPr spc="-35" dirty="0"/>
              <a:t> </a:t>
            </a:r>
            <a:r>
              <a:rPr dirty="0"/>
              <a:t>Tide</a:t>
            </a:r>
            <a:r>
              <a:rPr spc="-10" dirty="0"/>
              <a:t> </a:t>
            </a:r>
            <a:r>
              <a:rPr dirty="0"/>
              <a:t>Refugial</a:t>
            </a:r>
            <a:r>
              <a:rPr spc="-10" dirty="0"/>
              <a:t> </a:t>
            </a:r>
            <a:r>
              <a:rPr dirty="0"/>
              <a:t>Habitat</a:t>
            </a:r>
            <a:r>
              <a:rPr spc="-20" dirty="0"/>
              <a:t> </a:t>
            </a:r>
            <a:r>
              <a:rPr dirty="0"/>
              <a:t>Study:</a:t>
            </a:r>
            <a:r>
              <a:rPr spc="5" dirty="0"/>
              <a:t> </a:t>
            </a:r>
            <a:r>
              <a:rPr dirty="0"/>
              <a:t>Option</a:t>
            </a:r>
            <a:r>
              <a:rPr spc="-10" dirty="0"/>
              <a:t> Considered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5949" y="254403"/>
            <a:ext cx="1148143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High</a:t>
            </a:r>
            <a:r>
              <a:rPr spc="-20" dirty="0"/>
              <a:t> </a:t>
            </a:r>
            <a:r>
              <a:rPr dirty="0"/>
              <a:t>Tide</a:t>
            </a:r>
            <a:r>
              <a:rPr spc="-10" dirty="0"/>
              <a:t> </a:t>
            </a:r>
            <a:r>
              <a:rPr dirty="0"/>
              <a:t>Refugial</a:t>
            </a:r>
            <a:r>
              <a:rPr spc="-10" dirty="0"/>
              <a:t> </a:t>
            </a:r>
            <a:r>
              <a:rPr dirty="0"/>
              <a:t>Habitat</a:t>
            </a:r>
            <a:r>
              <a:rPr spc="-20" dirty="0"/>
              <a:t> </a:t>
            </a:r>
            <a:r>
              <a:rPr dirty="0"/>
              <a:t>Study:</a:t>
            </a:r>
            <a:r>
              <a:rPr spc="5" dirty="0"/>
              <a:t> </a:t>
            </a:r>
            <a:r>
              <a:rPr dirty="0"/>
              <a:t>Design</a:t>
            </a:r>
            <a:r>
              <a:rPr spc="-10" dirty="0"/>
              <a:t> Recommendation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88079" y="2947416"/>
            <a:ext cx="8430820" cy="360748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13160" y="767545"/>
            <a:ext cx="9271000" cy="5353050"/>
          </a:xfrm>
          <a:prstGeom prst="rect">
            <a:avLst/>
          </a:prstGeom>
        </p:spPr>
        <p:txBody>
          <a:bodyPr vert="horz" wrap="square" lIns="0" tIns="22732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89"/>
              </a:spcBef>
            </a:pPr>
            <a:r>
              <a:rPr sz="2800" b="1" dirty="0">
                <a:solidFill>
                  <a:srgbClr val="005A9C"/>
                </a:solidFill>
                <a:latin typeface="Century Gothic"/>
                <a:cs typeface="Century Gothic"/>
              </a:rPr>
              <a:t>Narrower</a:t>
            </a:r>
            <a:r>
              <a:rPr sz="2800" b="1" spc="-6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b="1" spc="-20" dirty="0">
                <a:solidFill>
                  <a:srgbClr val="005A9C"/>
                </a:solidFill>
                <a:latin typeface="Century Gothic"/>
                <a:cs typeface="Century Gothic"/>
              </a:rPr>
              <a:t>t-</a:t>
            </a:r>
            <a:r>
              <a:rPr sz="2800" b="1" dirty="0">
                <a:solidFill>
                  <a:srgbClr val="005A9C"/>
                </a:solidFill>
                <a:latin typeface="Century Gothic"/>
                <a:cs typeface="Century Gothic"/>
              </a:rPr>
              <a:t>zone</a:t>
            </a:r>
            <a:r>
              <a:rPr sz="2800" b="1" spc="-9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b="1" dirty="0">
                <a:solidFill>
                  <a:srgbClr val="005A9C"/>
                </a:solidFill>
                <a:latin typeface="Century Gothic"/>
                <a:cs typeface="Century Gothic"/>
              </a:rPr>
              <a:t>(3H:1V</a:t>
            </a:r>
            <a:r>
              <a:rPr sz="2800" b="1" spc="-7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b="1" dirty="0">
                <a:solidFill>
                  <a:srgbClr val="005A9C"/>
                </a:solidFill>
                <a:latin typeface="Century Gothic"/>
                <a:cs typeface="Century Gothic"/>
              </a:rPr>
              <a:t>to</a:t>
            </a:r>
            <a:r>
              <a:rPr sz="2800" b="1" spc="-7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b="1" spc="-10" dirty="0">
                <a:solidFill>
                  <a:srgbClr val="005A9C"/>
                </a:solidFill>
                <a:latin typeface="Century Gothic"/>
                <a:cs typeface="Century Gothic"/>
              </a:rPr>
              <a:t>5H:1V)</a:t>
            </a:r>
            <a:endParaRPr sz="2800">
              <a:latin typeface="Century Gothic"/>
              <a:cs typeface="Century Gothic"/>
            </a:endParaRPr>
          </a:p>
          <a:p>
            <a:pPr marL="469265" indent="-456565">
              <a:lnSpc>
                <a:spcPct val="100000"/>
              </a:lnSpc>
              <a:spcBef>
                <a:spcPts val="1695"/>
              </a:spcBef>
              <a:buChar char="-"/>
              <a:tabLst>
                <a:tab pos="469265" algn="l"/>
              </a:tabLst>
            </a:pPr>
            <a:r>
              <a:rPr sz="2800" dirty="0">
                <a:solidFill>
                  <a:srgbClr val="005A9C"/>
                </a:solidFill>
                <a:latin typeface="Century Gothic"/>
                <a:cs typeface="Century Gothic"/>
              </a:rPr>
              <a:t>Reduce</a:t>
            </a:r>
            <a:r>
              <a:rPr sz="2800" spc="-7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005A9C"/>
                </a:solidFill>
                <a:latin typeface="Century Gothic"/>
                <a:cs typeface="Century Gothic"/>
              </a:rPr>
              <a:t>impact</a:t>
            </a:r>
            <a:r>
              <a:rPr sz="2800" spc="-8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005A9C"/>
                </a:solidFill>
                <a:latin typeface="Century Gothic"/>
                <a:cs typeface="Century Gothic"/>
              </a:rPr>
              <a:t>to</a:t>
            </a:r>
            <a:r>
              <a:rPr sz="2800" spc="-7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spc="-10" dirty="0">
                <a:solidFill>
                  <a:srgbClr val="005A9C"/>
                </a:solidFill>
                <a:latin typeface="Century Gothic"/>
                <a:cs typeface="Century Gothic"/>
              </a:rPr>
              <a:t>marsh</a:t>
            </a:r>
            <a:endParaRPr sz="2800">
              <a:latin typeface="Century Gothic"/>
              <a:cs typeface="Century Gothic"/>
            </a:endParaRPr>
          </a:p>
          <a:p>
            <a:pPr marL="469265" indent="-456565">
              <a:lnSpc>
                <a:spcPct val="100000"/>
              </a:lnSpc>
              <a:spcBef>
                <a:spcPts val="1700"/>
              </a:spcBef>
              <a:buChar char="-"/>
              <a:tabLst>
                <a:tab pos="469265" algn="l"/>
              </a:tabLst>
            </a:pPr>
            <a:r>
              <a:rPr sz="2800" dirty="0">
                <a:solidFill>
                  <a:srgbClr val="005A9C"/>
                </a:solidFill>
                <a:latin typeface="Century Gothic"/>
                <a:cs typeface="Century Gothic"/>
              </a:rPr>
              <a:t>12</a:t>
            </a:r>
            <a:r>
              <a:rPr sz="2800" spc="-5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005A9C"/>
                </a:solidFill>
                <a:latin typeface="Century Gothic"/>
                <a:cs typeface="Century Gothic"/>
              </a:rPr>
              <a:t>to</a:t>
            </a:r>
            <a:r>
              <a:rPr sz="2800" spc="-4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005A9C"/>
                </a:solidFill>
                <a:latin typeface="Century Gothic"/>
                <a:cs typeface="Century Gothic"/>
              </a:rPr>
              <a:t>22</a:t>
            </a:r>
            <a:r>
              <a:rPr sz="2800" spc="-5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005A9C"/>
                </a:solidFill>
                <a:latin typeface="Century Gothic"/>
                <a:cs typeface="Century Gothic"/>
              </a:rPr>
              <a:t>ft</a:t>
            </a:r>
            <a:r>
              <a:rPr sz="2800" spc="-6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spc="-20" dirty="0">
                <a:solidFill>
                  <a:srgbClr val="005A9C"/>
                </a:solidFill>
                <a:latin typeface="Century Gothic"/>
                <a:cs typeface="Century Gothic"/>
              </a:rPr>
              <a:t>t-</a:t>
            </a:r>
            <a:r>
              <a:rPr sz="2800" dirty="0">
                <a:solidFill>
                  <a:srgbClr val="005A9C"/>
                </a:solidFill>
                <a:latin typeface="Century Gothic"/>
                <a:cs typeface="Century Gothic"/>
              </a:rPr>
              <a:t>zone</a:t>
            </a:r>
            <a:r>
              <a:rPr sz="2800" spc="-3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005A9C"/>
                </a:solidFill>
                <a:latin typeface="Century Gothic"/>
                <a:cs typeface="Century Gothic"/>
              </a:rPr>
              <a:t>buffer</a:t>
            </a:r>
            <a:r>
              <a:rPr sz="2800" spc="-5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005A9C"/>
                </a:solidFill>
                <a:latin typeface="Century Gothic"/>
                <a:cs typeface="Century Gothic"/>
              </a:rPr>
              <a:t>above</a:t>
            </a:r>
            <a:r>
              <a:rPr sz="2800" spc="-3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005A9C"/>
                </a:solidFill>
                <a:latin typeface="Century Gothic"/>
                <a:cs typeface="Century Gothic"/>
              </a:rPr>
              <a:t>HTL</a:t>
            </a:r>
            <a:r>
              <a:rPr sz="2800" spc="-5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005A9C"/>
                </a:solidFill>
                <a:latin typeface="Century Gothic"/>
                <a:cs typeface="Century Gothic"/>
              </a:rPr>
              <a:t>after</a:t>
            </a:r>
            <a:r>
              <a:rPr sz="2800" spc="-4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005A9C"/>
                </a:solidFill>
                <a:latin typeface="Century Gothic"/>
                <a:cs typeface="Century Gothic"/>
              </a:rPr>
              <a:t>3.5</a:t>
            </a:r>
            <a:r>
              <a:rPr sz="2800" spc="-2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005A9C"/>
                </a:solidFill>
                <a:latin typeface="Century Gothic"/>
                <a:cs typeface="Century Gothic"/>
              </a:rPr>
              <a:t>ft</a:t>
            </a:r>
            <a:r>
              <a:rPr sz="2800" spc="-6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005A9C"/>
                </a:solidFill>
                <a:latin typeface="Century Gothic"/>
                <a:cs typeface="Century Gothic"/>
              </a:rPr>
              <a:t>of</a:t>
            </a:r>
            <a:r>
              <a:rPr sz="2800" spc="-5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spc="-25" dirty="0">
                <a:solidFill>
                  <a:srgbClr val="005A9C"/>
                </a:solidFill>
                <a:latin typeface="Century Gothic"/>
                <a:cs typeface="Century Gothic"/>
              </a:rPr>
              <a:t>SLR</a:t>
            </a:r>
            <a:endParaRPr sz="2800">
              <a:latin typeface="Century Gothic"/>
              <a:cs typeface="Century Gothic"/>
            </a:endParaRPr>
          </a:p>
          <a:p>
            <a:pPr marL="1136650" marR="5801995" lvl="1" indent="-457200">
              <a:lnSpc>
                <a:spcPct val="100000"/>
              </a:lnSpc>
              <a:spcBef>
                <a:spcPts val="1555"/>
              </a:spcBef>
              <a:buChar char="-"/>
              <a:tabLst>
                <a:tab pos="1136650" algn="l"/>
              </a:tabLst>
            </a:pPr>
            <a:r>
              <a:rPr sz="2800" spc="-10" dirty="0">
                <a:solidFill>
                  <a:srgbClr val="005A9C"/>
                </a:solidFill>
                <a:latin typeface="Century Gothic"/>
                <a:cs typeface="Century Gothic"/>
              </a:rPr>
              <a:t>Improvement </a:t>
            </a:r>
            <a:r>
              <a:rPr sz="2800" dirty="0">
                <a:solidFill>
                  <a:srgbClr val="005A9C"/>
                </a:solidFill>
                <a:latin typeface="Century Gothic"/>
                <a:cs typeface="Century Gothic"/>
              </a:rPr>
              <a:t>from</a:t>
            </a:r>
            <a:r>
              <a:rPr sz="2800" spc="-8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spc="-10" dirty="0">
                <a:solidFill>
                  <a:srgbClr val="005A9C"/>
                </a:solidFill>
                <a:latin typeface="Century Gothic"/>
                <a:cs typeface="Century Gothic"/>
              </a:rPr>
              <a:t>existing condition</a:t>
            </a:r>
            <a:endParaRPr sz="2800">
              <a:latin typeface="Century Gothic"/>
              <a:cs typeface="Century Gothic"/>
            </a:endParaRPr>
          </a:p>
          <a:p>
            <a:pPr marL="1136650" marR="5855970" lvl="1" indent="-457200">
              <a:lnSpc>
                <a:spcPct val="100000"/>
              </a:lnSpc>
              <a:spcBef>
                <a:spcPts val="1705"/>
              </a:spcBef>
              <a:buChar char="-"/>
              <a:tabLst>
                <a:tab pos="1136650" algn="l"/>
              </a:tabLst>
            </a:pPr>
            <a:r>
              <a:rPr sz="2800" dirty="0">
                <a:solidFill>
                  <a:srgbClr val="005A9C"/>
                </a:solidFill>
                <a:latin typeface="Century Gothic"/>
                <a:cs typeface="Century Gothic"/>
              </a:rPr>
              <a:t>preferable</a:t>
            </a:r>
            <a:r>
              <a:rPr sz="2800" spc="-15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spc="-25" dirty="0">
                <a:solidFill>
                  <a:srgbClr val="005A9C"/>
                </a:solidFill>
                <a:latin typeface="Century Gothic"/>
                <a:cs typeface="Century Gothic"/>
              </a:rPr>
              <a:t>to </a:t>
            </a:r>
            <a:r>
              <a:rPr sz="2800" dirty="0">
                <a:solidFill>
                  <a:srgbClr val="005A9C"/>
                </a:solidFill>
                <a:latin typeface="Century Gothic"/>
                <a:cs typeface="Century Gothic"/>
              </a:rPr>
              <a:t>losing</a:t>
            </a:r>
            <a:r>
              <a:rPr sz="2800" spc="-7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spc="-10" dirty="0">
                <a:solidFill>
                  <a:srgbClr val="005A9C"/>
                </a:solidFill>
                <a:latin typeface="Century Gothic"/>
                <a:cs typeface="Century Gothic"/>
              </a:rPr>
              <a:t>highly productive marsh</a:t>
            </a:r>
            <a:endParaRPr sz="2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4544" y="990161"/>
            <a:ext cx="7281545" cy="52063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37795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005A9C"/>
                </a:solidFill>
                <a:latin typeface="Century Gothic"/>
                <a:cs typeface="Century Gothic"/>
              </a:rPr>
              <a:t>T-</a:t>
            </a:r>
            <a:r>
              <a:rPr sz="2000" b="1" dirty="0">
                <a:solidFill>
                  <a:srgbClr val="005A9C"/>
                </a:solidFill>
                <a:latin typeface="Century Gothic"/>
                <a:cs typeface="Century Gothic"/>
              </a:rPr>
              <a:t>zones</a:t>
            </a:r>
            <a:r>
              <a:rPr sz="2000" b="1" spc="-6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000" b="1" dirty="0">
                <a:solidFill>
                  <a:srgbClr val="005A9C"/>
                </a:solidFill>
                <a:latin typeface="Century Gothic"/>
                <a:cs typeface="Century Gothic"/>
              </a:rPr>
              <a:t>benefit</a:t>
            </a:r>
            <a:r>
              <a:rPr sz="2000" b="1" spc="-4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000" b="1" dirty="0">
                <a:solidFill>
                  <a:srgbClr val="005A9C"/>
                </a:solidFill>
                <a:latin typeface="Century Gothic"/>
                <a:cs typeface="Century Gothic"/>
              </a:rPr>
              <a:t>habitat</a:t>
            </a:r>
            <a:r>
              <a:rPr sz="2000" b="1" spc="-1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000" b="1" dirty="0">
                <a:solidFill>
                  <a:srgbClr val="005A9C"/>
                </a:solidFill>
                <a:latin typeface="Century Gothic"/>
                <a:cs typeface="Century Gothic"/>
              </a:rPr>
              <a:t>diversity,</a:t>
            </a:r>
            <a:r>
              <a:rPr sz="2000" b="1" spc="-4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000" b="1" dirty="0">
                <a:solidFill>
                  <a:srgbClr val="005A9C"/>
                </a:solidFill>
                <a:latin typeface="Century Gothic"/>
                <a:cs typeface="Century Gothic"/>
              </a:rPr>
              <a:t>refugia,</a:t>
            </a:r>
            <a:r>
              <a:rPr sz="2000" b="1" spc="-1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000" b="1" dirty="0">
                <a:solidFill>
                  <a:srgbClr val="005A9C"/>
                </a:solidFill>
                <a:latin typeface="Century Gothic"/>
                <a:cs typeface="Century Gothic"/>
              </a:rPr>
              <a:t>buffer</a:t>
            </a:r>
            <a:r>
              <a:rPr sz="2000" b="1" spc="-3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000" b="1" dirty="0">
                <a:solidFill>
                  <a:srgbClr val="005A9C"/>
                </a:solidFill>
                <a:latin typeface="Century Gothic"/>
                <a:cs typeface="Century Gothic"/>
              </a:rPr>
              <a:t>space</a:t>
            </a:r>
            <a:r>
              <a:rPr sz="2000" b="1" spc="-25" dirty="0">
                <a:solidFill>
                  <a:srgbClr val="005A9C"/>
                </a:solidFill>
                <a:latin typeface="Century Gothic"/>
                <a:cs typeface="Century Gothic"/>
              </a:rPr>
              <a:t> and </a:t>
            </a:r>
            <a:r>
              <a:rPr sz="2000" b="1" dirty="0">
                <a:solidFill>
                  <a:srgbClr val="005A9C"/>
                </a:solidFill>
                <a:latin typeface="Century Gothic"/>
                <a:cs typeface="Century Gothic"/>
              </a:rPr>
              <a:t>SLR</a:t>
            </a:r>
            <a:r>
              <a:rPr sz="2000" b="1" spc="-4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000" b="1" dirty="0">
                <a:solidFill>
                  <a:srgbClr val="005A9C"/>
                </a:solidFill>
                <a:latin typeface="Century Gothic"/>
                <a:cs typeface="Century Gothic"/>
              </a:rPr>
              <a:t>resilience,</a:t>
            </a:r>
            <a:r>
              <a:rPr sz="2000" b="1" spc="-4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000" b="1" dirty="0">
                <a:solidFill>
                  <a:srgbClr val="005A9C"/>
                </a:solidFill>
                <a:latin typeface="Century Gothic"/>
                <a:cs typeface="Century Gothic"/>
              </a:rPr>
              <a:t>but</a:t>
            </a:r>
            <a:r>
              <a:rPr sz="2000" b="1" spc="-2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000" b="1" dirty="0">
                <a:solidFill>
                  <a:srgbClr val="005A9C"/>
                </a:solidFill>
                <a:latin typeface="Century Gothic"/>
                <a:cs typeface="Century Gothic"/>
              </a:rPr>
              <a:t>one</a:t>
            </a:r>
            <a:r>
              <a:rPr sz="2000" b="1" spc="-3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000" b="1" dirty="0">
                <a:solidFill>
                  <a:srgbClr val="005A9C"/>
                </a:solidFill>
                <a:latin typeface="Century Gothic"/>
                <a:cs typeface="Century Gothic"/>
              </a:rPr>
              <a:t>size</a:t>
            </a:r>
            <a:r>
              <a:rPr sz="2000" b="1" spc="-3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000" b="1" dirty="0">
                <a:solidFill>
                  <a:srgbClr val="005A9C"/>
                </a:solidFill>
                <a:latin typeface="Century Gothic"/>
                <a:cs typeface="Century Gothic"/>
              </a:rPr>
              <a:t>doesn’t</a:t>
            </a:r>
            <a:r>
              <a:rPr sz="2000" b="1" spc="-2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000" b="1" dirty="0">
                <a:solidFill>
                  <a:srgbClr val="005A9C"/>
                </a:solidFill>
                <a:latin typeface="Century Gothic"/>
                <a:cs typeface="Century Gothic"/>
              </a:rPr>
              <a:t>fit</a:t>
            </a:r>
            <a:r>
              <a:rPr sz="2000" b="1" spc="-2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000" b="1" spc="-20" dirty="0">
                <a:solidFill>
                  <a:srgbClr val="005A9C"/>
                </a:solidFill>
                <a:latin typeface="Century Gothic"/>
                <a:cs typeface="Century Gothic"/>
              </a:rPr>
              <a:t>all.</a:t>
            </a:r>
            <a:endParaRPr sz="2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900">
              <a:latin typeface="Century Gothic"/>
              <a:cs typeface="Century Gothic"/>
            </a:endParaRPr>
          </a:p>
          <a:p>
            <a:pPr marL="812800" marR="5080" indent="-342900">
              <a:lnSpc>
                <a:spcPct val="100000"/>
              </a:lnSpc>
              <a:buFont typeface="Arial"/>
              <a:buChar char="•"/>
              <a:tabLst>
                <a:tab pos="812800" algn="l"/>
              </a:tabLst>
            </a:pPr>
            <a:r>
              <a:rPr sz="2000" dirty="0">
                <a:solidFill>
                  <a:srgbClr val="005A9C"/>
                </a:solidFill>
                <a:latin typeface="Century Gothic"/>
                <a:cs typeface="Century Gothic"/>
              </a:rPr>
              <a:t>Adjacent</a:t>
            </a:r>
            <a:r>
              <a:rPr sz="2000" spc="-2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05A9C"/>
                </a:solidFill>
                <a:latin typeface="Century Gothic"/>
                <a:cs typeface="Century Gothic"/>
              </a:rPr>
              <a:t>to</a:t>
            </a:r>
            <a:r>
              <a:rPr sz="2000" spc="-2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05A9C"/>
                </a:solidFill>
                <a:latin typeface="Century Gothic"/>
                <a:cs typeface="Century Gothic"/>
              </a:rPr>
              <a:t>open</a:t>
            </a:r>
            <a:r>
              <a:rPr sz="2000" spc="-1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05A9C"/>
                </a:solidFill>
                <a:latin typeface="Century Gothic"/>
                <a:cs typeface="Century Gothic"/>
              </a:rPr>
              <a:t>water,</a:t>
            </a:r>
            <a:r>
              <a:rPr sz="2000" spc="-6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05A9C"/>
                </a:solidFill>
                <a:latin typeface="Century Gothic"/>
                <a:cs typeface="Century Gothic"/>
              </a:rPr>
              <a:t>building</a:t>
            </a:r>
            <a:r>
              <a:rPr sz="2000" spc="-1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05A9C"/>
                </a:solidFill>
                <a:latin typeface="Century Gothic"/>
                <a:cs typeface="Century Gothic"/>
              </a:rPr>
              <a:t>broad</a:t>
            </a:r>
            <a:r>
              <a:rPr sz="2000" spc="-1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05A9C"/>
                </a:solidFill>
                <a:latin typeface="Century Gothic"/>
                <a:cs typeface="Century Gothic"/>
              </a:rPr>
              <a:t>t-zones</a:t>
            </a:r>
            <a:r>
              <a:rPr sz="2000" spc="-4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000" spc="-20" dirty="0">
                <a:solidFill>
                  <a:srgbClr val="005A9C"/>
                </a:solidFill>
                <a:latin typeface="Century Gothic"/>
                <a:cs typeface="Century Gothic"/>
              </a:rPr>
              <a:t>with </a:t>
            </a:r>
            <a:r>
              <a:rPr sz="2000" dirty="0">
                <a:solidFill>
                  <a:srgbClr val="005A9C"/>
                </a:solidFill>
                <a:latin typeface="Century Gothic"/>
                <a:cs typeface="Century Gothic"/>
              </a:rPr>
              <a:t>wide</a:t>
            </a:r>
            <a:r>
              <a:rPr sz="2000" spc="-2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05A9C"/>
                </a:solidFill>
                <a:latin typeface="Century Gothic"/>
                <a:cs typeface="Century Gothic"/>
              </a:rPr>
              <a:t>marsh</a:t>
            </a:r>
            <a:r>
              <a:rPr sz="2000" spc="-3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05A9C"/>
                </a:solidFill>
                <a:latin typeface="Century Gothic"/>
                <a:cs typeface="Century Gothic"/>
              </a:rPr>
              <a:t>has</a:t>
            </a:r>
            <a:r>
              <a:rPr sz="2000" spc="-2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05A9C"/>
                </a:solidFill>
                <a:latin typeface="Century Gothic"/>
                <a:cs typeface="Century Gothic"/>
              </a:rPr>
              <a:t>multiple</a:t>
            </a:r>
            <a:r>
              <a:rPr sz="2000" spc="-5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005A9C"/>
                </a:solidFill>
                <a:latin typeface="Century Gothic"/>
                <a:cs typeface="Century Gothic"/>
              </a:rPr>
              <a:t>benefits.</a:t>
            </a:r>
            <a:endParaRPr sz="2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05A9C"/>
              </a:buClr>
              <a:buFont typeface="Arial"/>
              <a:buChar char="•"/>
            </a:pPr>
            <a:endParaRPr sz="1950">
              <a:latin typeface="Century Gothic"/>
              <a:cs typeface="Century Gothic"/>
            </a:endParaRPr>
          </a:p>
          <a:p>
            <a:pPr marL="812800" marR="608965" indent="-342900">
              <a:lnSpc>
                <a:spcPct val="100000"/>
              </a:lnSpc>
              <a:buFont typeface="Arial"/>
              <a:buChar char="•"/>
              <a:tabLst>
                <a:tab pos="812800" algn="l"/>
              </a:tabLst>
            </a:pPr>
            <a:r>
              <a:rPr sz="2000" dirty="0">
                <a:solidFill>
                  <a:srgbClr val="005A9C"/>
                </a:solidFill>
                <a:latin typeface="Century Gothic"/>
                <a:cs typeface="Century Gothic"/>
              </a:rPr>
              <a:t>If</a:t>
            </a:r>
            <a:r>
              <a:rPr sz="2000" spc="-5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05A9C"/>
                </a:solidFill>
                <a:latin typeface="Century Gothic"/>
                <a:cs typeface="Century Gothic"/>
              </a:rPr>
              <a:t>in</a:t>
            </a:r>
            <a:r>
              <a:rPr sz="2000" spc="1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05A9C"/>
                </a:solidFill>
                <a:latin typeface="Century Gothic"/>
                <a:cs typeface="Century Gothic"/>
              </a:rPr>
              <a:t>a</a:t>
            </a:r>
            <a:r>
              <a:rPr sz="2000" spc="-2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05A9C"/>
                </a:solidFill>
                <a:latin typeface="Century Gothic"/>
                <a:cs typeface="Century Gothic"/>
              </a:rPr>
              <a:t>marsh,</a:t>
            </a:r>
            <a:r>
              <a:rPr sz="2000" spc="-3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05A9C"/>
                </a:solidFill>
                <a:latin typeface="Century Gothic"/>
                <a:cs typeface="Century Gothic"/>
              </a:rPr>
              <a:t>sustaining</a:t>
            </a:r>
            <a:r>
              <a:rPr sz="2000" spc="-3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05A9C"/>
                </a:solidFill>
                <a:latin typeface="Century Gothic"/>
                <a:cs typeface="Century Gothic"/>
              </a:rPr>
              <a:t>existing</a:t>
            </a:r>
            <a:r>
              <a:rPr sz="2000" spc="-2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05A9C"/>
                </a:solidFill>
                <a:latin typeface="Century Gothic"/>
                <a:cs typeface="Century Gothic"/>
              </a:rPr>
              <a:t>marsh</a:t>
            </a:r>
            <a:r>
              <a:rPr sz="2000" spc="-3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05A9C"/>
                </a:solidFill>
                <a:latin typeface="Century Gothic"/>
                <a:cs typeface="Century Gothic"/>
              </a:rPr>
              <a:t>may</a:t>
            </a:r>
            <a:r>
              <a:rPr sz="2000" spc="-2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05A9C"/>
                </a:solidFill>
                <a:latin typeface="Century Gothic"/>
                <a:cs typeface="Century Gothic"/>
              </a:rPr>
              <a:t>be</a:t>
            </a:r>
            <a:r>
              <a:rPr sz="2000" spc="-1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000" spc="-50" dirty="0">
                <a:solidFill>
                  <a:srgbClr val="005A9C"/>
                </a:solidFill>
                <a:latin typeface="Century Gothic"/>
                <a:cs typeface="Century Gothic"/>
              </a:rPr>
              <a:t>a </a:t>
            </a:r>
            <a:r>
              <a:rPr sz="2000" dirty="0">
                <a:solidFill>
                  <a:srgbClr val="005A9C"/>
                </a:solidFill>
                <a:latin typeface="Century Gothic"/>
                <a:cs typeface="Century Gothic"/>
              </a:rPr>
              <a:t>higher</a:t>
            </a:r>
            <a:r>
              <a:rPr sz="2000" spc="-3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05A9C"/>
                </a:solidFill>
                <a:latin typeface="Century Gothic"/>
                <a:cs typeface="Century Gothic"/>
              </a:rPr>
              <a:t>ecological priority</a:t>
            </a:r>
            <a:r>
              <a:rPr sz="2000" spc="-2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05A9C"/>
                </a:solidFill>
                <a:latin typeface="Century Gothic"/>
                <a:cs typeface="Century Gothic"/>
              </a:rPr>
              <a:t>then</a:t>
            </a:r>
            <a:r>
              <a:rPr sz="2000" spc="-3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05A9C"/>
                </a:solidFill>
                <a:latin typeface="Century Gothic"/>
                <a:cs typeface="Century Gothic"/>
              </a:rPr>
              <a:t>a</a:t>
            </a:r>
            <a:r>
              <a:rPr sz="2000" spc="-2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05A9C"/>
                </a:solidFill>
                <a:latin typeface="Century Gothic"/>
                <a:cs typeface="Century Gothic"/>
              </a:rPr>
              <a:t>broad</a:t>
            </a:r>
            <a:r>
              <a:rPr sz="2000" spc="-1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05A9C"/>
                </a:solidFill>
                <a:latin typeface="Century Gothic"/>
                <a:cs typeface="Century Gothic"/>
              </a:rPr>
              <a:t>t-</a:t>
            </a:r>
            <a:r>
              <a:rPr sz="2000" spc="-10" dirty="0">
                <a:solidFill>
                  <a:srgbClr val="005A9C"/>
                </a:solidFill>
                <a:latin typeface="Century Gothic"/>
                <a:cs typeface="Century Gothic"/>
              </a:rPr>
              <a:t>zone.</a:t>
            </a:r>
            <a:endParaRPr sz="2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entury Gothic"/>
              <a:cs typeface="Century Gothic"/>
            </a:endParaRPr>
          </a:p>
          <a:p>
            <a:pPr marL="12700" marR="480059">
              <a:lnSpc>
                <a:spcPct val="100000"/>
              </a:lnSpc>
            </a:pPr>
            <a:r>
              <a:rPr sz="2000" b="1" dirty="0">
                <a:solidFill>
                  <a:srgbClr val="005A9C"/>
                </a:solidFill>
                <a:latin typeface="Century Gothic"/>
                <a:cs typeface="Century Gothic"/>
              </a:rPr>
              <a:t>To</a:t>
            </a:r>
            <a:r>
              <a:rPr sz="2000" b="1" spc="-3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000" b="1" dirty="0">
                <a:solidFill>
                  <a:srgbClr val="005A9C"/>
                </a:solidFill>
                <a:latin typeface="Century Gothic"/>
                <a:cs typeface="Century Gothic"/>
              </a:rPr>
              <a:t>maintain</a:t>
            </a:r>
            <a:r>
              <a:rPr sz="2000" b="1" spc="-2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000" b="1" dirty="0">
                <a:solidFill>
                  <a:srgbClr val="005A9C"/>
                </a:solidFill>
                <a:latin typeface="Century Gothic"/>
                <a:cs typeface="Century Gothic"/>
              </a:rPr>
              <a:t>marsh</a:t>
            </a:r>
            <a:r>
              <a:rPr sz="2000" b="1" spc="-1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000" b="1" dirty="0">
                <a:solidFill>
                  <a:srgbClr val="005A9C"/>
                </a:solidFill>
                <a:latin typeface="Century Gothic"/>
                <a:cs typeface="Century Gothic"/>
              </a:rPr>
              <a:t>function</a:t>
            </a:r>
            <a:r>
              <a:rPr sz="2000" b="1" spc="-4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000" b="1" dirty="0">
                <a:solidFill>
                  <a:srgbClr val="005A9C"/>
                </a:solidFill>
                <a:latin typeface="Century Gothic"/>
                <a:cs typeface="Century Gothic"/>
              </a:rPr>
              <a:t>with</a:t>
            </a:r>
            <a:r>
              <a:rPr sz="2000" b="1" spc="-2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000" b="1" dirty="0">
                <a:solidFill>
                  <a:srgbClr val="005A9C"/>
                </a:solidFill>
                <a:latin typeface="Century Gothic"/>
                <a:cs typeface="Century Gothic"/>
              </a:rPr>
              <a:t>SLR,</a:t>
            </a:r>
            <a:r>
              <a:rPr sz="2000" b="1" spc="-2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000" b="1" dirty="0">
                <a:solidFill>
                  <a:srgbClr val="005A9C"/>
                </a:solidFill>
                <a:latin typeface="Century Gothic"/>
                <a:cs typeface="Century Gothic"/>
              </a:rPr>
              <a:t>will</a:t>
            </a:r>
            <a:r>
              <a:rPr sz="2000" b="1" spc="-3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000" b="1" dirty="0">
                <a:solidFill>
                  <a:srgbClr val="005A9C"/>
                </a:solidFill>
                <a:latin typeface="Century Gothic"/>
                <a:cs typeface="Century Gothic"/>
              </a:rPr>
              <a:t>need</a:t>
            </a:r>
            <a:r>
              <a:rPr sz="2000" b="1" spc="-2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000" b="1" dirty="0">
                <a:solidFill>
                  <a:srgbClr val="005A9C"/>
                </a:solidFill>
                <a:latin typeface="Century Gothic"/>
                <a:cs typeface="Century Gothic"/>
              </a:rPr>
              <a:t>to</a:t>
            </a:r>
            <a:r>
              <a:rPr sz="2000" b="1" spc="-2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000" b="1" spc="-10" dirty="0">
                <a:solidFill>
                  <a:srgbClr val="005A9C"/>
                </a:solidFill>
                <a:latin typeface="Century Gothic"/>
                <a:cs typeface="Century Gothic"/>
              </a:rPr>
              <a:t>sustain </a:t>
            </a:r>
            <a:r>
              <a:rPr sz="2000" b="1" dirty="0">
                <a:solidFill>
                  <a:srgbClr val="005A9C"/>
                </a:solidFill>
                <a:latin typeface="Century Gothic"/>
                <a:cs typeface="Century Gothic"/>
              </a:rPr>
              <a:t>marshes</a:t>
            </a:r>
            <a:r>
              <a:rPr sz="2000" b="1" spc="-4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000" b="1" dirty="0">
                <a:solidFill>
                  <a:srgbClr val="005A9C"/>
                </a:solidFill>
                <a:latin typeface="Century Gothic"/>
                <a:cs typeface="Century Gothic"/>
              </a:rPr>
              <a:t>and</a:t>
            </a:r>
            <a:r>
              <a:rPr sz="2000" b="1" spc="-1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000" b="1" dirty="0">
                <a:solidFill>
                  <a:srgbClr val="005A9C"/>
                </a:solidFill>
                <a:latin typeface="Century Gothic"/>
                <a:cs typeface="Century Gothic"/>
              </a:rPr>
              <a:t>their</a:t>
            </a:r>
            <a:r>
              <a:rPr sz="2000" b="1" spc="-3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000" b="1" spc="-10" dirty="0">
                <a:solidFill>
                  <a:srgbClr val="005A9C"/>
                </a:solidFill>
                <a:latin typeface="Century Gothic"/>
                <a:cs typeface="Century Gothic"/>
              </a:rPr>
              <a:t>in-</a:t>
            </a:r>
            <a:r>
              <a:rPr sz="2000" b="1" dirty="0">
                <a:solidFill>
                  <a:srgbClr val="005A9C"/>
                </a:solidFill>
                <a:latin typeface="Century Gothic"/>
                <a:cs typeface="Century Gothic"/>
              </a:rPr>
              <a:t>marsh</a:t>
            </a:r>
            <a:r>
              <a:rPr sz="2000" b="1" spc="-2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000" b="1" spc="-10" dirty="0">
                <a:solidFill>
                  <a:srgbClr val="005A9C"/>
                </a:solidFill>
                <a:latin typeface="Century Gothic"/>
                <a:cs typeface="Century Gothic"/>
              </a:rPr>
              <a:t>refugia.</a:t>
            </a:r>
            <a:endParaRPr sz="2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900">
              <a:latin typeface="Century Gothic"/>
              <a:cs typeface="Century Gothic"/>
            </a:endParaRPr>
          </a:p>
          <a:p>
            <a:pPr marL="812800" marR="237490" indent="-342900">
              <a:lnSpc>
                <a:spcPct val="100000"/>
              </a:lnSpc>
              <a:buChar char="-"/>
              <a:tabLst>
                <a:tab pos="812800" algn="l"/>
              </a:tabLst>
            </a:pPr>
            <a:r>
              <a:rPr sz="2000" spc="-10" dirty="0">
                <a:solidFill>
                  <a:srgbClr val="005A9C"/>
                </a:solidFill>
                <a:latin typeface="Century Gothic"/>
                <a:cs typeface="Century Gothic"/>
              </a:rPr>
              <a:t>T-</a:t>
            </a:r>
            <a:r>
              <a:rPr sz="2000" dirty="0">
                <a:solidFill>
                  <a:srgbClr val="005A9C"/>
                </a:solidFill>
                <a:latin typeface="Century Gothic"/>
                <a:cs typeface="Century Gothic"/>
              </a:rPr>
              <a:t>zones</a:t>
            </a:r>
            <a:r>
              <a:rPr sz="2000" spc="-2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05A9C"/>
                </a:solidFill>
                <a:latin typeface="Century Gothic"/>
                <a:cs typeface="Century Gothic"/>
              </a:rPr>
              <a:t>are</a:t>
            </a:r>
            <a:r>
              <a:rPr sz="2000" spc="-1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05A9C"/>
                </a:solidFill>
                <a:latin typeface="Century Gothic"/>
                <a:cs typeface="Century Gothic"/>
              </a:rPr>
              <a:t>valuable</a:t>
            </a:r>
            <a:r>
              <a:rPr sz="2000" spc="-5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05A9C"/>
                </a:solidFill>
                <a:latin typeface="Century Gothic"/>
                <a:cs typeface="Century Gothic"/>
              </a:rPr>
              <a:t>as</a:t>
            </a:r>
            <a:r>
              <a:rPr sz="2000" spc="-2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05A9C"/>
                </a:solidFill>
                <a:latin typeface="Century Gothic"/>
                <a:cs typeface="Century Gothic"/>
              </a:rPr>
              <a:t>refugia</a:t>
            </a:r>
            <a:r>
              <a:rPr sz="2000" spc="-2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05A9C"/>
                </a:solidFill>
                <a:latin typeface="Century Gothic"/>
                <a:cs typeface="Century Gothic"/>
              </a:rPr>
              <a:t>for</a:t>
            </a:r>
            <a:r>
              <a:rPr sz="2000" spc="-1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05A9C"/>
                </a:solidFill>
                <a:latin typeface="Century Gothic"/>
                <a:cs typeface="Century Gothic"/>
              </a:rPr>
              <a:t>adjacent</a:t>
            </a:r>
            <a:r>
              <a:rPr sz="2000" spc="-10" dirty="0">
                <a:solidFill>
                  <a:srgbClr val="005A9C"/>
                </a:solidFill>
                <a:latin typeface="Century Gothic"/>
                <a:cs typeface="Century Gothic"/>
              </a:rPr>
              <a:t> marsh </a:t>
            </a:r>
            <a:r>
              <a:rPr sz="2000" dirty="0">
                <a:solidFill>
                  <a:srgbClr val="005A9C"/>
                </a:solidFill>
                <a:latin typeface="Century Gothic"/>
                <a:cs typeface="Century Gothic"/>
              </a:rPr>
              <a:t>but</a:t>
            </a:r>
            <a:r>
              <a:rPr sz="2000" spc="-4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05A9C"/>
                </a:solidFill>
                <a:latin typeface="Century Gothic"/>
                <a:cs typeface="Century Gothic"/>
              </a:rPr>
              <a:t>does</a:t>
            </a:r>
            <a:r>
              <a:rPr sz="2000" spc="-2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05A9C"/>
                </a:solidFill>
                <a:latin typeface="Century Gothic"/>
                <a:cs typeface="Century Gothic"/>
              </a:rPr>
              <a:t>not</a:t>
            </a:r>
            <a:r>
              <a:rPr sz="2000" spc="-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05A9C"/>
                </a:solidFill>
                <a:latin typeface="Century Gothic"/>
                <a:cs typeface="Century Gothic"/>
              </a:rPr>
              <a:t>substitute</a:t>
            </a:r>
            <a:r>
              <a:rPr sz="2000" spc="-5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05A9C"/>
                </a:solidFill>
                <a:latin typeface="Century Gothic"/>
                <a:cs typeface="Century Gothic"/>
              </a:rPr>
              <a:t>for</a:t>
            </a:r>
            <a:r>
              <a:rPr sz="2000" spc="-10" dirty="0">
                <a:solidFill>
                  <a:srgbClr val="005A9C"/>
                </a:solidFill>
                <a:latin typeface="Century Gothic"/>
                <a:cs typeface="Century Gothic"/>
              </a:rPr>
              <a:t> in-</a:t>
            </a:r>
            <a:r>
              <a:rPr sz="2000" dirty="0">
                <a:solidFill>
                  <a:srgbClr val="005A9C"/>
                </a:solidFill>
                <a:latin typeface="Century Gothic"/>
                <a:cs typeface="Century Gothic"/>
              </a:rPr>
              <a:t>marsh</a:t>
            </a:r>
            <a:r>
              <a:rPr sz="2000" spc="-2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005A9C"/>
                </a:solidFill>
                <a:latin typeface="Century Gothic"/>
                <a:cs typeface="Century Gothic"/>
              </a:rPr>
              <a:t>refugia.</a:t>
            </a:r>
            <a:endParaRPr sz="2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05A9C"/>
              </a:buClr>
              <a:buFont typeface="Century Gothic"/>
              <a:buChar char="-"/>
            </a:pPr>
            <a:endParaRPr sz="1950">
              <a:latin typeface="Century Gothic"/>
              <a:cs typeface="Century Gothic"/>
            </a:endParaRPr>
          </a:p>
          <a:p>
            <a:pPr marL="812800" marR="131445" indent="-342900">
              <a:lnSpc>
                <a:spcPct val="100000"/>
              </a:lnSpc>
              <a:buChar char="-"/>
              <a:tabLst>
                <a:tab pos="812800" algn="l"/>
              </a:tabLst>
            </a:pPr>
            <a:r>
              <a:rPr sz="2000" dirty="0">
                <a:solidFill>
                  <a:srgbClr val="005A9C"/>
                </a:solidFill>
                <a:latin typeface="Century Gothic"/>
                <a:cs typeface="Century Gothic"/>
              </a:rPr>
              <a:t>Even</a:t>
            </a:r>
            <a:r>
              <a:rPr sz="2000" spc="-4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05A9C"/>
                </a:solidFill>
                <a:latin typeface="Century Gothic"/>
                <a:cs typeface="Century Gothic"/>
              </a:rPr>
              <a:t>relatively</a:t>
            </a:r>
            <a:r>
              <a:rPr sz="2000" spc="-5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05A9C"/>
                </a:solidFill>
                <a:latin typeface="Century Gothic"/>
                <a:cs typeface="Century Gothic"/>
              </a:rPr>
              <a:t>broad</a:t>
            </a:r>
            <a:r>
              <a:rPr sz="2000" spc="-1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05A9C"/>
                </a:solidFill>
                <a:latin typeface="Century Gothic"/>
                <a:cs typeface="Century Gothic"/>
              </a:rPr>
              <a:t>(30:1)</a:t>
            </a:r>
            <a:r>
              <a:rPr sz="2000" spc="2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05A9C"/>
                </a:solidFill>
                <a:latin typeface="Century Gothic"/>
                <a:cs typeface="Century Gothic"/>
              </a:rPr>
              <a:t>t-zones</a:t>
            </a:r>
            <a:r>
              <a:rPr sz="2000" spc="-5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05A9C"/>
                </a:solidFill>
                <a:latin typeface="Century Gothic"/>
                <a:cs typeface="Century Gothic"/>
              </a:rPr>
              <a:t>provide</a:t>
            </a:r>
            <a:r>
              <a:rPr sz="2000" spc="-1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005A9C"/>
                </a:solidFill>
                <a:latin typeface="Century Gothic"/>
                <a:cs typeface="Century Gothic"/>
              </a:rPr>
              <a:t>minimal </a:t>
            </a:r>
            <a:r>
              <a:rPr sz="2000" dirty="0">
                <a:solidFill>
                  <a:srgbClr val="005A9C"/>
                </a:solidFill>
                <a:latin typeface="Century Gothic"/>
                <a:cs typeface="Century Gothic"/>
              </a:rPr>
              <a:t>SLR</a:t>
            </a:r>
            <a:r>
              <a:rPr sz="2000" spc="-3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05A9C"/>
                </a:solidFill>
                <a:latin typeface="Century Gothic"/>
                <a:cs typeface="Century Gothic"/>
              </a:rPr>
              <a:t>accommodation</a:t>
            </a:r>
            <a:r>
              <a:rPr sz="2000" spc="-2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005A9C"/>
                </a:solidFill>
                <a:latin typeface="Century Gothic"/>
                <a:cs typeface="Century Gothic"/>
              </a:rPr>
              <a:t>space.</a:t>
            </a:r>
            <a:endParaRPr sz="2000">
              <a:latin typeface="Century Gothic"/>
              <a:cs typeface="Century Gothic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22692" y="123444"/>
            <a:ext cx="4267014" cy="383562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7813547" y="4067555"/>
            <a:ext cx="4282440" cy="2680970"/>
            <a:chOff x="7813547" y="4067555"/>
            <a:chExt cx="4282440" cy="268097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22691" y="4076699"/>
              <a:ext cx="4264151" cy="266711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818119" y="4072127"/>
              <a:ext cx="4273550" cy="2672080"/>
            </a:xfrm>
            <a:custGeom>
              <a:avLst/>
              <a:gdLst/>
              <a:ahLst/>
              <a:cxnLst/>
              <a:rect l="l" t="t" r="r" b="b"/>
              <a:pathLst>
                <a:path w="4273550" h="2672079">
                  <a:moveTo>
                    <a:pt x="0" y="0"/>
                  </a:moveTo>
                  <a:lnTo>
                    <a:pt x="4273296" y="0"/>
                  </a:lnTo>
                  <a:lnTo>
                    <a:pt x="4273296" y="2671572"/>
                  </a:lnTo>
                  <a:lnTo>
                    <a:pt x="0" y="2671572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989313" y="4865369"/>
              <a:ext cx="1170940" cy="1257300"/>
            </a:xfrm>
            <a:custGeom>
              <a:avLst/>
              <a:gdLst/>
              <a:ahLst/>
              <a:cxnLst/>
              <a:rect l="l" t="t" r="r" b="b"/>
              <a:pathLst>
                <a:path w="1170940" h="1257300">
                  <a:moveTo>
                    <a:pt x="0" y="628649"/>
                  </a:moveTo>
                  <a:lnTo>
                    <a:pt x="1760" y="579521"/>
                  </a:lnTo>
                  <a:lnTo>
                    <a:pt x="6956" y="531427"/>
                  </a:lnTo>
                  <a:lnTo>
                    <a:pt x="15456" y="484506"/>
                  </a:lnTo>
                  <a:lnTo>
                    <a:pt x="27130" y="438899"/>
                  </a:lnTo>
                  <a:lnTo>
                    <a:pt x="41849" y="394746"/>
                  </a:lnTo>
                  <a:lnTo>
                    <a:pt x="59482" y="352186"/>
                  </a:lnTo>
                  <a:lnTo>
                    <a:pt x="79899" y="311358"/>
                  </a:lnTo>
                  <a:lnTo>
                    <a:pt x="102971" y="272404"/>
                  </a:lnTo>
                  <a:lnTo>
                    <a:pt x="128566" y="235461"/>
                  </a:lnTo>
                  <a:lnTo>
                    <a:pt x="156555" y="200672"/>
                  </a:lnTo>
                  <a:lnTo>
                    <a:pt x="186808" y="168174"/>
                  </a:lnTo>
                  <a:lnTo>
                    <a:pt x="219194" y="138107"/>
                  </a:lnTo>
                  <a:lnTo>
                    <a:pt x="253584" y="110612"/>
                  </a:lnTo>
                  <a:lnTo>
                    <a:pt x="289847" y="85829"/>
                  </a:lnTo>
                  <a:lnTo>
                    <a:pt x="327854" y="63896"/>
                  </a:lnTo>
                  <a:lnTo>
                    <a:pt x="367474" y="44955"/>
                  </a:lnTo>
                  <a:lnTo>
                    <a:pt x="408576" y="29144"/>
                  </a:lnTo>
                  <a:lnTo>
                    <a:pt x="451032" y="16603"/>
                  </a:lnTo>
                  <a:lnTo>
                    <a:pt x="494710" y="7472"/>
                  </a:lnTo>
                  <a:lnTo>
                    <a:pt x="539482" y="1891"/>
                  </a:lnTo>
                  <a:lnTo>
                    <a:pt x="585216" y="0"/>
                  </a:lnTo>
                  <a:lnTo>
                    <a:pt x="630949" y="1891"/>
                  </a:lnTo>
                  <a:lnTo>
                    <a:pt x="675721" y="7472"/>
                  </a:lnTo>
                  <a:lnTo>
                    <a:pt x="719399" y="16603"/>
                  </a:lnTo>
                  <a:lnTo>
                    <a:pt x="761855" y="29144"/>
                  </a:lnTo>
                  <a:lnTo>
                    <a:pt x="802957" y="44955"/>
                  </a:lnTo>
                  <a:lnTo>
                    <a:pt x="842577" y="63896"/>
                  </a:lnTo>
                  <a:lnTo>
                    <a:pt x="880584" y="85829"/>
                  </a:lnTo>
                  <a:lnTo>
                    <a:pt x="916847" y="110612"/>
                  </a:lnTo>
                  <a:lnTo>
                    <a:pt x="951237" y="138107"/>
                  </a:lnTo>
                  <a:lnTo>
                    <a:pt x="983623" y="168174"/>
                  </a:lnTo>
                  <a:lnTo>
                    <a:pt x="1013876" y="200672"/>
                  </a:lnTo>
                  <a:lnTo>
                    <a:pt x="1041865" y="235461"/>
                  </a:lnTo>
                  <a:lnTo>
                    <a:pt x="1067460" y="272404"/>
                  </a:lnTo>
                  <a:lnTo>
                    <a:pt x="1090532" y="311358"/>
                  </a:lnTo>
                  <a:lnTo>
                    <a:pt x="1110949" y="352186"/>
                  </a:lnTo>
                  <a:lnTo>
                    <a:pt x="1128582" y="394746"/>
                  </a:lnTo>
                  <a:lnTo>
                    <a:pt x="1143301" y="438899"/>
                  </a:lnTo>
                  <a:lnTo>
                    <a:pt x="1154975" y="484506"/>
                  </a:lnTo>
                  <a:lnTo>
                    <a:pt x="1163475" y="531427"/>
                  </a:lnTo>
                  <a:lnTo>
                    <a:pt x="1168671" y="579521"/>
                  </a:lnTo>
                  <a:lnTo>
                    <a:pt x="1170432" y="628649"/>
                  </a:lnTo>
                  <a:lnTo>
                    <a:pt x="1168671" y="677778"/>
                  </a:lnTo>
                  <a:lnTo>
                    <a:pt x="1163475" y="725872"/>
                  </a:lnTo>
                  <a:lnTo>
                    <a:pt x="1154975" y="772793"/>
                  </a:lnTo>
                  <a:lnTo>
                    <a:pt x="1143301" y="818400"/>
                  </a:lnTo>
                  <a:lnTo>
                    <a:pt x="1128582" y="862553"/>
                  </a:lnTo>
                  <a:lnTo>
                    <a:pt x="1110949" y="905113"/>
                  </a:lnTo>
                  <a:lnTo>
                    <a:pt x="1090532" y="945941"/>
                  </a:lnTo>
                  <a:lnTo>
                    <a:pt x="1067460" y="984895"/>
                  </a:lnTo>
                  <a:lnTo>
                    <a:pt x="1041865" y="1021838"/>
                  </a:lnTo>
                  <a:lnTo>
                    <a:pt x="1013876" y="1056627"/>
                  </a:lnTo>
                  <a:lnTo>
                    <a:pt x="983623" y="1089125"/>
                  </a:lnTo>
                  <a:lnTo>
                    <a:pt x="951237" y="1119192"/>
                  </a:lnTo>
                  <a:lnTo>
                    <a:pt x="916847" y="1146687"/>
                  </a:lnTo>
                  <a:lnTo>
                    <a:pt x="880584" y="1171470"/>
                  </a:lnTo>
                  <a:lnTo>
                    <a:pt x="842577" y="1193403"/>
                  </a:lnTo>
                  <a:lnTo>
                    <a:pt x="802957" y="1212344"/>
                  </a:lnTo>
                  <a:lnTo>
                    <a:pt x="761855" y="1228155"/>
                  </a:lnTo>
                  <a:lnTo>
                    <a:pt x="719399" y="1240696"/>
                  </a:lnTo>
                  <a:lnTo>
                    <a:pt x="675721" y="1249827"/>
                  </a:lnTo>
                  <a:lnTo>
                    <a:pt x="630949" y="1255408"/>
                  </a:lnTo>
                  <a:lnTo>
                    <a:pt x="585216" y="1257299"/>
                  </a:lnTo>
                  <a:lnTo>
                    <a:pt x="539482" y="1255408"/>
                  </a:lnTo>
                  <a:lnTo>
                    <a:pt x="494710" y="1249827"/>
                  </a:lnTo>
                  <a:lnTo>
                    <a:pt x="451032" y="1240696"/>
                  </a:lnTo>
                  <a:lnTo>
                    <a:pt x="408576" y="1228155"/>
                  </a:lnTo>
                  <a:lnTo>
                    <a:pt x="367474" y="1212344"/>
                  </a:lnTo>
                  <a:lnTo>
                    <a:pt x="327854" y="1193403"/>
                  </a:lnTo>
                  <a:lnTo>
                    <a:pt x="289847" y="1171470"/>
                  </a:lnTo>
                  <a:lnTo>
                    <a:pt x="253584" y="1146687"/>
                  </a:lnTo>
                  <a:lnTo>
                    <a:pt x="219194" y="1119192"/>
                  </a:lnTo>
                  <a:lnTo>
                    <a:pt x="186808" y="1089125"/>
                  </a:lnTo>
                  <a:lnTo>
                    <a:pt x="156555" y="1056627"/>
                  </a:lnTo>
                  <a:lnTo>
                    <a:pt x="128566" y="1021838"/>
                  </a:lnTo>
                  <a:lnTo>
                    <a:pt x="102971" y="984895"/>
                  </a:lnTo>
                  <a:lnTo>
                    <a:pt x="79899" y="945941"/>
                  </a:lnTo>
                  <a:lnTo>
                    <a:pt x="59482" y="905113"/>
                  </a:lnTo>
                  <a:lnTo>
                    <a:pt x="41849" y="862553"/>
                  </a:lnTo>
                  <a:lnTo>
                    <a:pt x="27130" y="818400"/>
                  </a:lnTo>
                  <a:lnTo>
                    <a:pt x="15456" y="772793"/>
                  </a:lnTo>
                  <a:lnTo>
                    <a:pt x="6956" y="725872"/>
                  </a:lnTo>
                  <a:lnTo>
                    <a:pt x="1760" y="677778"/>
                  </a:lnTo>
                  <a:lnTo>
                    <a:pt x="0" y="628649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35949" y="269237"/>
            <a:ext cx="327215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Key</a:t>
            </a:r>
            <a:r>
              <a:rPr spc="10" dirty="0"/>
              <a:t> </a:t>
            </a:r>
            <a:r>
              <a:rPr spc="-10" dirty="0"/>
              <a:t>Conclusions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939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Outline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5971" y="1312594"/>
            <a:ext cx="513397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solidFill>
                  <a:srgbClr val="005A9C"/>
                </a:solidFill>
                <a:latin typeface="Century Gothic"/>
                <a:cs typeface="Century Gothic"/>
              </a:rPr>
              <a:t>Ecological</a:t>
            </a:r>
            <a:r>
              <a:rPr sz="2800" spc="-9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005A9C"/>
                </a:solidFill>
                <a:latin typeface="Century Gothic"/>
                <a:cs typeface="Century Gothic"/>
              </a:rPr>
              <a:t>functions</a:t>
            </a:r>
            <a:r>
              <a:rPr sz="2800" spc="-7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005A9C"/>
                </a:solidFill>
                <a:latin typeface="Century Gothic"/>
                <a:cs typeface="Century Gothic"/>
              </a:rPr>
              <a:t>of</a:t>
            </a:r>
            <a:r>
              <a:rPr sz="2800" spc="-9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spc="-10" dirty="0">
                <a:solidFill>
                  <a:srgbClr val="005A9C"/>
                </a:solidFill>
                <a:latin typeface="Century Gothic"/>
                <a:cs typeface="Century Gothic"/>
              </a:rPr>
              <a:t>tidal- </a:t>
            </a:r>
            <a:r>
              <a:rPr sz="2800" dirty="0">
                <a:solidFill>
                  <a:srgbClr val="005A9C"/>
                </a:solidFill>
                <a:latin typeface="Century Gothic"/>
                <a:cs typeface="Century Gothic"/>
              </a:rPr>
              <a:t>terrestrial</a:t>
            </a:r>
            <a:r>
              <a:rPr sz="2800" spc="-114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005A9C"/>
                </a:solidFill>
                <a:latin typeface="Century Gothic"/>
                <a:cs typeface="Century Gothic"/>
              </a:rPr>
              <a:t>transition</a:t>
            </a:r>
            <a:r>
              <a:rPr sz="2800" spc="-13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spc="-10" dirty="0">
                <a:solidFill>
                  <a:srgbClr val="005A9C"/>
                </a:solidFill>
                <a:latin typeface="Century Gothic"/>
                <a:cs typeface="Century Gothic"/>
              </a:rPr>
              <a:t>zones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5971" y="2897555"/>
            <a:ext cx="410146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solidFill>
                  <a:srgbClr val="005A9C"/>
                </a:solidFill>
                <a:latin typeface="Century Gothic"/>
                <a:cs typeface="Century Gothic"/>
              </a:rPr>
              <a:t>2</a:t>
            </a:r>
            <a:r>
              <a:rPr sz="2800" spc="-5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005A9C"/>
                </a:solidFill>
                <a:latin typeface="Century Gothic"/>
                <a:cs typeface="Century Gothic"/>
              </a:rPr>
              <a:t>projects,</a:t>
            </a:r>
            <a:r>
              <a:rPr sz="2800" spc="-4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005A9C"/>
                </a:solidFill>
                <a:latin typeface="Century Gothic"/>
                <a:cs typeface="Century Gothic"/>
              </a:rPr>
              <a:t>2</a:t>
            </a:r>
            <a:r>
              <a:rPr sz="2800" spc="-5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spc="-10" dirty="0">
                <a:solidFill>
                  <a:srgbClr val="005A9C"/>
                </a:solidFill>
                <a:latin typeface="Century Gothic"/>
                <a:cs typeface="Century Gothic"/>
              </a:rPr>
              <a:t>different </a:t>
            </a:r>
            <a:r>
              <a:rPr sz="2800" dirty="0">
                <a:solidFill>
                  <a:srgbClr val="005A9C"/>
                </a:solidFill>
                <a:latin typeface="Century Gothic"/>
                <a:cs typeface="Century Gothic"/>
              </a:rPr>
              <a:t>transition</a:t>
            </a:r>
            <a:r>
              <a:rPr sz="2800" spc="-9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005A9C"/>
                </a:solidFill>
                <a:latin typeface="Century Gothic"/>
                <a:cs typeface="Century Gothic"/>
              </a:rPr>
              <a:t>zone</a:t>
            </a:r>
            <a:r>
              <a:rPr sz="2800" spc="-8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spc="-10" dirty="0">
                <a:solidFill>
                  <a:srgbClr val="005A9C"/>
                </a:solidFill>
                <a:latin typeface="Century Gothic"/>
                <a:cs typeface="Century Gothic"/>
              </a:rPr>
              <a:t>designs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5971" y="4482514"/>
            <a:ext cx="459740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solidFill>
                  <a:srgbClr val="005A9C"/>
                </a:solidFill>
                <a:latin typeface="Century Gothic"/>
                <a:cs typeface="Century Gothic"/>
              </a:rPr>
              <a:t>Limits</a:t>
            </a:r>
            <a:r>
              <a:rPr sz="2800" spc="-8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005A9C"/>
                </a:solidFill>
                <a:latin typeface="Century Gothic"/>
                <a:cs typeface="Century Gothic"/>
              </a:rPr>
              <a:t>of</a:t>
            </a:r>
            <a:r>
              <a:rPr sz="2800" spc="-4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spc="-25" dirty="0">
                <a:solidFill>
                  <a:srgbClr val="005A9C"/>
                </a:solidFill>
                <a:latin typeface="Century Gothic"/>
                <a:cs typeface="Century Gothic"/>
              </a:rPr>
              <a:t>t-</a:t>
            </a:r>
            <a:r>
              <a:rPr sz="2800" dirty="0">
                <a:solidFill>
                  <a:srgbClr val="005A9C"/>
                </a:solidFill>
                <a:latin typeface="Century Gothic"/>
                <a:cs typeface="Century Gothic"/>
              </a:rPr>
              <a:t>zones</a:t>
            </a:r>
            <a:r>
              <a:rPr sz="2800" spc="-2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005A9C"/>
                </a:solidFill>
                <a:latin typeface="Century Gothic"/>
                <a:cs typeface="Century Gothic"/>
              </a:rPr>
              <a:t>to</a:t>
            </a:r>
            <a:r>
              <a:rPr sz="2800" spc="-3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spc="-10" dirty="0">
                <a:solidFill>
                  <a:srgbClr val="005A9C"/>
                </a:solidFill>
                <a:latin typeface="Century Gothic"/>
                <a:cs typeface="Century Gothic"/>
              </a:rPr>
              <a:t>sustain </a:t>
            </a:r>
            <a:r>
              <a:rPr sz="2800" dirty="0">
                <a:solidFill>
                  <a:srgbClr val="005A9C"/>
                </a:solidFill>
                <a:latin typeface="Century Gothic"/>
                <a:cs typeface="Century Gothic"/>
              </a:rPr>
              <a:t>marshes</a:t>
            </a:r>
            <a:r>
              <a:rPr sz="2800" spc="-6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005A9C"/>
                </a:solidFill>
                <a:latin typeface="Century Gothic"/>
                <a:cs typeface="Century Gothic"/>
              </a:rPr>
              <a:t>with</a:t>
            </a:r>
            <a:r>
              <a:rPr sz="2800" spc="-9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spc="-25" dirty="0">
                <a:solidFill>
                  <a:srgbClr val="005A9C"/>
                </a:solidFill>
                <a:latin typeface="Century Gothic"/>
                <a:cs typeface="Century Gothic"/>
              </a:rPr>
              <a:t>SLR</a:t>
            </a:r>
            <a:endParaRPr sz="2800">
              <a:latin typeface="Century Gothic"/>
              <a:cs typeface="Century Gothic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58255" y="1214628"/>
            <a:ext cx="6230569" cy="469957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8369602" y="3511724"/>
            <a:ext cx="140779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00"/>
                </a:solidFill>
                <a:latin typeface="Century Gothic"/>
                <a:cs typeface="Century Gothic"/>
              </a:rPr>
              <a:t>South</a:t>
            </a:r>
            <a:r>
              <a:rPr sz="1800" spc="5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00"/>
                </a:solidFill>
                <a:latin typeface="Century Gothic"/>
                <a:cs typeface="Century Gothic"/>
              </a:rPr>
              <a:t>SF</a:t>
            </a:r>
            <a:r>
              <a:rPr sz="1800" spc="-5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sz="1800" spc="-25" dirty="0">
                <a:solidFill>
                  <a:srgbClr val="FFFF00"/>
                </a:solidFill>
                <a:latin typeface="Century Gothic"/>
                <a:cs typeface="Century Gothic"/>
              </a:rPr>
              <a:t>Bay </a:t>
            </a:r>
            <a:r>
              <a:rPr sz="1800" spc="-10" dirty="0">
                <a:solidFill>
                  <a:srgbClr val="FFFF00"/>
                </a:solidFill>
                <a:latin typeface="Century Gothic"/>
                <a:cs typeface="Century Gothic"/>
              </a:rPr>
              <a:t>Shoreline Project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18806" y="1595598"/>
            <a:ext cx="79946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00"/>
                </a:solidFill>
                <a:latin typeface="Century Gothic"/>
                <a:cs typeface="Century Gothic"/>
              </a:rPr>
              <a:t>SAFER</a:t>
            </a:r>
            <a:endParaRPr sz="1800">
              <a:latin typeface="Century Gothic"/>
              <a:cs typeface="Century Gothic"/>
            </a:endParaRPr>
          </a:p>
          <a:p>
            <a:pPr marL="12700" marR="5080">
              <a:lnSpc>
                <a:spcPct val="100000"/>
              </a:lnSpc>
            </a:pPr>
            <a:r>
              <a:rPr sz="1800" spc="-25" dirty="0">
                <a:solidFill>
                  <a:srgbClr val="FFFF00"/>
                </a:solidFill>
                <a:latin typeface="Century Gothic"/>
                <a:cs typeface="Century Gothic"/>
              </a:rPr>
              <a:t>Bay </a:t>
            </a:r>
            <a:r>
              <a:rPr sz="1800" spc="-10" dirty="0">
                <a:solidFill>
                  <a:srgbClr val="FFFF00"/>
                </a:solidFill>
                <a:latin typeface="Century Gothic"/>
                <a:cs typeface="Century Gothic"/>
              </a:rPr>
              <a:t>Project</a:t>
            </a:r>
            <a:endParaRPr sz="1800">
              <a:latin typeface="Century Gothic"/>
              <a:cs typeface="Century Gothic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123436" y="2464719"/>
            <a:ext cx="5462270" cy="2473325"/>
            <a:chOff x="6123436" y="2464719"/>
            <a:chExt cx="5462270" cy="2473325"/>
          </a:xfrm>
        </p:grpSpPr>
        <p:sp>
          <p:nvSpPr>
            <p:cNvPr id="10" name="object 10"/>
            <p:cNvSpPr/>
            <p:nvPr/>
          </p:nvSpPr>
          <p:spPr>
            <a:xfrm>
              <a:off x="10500359" y="4283963"/>
              <a:ext cx="1079500" cy="647700"/>
            </a:xfrm>
            <a:custGeom>
              <a:avLst/>
              <a:gdLst/>
              <a:ahLst/>
              <a:cxnLst/>
              <a:rect l="l" t="t" r="r" b="b"/>
              <a:pathLst>
                <a:path w="1079500" h="647700">
                  <a:moveTo>
                    <a:pt x="0" y="647700"/>
                  </a:moveTo>
                  <a:lnTo>
                    <a:pt x="10274" y="328993"/>
                  </a:lnTo>
                  <a:lnTo>
                    <a:pt x="739876" y="267309"/>
                  </a:lnTo>
                  <a:lnTo>
                    <a:pt x="729602" y="174777"/>
                  </a:lnTo>
                  <a:lnTo>
                    <a:pt x="965962" y="195338"/>
                  </a:lnTo>
                  <a:lnTo>
                    <a:pt x="965962" y="133654"/>
                  </a:lnTo>
                  <a:lnTo>
                    <a:pt x="1078992" y="133654"/>
                  </a:lnTo>
                  <a:lnTo>
                    <a:pt x="1078992" y="0"/>
                  </a:lnTo>
                </a:path>
              </a:pathLst>
            </a:custGeom>
            <a:ln w="12192">
              <a:solidFill>
                <a:srgbClr val="0040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142486" y="2483769"/>
              <a:ext cx="1060450" cy="1534795"/>
            </a:xfrm>
            <a:custGeom>
              <a:avLst/>
              <a:gdLst/>
              <a:ahLst/>
              <a:cxnLst/>
              <a:rect l="l" t="t" r="r" b="b"/>
              <a:pathLst>
                <a:path w="1060450" h="1534795">
                  <a:moveTo>
                    <a:pt x="99927" y="21289"/>
                  </a:moveTo>
                  <a:lnTo>
                    <a:pt x="125443" y="9563"/>
                  </a:lnTo>
                  <a:lnTo>
                    <a:pt x="152974" y="2508"/>
                  </a:lnTo>
                  <a:lnTo>
                    <a:pt x="182355" y="0"/>
                  </a:lnTo>
                  <a:lnTo>
                    <a:pt x="213423" y="1910"/>
                  </a:lnTo>
                  <a:lnTo>
                    <a:pt x="279959" y="18486"/>
                  </a:lnTo>
                  <a:lnTo>
                    <a:pt x="351266" y="51228"/>
                  </a:lnTo>
                  <a:lnTo>
                    <a:pt x="388297" y="73346"/>
                  </a:lnTo>
                  <a:lnTo>
                    <a:pt x="426027" y="99127"/>
                  </a:lnTo>
                  <a:lnTo>
                    <a:pt x="464291" y="128445"/>
                  </a:lnTo>
                  <a:lnTo>
                    <a:pt x="502925" y="161174"/>
                  </a:lnTo>
                  <a:lnTo>
                    <a:pt x="541764" y="197188"/>
                  </a:lnTo>
                  <a:lnTo>
                    <a:pt x="580644" y="236361"/>
                  </a:lnTo>
                  <a:lnTo>
                    <a:pt x="619400" y="278567"/>
                  </a:lnTo>
                  <a:lnTo>
                    <a:pt x="657868" y="323680"/>
                  </a:lnTo>
                  <a:lnTo>
                    <a:pt x="695883" y="371574"/>
                  </a:lnTo>
                  <a:lnTo>
                    <a:pt x="733280" y="422122"/>
                  </a:lnTo>
                  <a:lnTo>
                    <a:pt x="769895" y="475198"/>
                  </a:lnTo>
                  <a:lnTo>
                    <a:pt x="805564" y="530678"/>
                  </a:lnTo>
                  <a:lnTo>
                    <a:pt x="840121" y="588433"/>
                  </a:lnTo>
                  <a:lnTo>
                    <a:pt x="872814" y="647265"/>
                  </a:lnTo>
                  <a:lnTo>
                    <a:pt x="902980" y="705918"/>
                  </a:lnTo>
                  <a:lnTo>
                    <a:pt x="930592" y="764189"/>
                  </a:lnTo>
                  <a:lnTo>
                    <a:pt x="955624" y="821870"/>
                  </a:lnTo>
                  <a:lnTo>
                    <a:pt x="978049" y="878757"/>
                  </a:lnTo>
                  <a:lnTo>
                    <a:pt x="997839" y="934644"/>
                  </a:lnTo>
                  <a:lnTo>
                    <a:pt x="1014970" y="989325"/>
                  </a:lnTo>
                  <a:lnTo>
                    <a:pt x="1029413" y="1042594"/>
                  </a:lnTo>
                  <a:lnTo>
                    <a:pt x="1041142" y="1094247"/>
                  </a:lnTo>
                  <a:lnTo>
                    <a:pt x="1050130" y="1144078"/>
                  </a:lnTo>
                  <a:lnTo>
                    <a:pt x="1056350" y="1191880"/>
                  </a:lnTo>
                  <a:lnTo>
                    <a:pt x="1059777" y="1237449"/>
                  </a:lnTo>
                  <a:lnTo>
                    <a:pt x="1060382" y="1280579"/>
                  </a:lnTo>
                  <a:lnTo>
                    <a:pt x="1058139" y="1321063"/>
                  </a:lnTo>
                  <a:lnTo>
                    <a:pt x="1045003" y="1393276"/>
                  </a:lnTo>
                  <a:lnTo>
                    <a:pt x="1020155" y="1452443"/>
                  </a:lnTo>
                  <a:lnTo>
                    <a:pt x="983380" y="1496918"/>
                  </a:lnTo>
                  <a:lnTo>
                    <a:pt x="934938" y="1524861"/>
                  </a:lnTo>
                  <a:lnTo>
                    <a:pt x="878025" y="1534427"/>
                  </a:lnTo>
                  <a:lnTo>
                    <a:pt x="846957" y="1532517"/>
                  </a:lnTo>
                  <a:lnTo>
                    <a:pt x="780420" y="1515942"/>
                  </a:lnTo>
                  <a:lnTo>
                    <a:pt x="709112" y="1483200"/>
                  </a:lnTo>
                  <a:lnTo>
                    <a:pt x="672080" y="1461082"/>
                  </a:lnTo>
                  <a:lnTo>
                    <a:pt x="634350" y="1435300"/>
                  </a:lnTo>
                  <a:lnTo>
                    <a:pt x="596085" y="1405982"/>
                  </a:lnTo>
                  <a:lnTo>
                    <a:pt x="557451" y="1373252"/>
                  </a:lnTo>
                  <a:lnTo>
                    <a:pt x="518612" y="1337237"/>
                  </a:lnTo>
                  <a:lnTo>
                    <a:pt x="479732" y="1298064"/>
                  </a:lnTo>
                  <a:lnTo>
                    <a:pt x="440976" y="1255857"/>
                  </a:lnTo>
                  <a:lnTo>
                    <a:pt x="402508" y="1210744"/>
                  </a:lnTo>
                  <a:lnTo>
                    <a:pt x="364494" y="1162850"/>
                  </a:lnTo>
                  <a:lnTo>
                    <a:pt x="327097" y="1112301"/>
                  </a:lnTo>
                  <a:lnTo>
                    <a:pt x="290483" y="1059224"/>
                  </a:lnTo>
                  <a:lnTo>
                    <a:pt x="254816" y="1003745"/>
                  </a:lnTo>
                  <a:lnTo>
                    <a:pt x="220260" y="945989"/>
                  </a:lnTo>
                  <a:lnTo>
                    <a:pt x="187567" y="887158"/>
                  </a:lnTo>
                  <a:lnTo>
                    <a:pt x="157401" y="828504"/>
                  </a:lnTo>
                  <a:lnTo>
                    <a:pt x="129789" y="770234"/>
                  </a:lnTo>
                  <a:lnTo>
                    <a:pt x="104757" y="712552"/>
                  </a:lnTo>
                  <a:lnTo>
                    <a:pt x="82333" y="655665"/>
                  </a:lnTo>
                  <a:lnTo>
                    <a:pt x="62542" y="599779"/>
                  </a:lnTo>
                  <a:lnTo>
                    <a:pt x="45411" y="545098"/>
                  </a:lnTo>
                  <a:lnTo>
                    <a:pt x="30968" y="491828"/>
                  </a:lnTo>
                  <a:lnTo>
                    <a:pt x="19239" y="440175"/>
                  </a:lnTo>
                  <a:lnTo>
                    <a:pt x="10251" y="390344"/>
                  </a:lnTo>
                  <a:lnTo>
                    <a:pt x="4031" y="342542"/>
                  </a:lnTo>
                  <a:lnTo>
                    <a:pt x="605" y="296973"/>
                  </a:lnTo>
                  <a:lnTo>
                    <a:pt x="0" y="253844"/>
                  </a:lnTo>
                  <a:lnTo>
                    <a:pt x="2242" y="213359"/>
                  </a:lnTo>
                  <a:lnTo>
                    <a:pt x="15378" y="141146"/>
                  </a:lnTo>
                  <a:lnTo>
                    <a:pt x="40226" y="81980"/>
                  </a:lnTo>
                  <a:lnTo>
                    <a:pt x="77001" y="37504"/>
                  </a:lnTo>
                  <a:lnTo>
                    <a:pt x="99927" y="21289"/>
                  </a:lnTo>
                  <a:close/>
                </a:path>
              </a:pathLst>
            </a:custGeom>
            <a:ln w="381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393173" y="3874769"/>
              <a:ext cx="2125980" cy="779145"/>
            </a:xfrm>
            <a:custGeom>
              <a:avLst/>
              <a:gdLst/>
              <a:ahLst/>
              <a:cxnLst/>
              <a:rect l="l" t="t" r="r" b="b"/>
              <a:pathLst>
                <a:path w="2125979" h="779145">
                  <a:moveTo>
                    <a:pt x="0" y="389381"/>
                  </a:moveTo>
                  <a:lnTo>
                    <a:pt x="8282" y="340538"/>
                  </a:lnTo>
                  <a:lnTo>
                    <a:pt x="32464" y="293506"/>
                  </a:lnTo>
                  <a:lnTo>
                    <a:pt x="71551" y="248648"/>
                  </a:lnTo>
                  <a:lnTo>
                    <a:pt x="124546" y="206331"/>
                  </a:lnTo>
                  <a:lnTo>
                    <a:pt x="190453" y="166919"/>
                  </a:lnTo>
                  <a:lnTo>
                    <a:pt x="227937" y="148417"/>
                  </a:lnTo>
                  <a:lnTo>
                    <a:pt x="268275" y="130778"/>
                  </a:lnTo>
                  <a:lnTo>
                    <a:pt x="311343" y="114047"/>
                  </a:lnTo>
                  <a:lnTo>
                    <a:pt x="357017" y="98271"/>
                  </a:lnTo>
                  <a:lnTo>
                    <a:pt x="405171" y="83495"/>
                  </a:lnTo>
                  <a:lnTo>
                    <a:pt x="455682" y="69764"/>
                  </a:lnTo>
                  <a:lnTo>
                    <a:pt x="508424" y="57124"/>
                  </a:lnTo>
                  <a:lnTo>
                    <a:pt x="563274" y="45622"/>
                  </a:lnTo>
                  <a:lnTo>
                    <a:pt x="620106" y="35302"/>
                  </a:lnTo>
                  <a:lnTo>
                    <a:pt x="678797" y="26209"/>
                  </a:lnTo>
                  <a:lnTo>
                    <a:pt x="739221" y="18391"/>
                  </a:lnTo>
                  <a:lnTo>
                    <a:pt x="801255" y="11892"/>
                  </a:lnTo>
                  <a:lnTo>
                    <a:pt x="864773" y="6757"/>
                  </a:lnTo>
                  <a:lnTo>
                    <a:pt x="929651" y="3033"/>
                  </a:lnTo>
                  <a:lnTo>
                    <a:pt x="995765" y="766"/>
                  </a:lnTo>
                  <a:lnTo>
                    <a:pt x="1062990" y="0"/>
                  </a:lnTo>
                  <a:lnTo>
                    <a:pt x="1130214" y="766"/>
                  </a:lnTo>
                  <a:lnTo>
                    <a:pt x="1196328" y="3033"/>
                  </a:lnTo>
                  <a:lnTo>
                    <a:pt x="1261206" y="6757"/>
                  </a:lnTo>
                  <a:lnTo>
                    <a:pt x="1324724" y="11892"/>
                  </a:lnTo>
                  <a:lnTo>
                    <a:pt x="1386758" y="18391"/>
                  </a:lnTo>
                  <a:lnTo>
                    <a:pt x="1447182" y="26209"/>
                  </a:lnTo>
                  <a:lnTo>
                    <a:pt x="1505873" y="35302"/>
                  </a:lnTo>
                  <a:lnTo>
                    <a:pt x="1562705" y="45622"/>
                  </a:lnTo>
                  <a:lnTo>
                    <a:pt x="1617555" y="57124"/>
                  </a:lnTo>
                  <a:lnTo>
                    <a:pt x="1670297" y="69764"/>
                  </a:lnTo>
                  <a:lnTo>
                    <a:pt x="1720808" y="83495"/>
                  </a:lnTo>
                  <a:lnTo>
                    <a:pt x="1768962" y="98271"/>
                  </a:lnTo>
                  <a:lnTo>
                    <a:pt x="1814636" y="114047"/>
                  </a:lnTo>
                  <a:lnTo>
                    <a:pt x="1857704" y="130778"/>
                  </a:lnTo>
                  <a:lnTo>
                    <a:pt x="1898042" y="148417"/>
                  </a:lnTo>
                  <a:lnTo>
                    <a:pt x="1935526" y="166919"/>
                  </a:lnTo>
                  <a:lnTo>
                    <a:pt x="1970031" y="186239"/>
                  </a:lnTo>
                  <a:lnTo>
                    <a:pt x="2029607" y="227150"/>
                  </a:lnTo>
                  <a:lnTo>
                    <a:pt x="2075772" y="270782"/>
                  </a:lnTo>
                  <a:lnTo>
                    <a:pt x="2107531" y="316773"/>
                  </a:lnTo>
                  <a:lnTo>
                    <a:pt x="2123888" y="364756"/>
                  </a:lnTo>
                  <a:lnTo>
                    <a:pt x="2125980" y="389381"/>
                  </a:lnTo>
                  <a:lnTo>
                    <a:pt x="2123888" y="414007"/>
                  </a:lnTo>
                  <a:lnTo>
                    <a:pt x="2107531" y="461990"/>
                  </a:lnTo>
                  <a:lnTo>
                    <a:pt x="2075772" y="507981"/>
                  </a:lnTo>
                  <a:lnTo>
                    <a:pt x="2029607" y="551613"/>
                  </a:lnTo>
                  <a:lnTo>
                    <a:pt x="1970031" y="592524"/>
                  </a:lnTo>
                  <a:lnTo>
                    <a:pt x="1935526" y="611844"/>
                  </a:lnTo>
                  <a:lnTo>
                    <a:pt x="1898042" y="630346"/>
                  </a:lnTo>
                  <a:lnTo>
                    <a:pt x="1857704" y="647985"/>
                  </a:lnTo>
                  <a:lnTo>
                    <a:pt x="1814636" y="664716"/>
                  </a:lnTo>
                  <a:lnTo>
                    <a:pt x="1768962" y="680492"/>
                  </a:lnTo>
                  <a:lnTo>
                    <a:pt x="1720808" y="695268"/>
                  </a:lnTo>
                  <a:lnTo>
                    <a:pt x="1670297" y="708999"/>
                  </a:lnTo>
                  <a:lnTo>
                    <a:pt x="1617555" y="721639"/>
                  </a:lnTo>
                  <a:lnTo>
                    <a:pt x="1562705" y="733141"/>
                  </a:lnTo>
                  <a:lnTo>
                    <a:pt x="1505873" y="743461"/>
                  </a:lnTo>
                  <a:lnTo>
                    <a:pt x="1447182" y="752554"/>
                  </a:lnTo>
                  <a:lnTo>
                    <a:pt x="1386758" y="760372"/>
                  </a:lnTo>
                  <a:lnTo>
                    <a:pt x="1324724" y="766871"/>
                  </a:lnTo>
                  <a:lnTo>
                    <a:pt x="1261206" y="772006"/>
                  </a:lnTo>
                  <a:lnTo>
                    <a:pt x="1196328" y="775730"/>
                  </a:lnTo>
                  <a:lnTo>
                    <a:pt x="1130214" y="777997"/>
                  </a:lnTo>
                  <a:lnTo>
                    <a:pt x="1062990" y="778763"/>
                  </a:lnTo>
                  <a:lnTo>
                    <a:pt x="995765" y="777997"/>
                  </a:lnTo>
                  <a:lnTo>
                    <a:pt x="929651" y="775730"/>
                  </a:lnTo>
                  <a:lnTo>
                    <a:pt x="864773" y="772006"/>
                  </a:lnTo>
                  <a:lnTo>
                    <a:pt x="801255" y="766871"/>
                  </a:lnTo>
                  <a:lnTo>
                    <a:pt x="739221" y="760372"/>
                  </a:lnTo>
                  <a:lnTo>
                    <a:pt x="678797" y="752554"/>
                  </a:lnTo>
                  <a:lnTo>
                    <a:pt x="620106" y="743461"/>
                  </a:lnTo>
                  <a:lnTo>
                    <a:pt x="563274" y="733141"/>
                  </a:lnTo>
                  <a:lnTo>
                    <a:pt x="508424" y="721639"/>
                  </a:lnTo>
                  <a:lnTo>
                    <a:pt x="455682" y="708999"/>
                  </a:lnTo>
                  <a:lnTo>
                    <a:pt x="405171" y="695268"/>
                  </a:lnTo>
                  <a:lnTo>
                    <a:pt x="357017" y="680492"/>
                  </a:lnTo>
                  <a:lnTo>
                    <a:pt x="311343" y="664716"/>
                  </a:lnTo>
                  <a:lnTo>
                    <a:pt x="268275" y="647985"/>
                  </a:lnTo>
                  <a:lnTo>
                    <a:pt x="227937" y="630346"/>
                  </a:lnTo>
                  <a:lnTo>
                    <a:pt x="190453" y="611844"/>
                  </a:lnTo>
                  <a:lnTo>
                    <a:pt x="155948" y="592524"/>
                  </a:lnTo>
                  <a:lnTo>
                    <a:pt x="96372" y="551613"/>
                  </a:lnTo>
                  <a:lnTo>
                    <a:pt x="50207" y="507981"/>
                  </a:lnTo>
                  <a:lnTo>
                    <a:pt x="18448" y="461990"/>
                  </a:lnTo>
                  <a:lnTo>
                    <a:pt x="2091" y="414007"/>
                  </a:lnTo>
                  <a:lnTo>
                    <a:pt x="0" y="389381"/>
                  </a:lnTo>
                  <a:close/>
                </a:path>
              </a:pathLst>
            </a:custGeom>
            <a:ln w="381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19468" y="1010833"/>
            <a:ext cx="27082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Thank</a:t>
            </a:r>
            <a:r>
              <a:rPr sz="4000" spc="-110" dirty="0"/>
              <a:t> </a:t>
            </a:r>
            <a:r>
              <a:rPr sz="4000" spc="-20" dirty="0"/>
              <a:t>You!</a:t>
            </a:r>
            <a:endParaRPr sz="40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Gavin Archbald, </a:t>
            </a:r>
            <a:r>
              <a:rPr spc="-20" dirty="0"/>
              <a:t>M.S.</a:t>
            </a:r>
          </a:p>
          <a:p>
            <a:pPr marL="12700">
              <a:lnSpc>
                <a:spcPct val="100000"/>
              </a:lnSpc>
            </a:pPr>
            <a:r>
              <a:rPr dirty="0"/>
              <a:t>Associate</a:t>
            </a:r>
            <a:r>
              <a:rPr spc="-25" dirty="0"/>
              <a:t> </a:t>
            </a:r>
            <a:r>
              <a:rPr dirty="0"/>
              <a:t>Restoration</a:t>
            </a:r>
            <a:r>
              <a:rPr spc="-15" dirty="0"/>
              <a:t> </a:t>
            </a:r>
            <a:r>
              <a:rPr spc="-10" dirty="0"/>
              <a:t>Ecologist</a:t>
            </a:r>
          </a:p>
          <a:p>
            <a:pPr marL="12700">
              <a:lnSpc>
                <a:spcPct val="100000"/>
              </a:lnSpc>
            </a:pPr>
            <a:r>
              <a:rPr b="0" u="sng" spc="-10" dirty="0">
                <a:solidFill>
                  <a:srgbClr val="A8BE8F"/>
                </a:solidFill>
                <a:uFill>
                  <a:solidFill>
                    <a:srgbClr val="A8BE8F"/>
                  </a:solidFill>
                </a:uFill>
                <a:latin typeface="Century Gothic"/>
                <a:cs typeface="Century Gothic"/>
                <a:hlinkClick r:id="rId2"/>
              </a:rPr>
              <a:t>garchbald@harveyecology.com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7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Max</a:t>
            </a:r>
            <a:r>
              <a:rPr spc="-10" dirty="0"/>
              <a:t> </a:t>
            </a:r>
            <a:r>
              <a:rPr dirty="0"/>
              <a:t>Busnardo,</a:t>
            </a:r>
            <a:r>
              <a:rPr spc="-15" dirty="0"/>
              <a:t> </a:t>
            </a:r>
            <a:r>
              <a:rPr spc="-20" dirty="0"/>
              <a:t>M.S.</a:t>
            </a:r>
          </a:p>
          <a:p>
            <a:pPr marL="12700">
              <a:lnSpc>
                <a:spcPct val="100000"/>
              </a:lnSpc>
            </a:pPr>
            <a:r>
              <a:rPr dirty="0"/>
              <a:t>Principal</a:t>
            </a:r>
            <a:r>
              <a:rPr spc="10" dirty="0"/>
              <a:t> </a:t>
            </a:r>
            <a:r>
              <a:rPr dirty="0"/>
              <a:t>Restoration</a:t>
            </a:r>
            <a:r>
              <a:rPr spc="-25" dirty="0"/>
              <a:t> </a:t>
            </a:r>
            <a:r>
              <a:rPr dirty="0"/>
              <a:t>Ecologist, Vice </a:t>
            </a:r>
            <a:r>
              <a:rPr spc="-10" dirty="0"/>
              <a:t>President</a:t>
            </a:r>
          </a:p>
          <a:p>
            <a:pPr marL="12700">
              <a:lnSpc>
                <a:spcPct val="100000"/>
              </a:lnSpc>
            </a:pPr>
            <a:r>
              <a:rPr b="0" u="sng" spc="-10" dirty="0">
                <a:solidFill>
                  <a:srgbClr val="A8BE8F"/>
                </a:solidFill>
                <a:uFill>
                  <a:solidFill>
                    <a:srgbClr val="A8BE8F"/>
                  </a:solidFill>
                </a:uFill>
                <a:latin typeface="Century Gothic"/>
                <a:cs typeface="Century Gothic"/>
                <a:hlinkClick r:id="rId3"/>
              </a:rPr>
              <a:t>mbusnardo@harveyecology.com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157008" y="6311830"/>
            <a:ext cx="38601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05A9C"/>
                </a:solidFill>
                <a:latin typeface="Century Gothic"/>
                <a:cs typeface="Century Gothic"/>
                <a:hlinkClick r:id="rId4"/>
              </a:rPr>
              <a:t>www.harveyecology.com</a:t>
            </a:r>
            <a:endParaRPr sz="2400">
              <a:latin typeface="Century Gothic"/>
              <a:cs typeface="Century Gothic"/>
            </a:endParaRPr>
          </a:p>
        </p:txBody>
      </p:sp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4468" y="554736"/>
            <a:ext cx="5590007" cy="535228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7776" rIns="0" bIns="0" rtlCol="0">
            <a:spAutoFit/>
          </a:bodyPr>
          <a:lstStyle/>
          <a:p>
            <a:pPr marL="417830">
              <a:lnSpc>
                <a:spcPct val="100000"/>
              </a:lnSpc>
              <a:spcBef>
                <a:spcPts val="105"/>
              </a:spcBef>
            </a:pPr>
            <a:r>
              <a:rPr dirty="0"/>
              <a:t>Literature</a:t>
            </a:r>
            <a:r>
              <a:rPr spc="-15" dirty="0"/>
              <a:t> </a:t>
            </a:r>
            <a:r>
              <a:rPr spc="-10" dirty="0"/>
              <a:t>Cited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3931" y="1044973"/>
            <a:ext cx="10804525" cy="529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46685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Beller,</a:t>
            </a:r>
            <a:r>
              <a:rPr sz="1400" spc="-5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E.</a:t>
            </a:r>
            <a:r>
              <a:rPr sz="1400" spc="-1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E.;</a:t>
            </a:r>
            <a:r>
              <a:rPr sz="1400" spc="-1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Salomon,</a:t>
            </a:r>
            <a:r>
              <a:rPr sz="1400" spc="-5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M.;</a:t>
            </a:r>
            <a:r>
              <a:rPr sz="1400" spc="-1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Grossinger,</a:t>
            </a:r>
            <a:r>
              <a:rPr sz="1400" spc="-4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R.</a:t>
            </a:r>
            <a:r>
              <a:rPr sz="1400" spc="-2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M.</a:t>
            </a:r>
            <a:r>
              <a:rPr sz="1400" spc="-2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2013.</a:t>
            </a:r>
            <a:r>
              <a:rPr sz="1400" spc="-3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An</a:t>
            </a:r>
            <a:r>
              <a:rPr sz="1400" spc="-4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Assessment</a:t>
            </a:r>
            <a:r>
              <a:rPr sz="1400" spc="-5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of</a:t>
            </a:r>
            <a:r>
              <a:rPr sz="1400" spc="-2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the</a:t>
            </a:r>
            <a:r>
              <a:rPr sz="1400" spc="-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South</a:t>
            </a:r>
            <a:r>
              <a:rPr sz="1400" spc="-1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Bay</a:t>
            </a:r>
            <a:r>
              <a:rPr sz="1400" spc="-2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Historical</a:t>
            </a:r>
            <a:r>
              <a:rPr sz="1400" spc="-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005A9C"/>
                </a:solidFill>
                <a:latin typeface="Century Gothic"/>
                <a:cs typeface="Century Gothic"/>
              </a:rPr>
              <a:t>Tidal-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Terrestrial</a:t>
            </a:r>
            <a:r>
              <a:rPr sz="1400" spc="-4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Transition</a:t>
            </a:r>
            <a:r>
              <a:rPr sz="1400" spc="-5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Zone.</a:t>
            </a:r>
            <a:r>
              <a:rPr sz="1400" spc="-1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spc="-20" dirty="0">
                <a:solidFill>
                  <a:srgbClr val="005A9C"/>
                </a:solidFill>
                <a:latin typeface="Century Gothic"/>
                <a:cs typeface="Century Gothic"/>
              </a:rPr>
              <a:t>SFEI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Contribution</a:t>
            </a:r>
            <a:r>
              <a:rPr sz="1400" spc="-7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No.</a:t>
            </a:r>
            <a:r>
              <a:rPr sz="1400" spc="-4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693.</a:t>
            </a:r>
            <a:r>
              <a:rPr sz="1400" spc="-2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San</a:t>
            </a:r>
            <a:r>
              <a:rPr sz="1400" spc="-3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Francisco</a:t>
            </a:r>
            <a:r>
              <a:rPr sz="1400" spc="-6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Estuary</a:t>
            </a:r>
            <a:r>
              <a:rPr sz="1400" spc="-2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Institute:</a:t>
            </a:r>
            <a:r>
              <a:rPr sz="1400" spc="-3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Richmond,</a:t>
            </a:r>
            <a:r>
              <a:rPr sz="1400" spc="-5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spc="-25" dirty="0">
                <a:solidFill>
                  <a:srgbClr val="005A9C"/>
                </a:solidFill>
                <a:latin typeface="Century Gothic"/>
                <a:cs typeface="Century Gothic"/>
              </a:rPr>
              <a:t>CA.</a:t>
            </a:r>
            <a:endParaRPr sz="1400">
              <a:latin typeface="Century Gothic"/>
              <a:cs typeface="Century Gothic"/>
            </a:endParaRPr>
          </a:p>
          <a:p>
            <a:pPr marL="12700" marR="234950">
              <a:lnSpc>
                <a:spcPct val="100000"/>
              </a:lnSpc>
              <a:spcBef>
                <a:spcPts val="1200"/>
              </a:spcBef>
            </a:pP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ESA</a:t>
            </a:r>
            <a:r>
              <a:rPr sz="1400" spc="-3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PWA.</a:t>
            </a:r>
            <a:r>
              <a:rPr sz="1400" spc="-2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2021.</a:t>
            </a:r>
            <a:r>
              <a:rPr sz="1400" spc="-4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Shoreline</a:t>
            </a:r>
            <a:r>
              <a:rPr sz="1400" spc="-6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Study</a:t>
            </a:r>
            <a:r>
              <a:rPr sz="1400" spc="-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Preliminary</a:t>
            </a:r>
            <a:r>
              <a:rPr sz="1400" spc="-4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Alternatives</a:t>
            </a:r>
            <a:r>
              <a:rPr sz="1400" spc="-6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and</a:t>
            </a:r>
            <a:r>
              <a:rPr sz="1400" spc="-1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Landscape</a:t>
            </a:r>
            <a:r>
              <a:rPr sz="1400" spc="-3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Evolution.</a:t>
            </a:r>
            <a:r>
              <a:rPr sz="1400" spc="-5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Prepared</a:t>
            </a:r>
            <a:r>
              <a:rPr sz="1400" spc="-2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for</a:t>
            </a:r>
            <a:r>
              <a:rPr sz="1400" spc="-2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the</a:t>
            </a:r>
            <a:r>
              <a:rPr sz="1400" spc="-2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California</a:t>
            </a:r>
            <a:r>
              <a:rPr sz="1400" spc="-5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State </a:t>
            </a:r>
            <a:r>
              <a:rPr sz="1400" spc="-10" dirty="0">
                <a:solidFill>
                  <a:srgbClr val="005A9C"/>
                </a:solidFill>
                <a:latin typeface="Century Gothic"/>
                <a:cs typeface="Century Gothic"/>
              </a:rPr>
              <a:t>Coastal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Conservancy.</a:t>
            </a:r>
            <a:r>
              <a:rPr sz="1400" spc="-5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San</a:t>
            </a:r>
            <a:r>
              <a:rPr sz="1400" spc="-3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Francisco,</a:t>
            </a:r>
            <a:r>
              <a:rPr sz="1400" spc="-6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005A9C"/>
                </a:solidFill>
                <a:latin typeface="Century Gothic"/>
                <a:cs typeface="Century Gothic"/>
              </a:rPr>
              <a:t>California.</a:t>
            </a:r>
            <a:endParaRPr sz="1400">
              <a:latin typeface="Century Gothic"/>
              <a:cs typeface="Century Gothic"/>
            </a:endParaRPr>
          </a:p>
          <a:p>
            <a:pPr marL="12700" marR="599440">
              <a:lnSpc>
                <a:spcPct val="100000"/>
              </a:lnSpc>
              <a:spcBef>
                <a:spcPts val="1200"/>
              </a:spcBef>
            </a:pP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Goals</a:t>
            </a:r>
            <a:r>
              <a:rPr sz="1400" spc="-6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Project.</a:t>
            </a:r>
            <a:r>
              <a:rPr sz="1400" spc="-2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2015.</a:t>
            </a:r>
            <a:r>
              <a:rPr sz="1400" spc="-3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The</a:t>
            </a:r>
            <a:r>
              <a:rPr sz="1400" spc="-1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Baylands</a:t>
            </a:r>
            <a:r>
              <a:rPr sz="1400" spc="-5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and</a:t>
            </a:r>
            <a:r>
              <a:rPr sz="1400" spc="-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Climate</a:t>
            </a:r>
            <a:r>
              <a:rPr sz="1400" spc="-3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Change:</a:t>
            </a:r>
            <a:r>
              <a:rPr sz="1400" spc="-2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What We</a:t>
            </a:r>
            <a:r>
              <a:rPr sz="1400" spc="1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Can</a:t>
            </a:r>
            <a:r>
              <a:rPr sz="1400" spc="-2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Do.</a:t>
            </a:r>
            <a:r>
              <a:rPr sz="1400" spc="-3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Baylands</a:t>
            </a:r>
            <a:r>
              <a:rPr sz="1400" spc="-4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Ecosystem</a:t>
            </a:r>
            <a:r>
              <a:rPr sz="1400" spc="-3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Habitat</a:t>
            </a:r>
            <a:r>
              <a:rPr sz="1400" spc="-3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Goals</a:t>
            </a:r>
            <a:r>
              <a:rPr sz="1400" spc="-5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005A9C"/>
                </a:solidFill>
                <a:latin typeface="Century Gothic"/>
                <a:cs typeface="Century Gothic"/>
              </a:rPr>
              <a:t>Science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Update</a:t>
            </a:r>
            <a:r>
              <a:rPr sz="1400" spc="-1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2015</a:t>
            </a:r>
            <a:r>
              <a:rPr sz="1400" spc="-4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prepared</a:t>
            </a:r>
            <a:r>
              <a:rPr sz="1400" spc="-2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by</a:t>
            </a:r>
            <a:r>
              <a:rPr sz="1400" spc="-3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the</a:t>
            </a:r>
            <a:r>
              <a:rPr sz="1400" spc="-1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San</a:t>
            </a:r>
            <a:r>
              <a:rPr sz="1400" spc="-1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Francisco</a:t>
            </a:r>
            <a:r>
              <a:rPr sz="1400" spc="-6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Bay</a:t>
            </a:r>
            <a:r>
              <a:rPr sz="1400" spc="-2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Area</a:t>
            </a:r>
            <a:r>
              <a:rPr sz="1400" spc="-3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Wetlands</a:t>
            </a:r>
            <a:r>
              <a:rPr sz="1400" spc="-1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Ecosystem</a:t>
            </a:r>
            <a:r>
              <a:rPr sz="1400" spc="-3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Goals</a:t>
            </a:r>
            <a:r>
              <a:rPr sz="1400" spc="-6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Project.</a:t>
            </a:r>
            <a:r>
              <a:rPr sz="1400" spc="-3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005A9C"/>
                </a:solidFill>
                <a:latin typeface="Century Gothic"/>
                <a:cs typeface="Century Gothic"/>
              </a:rPr>
              <a:t>California</a:t>
            </a:r>
            <a:endParaRPr sz="1400">
              <a:latin typeface="Century Gothic"/>
              <a:cs typeface="Century Gothic"/>
            </a:endParaRPr>
          </a:p>
          <a:p>
            <a:pPr marL="12700" marR="123189">
              <a:lnSpc>
                <a:spcPct val="100000"/>
              </a:lnSpc>
              <a:spcBef>
                <a:spcPts val="1200"/>
              </a:spcBef>
            </a:pP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HDR</a:t>
            </a:r>
            <a:r>
              <a:rPr sz="1400" spc="-3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Engineering.</a:t>
            </a:r>
            <a:r>
              <a:rPr sz="1400" spc="-4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2015.</a:t>
            </a:r>
            <a:r>
              <a:rPr sz="1400" spc="-4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South</a:t>
            </a:r>
            <a:r>
              <a:rPr sz="1400" spc="-2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San</a:t>
            </a:r>
            <a:r>
              <a:rPr sz="1400" spc="-2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Francisco</a:t>
            </a:r>
            <a:r>
              <a:rPr sz="1400" spc="-6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Bay</a:t>
            </a:r>
            <a:r>
              <a:rPr sz="1400" spc="-2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Shoreline</a:t>
            </a:r>
            <a:r>
              <a:rPr sz="1400" spc="-4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Phase</a:t>
            </a:r>
            <a:r>
              <a:rPr sz="1400" spc="-3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1</a:t>
            </a:r>
            <a:r>
              <a:rPr sz="1400" spc="-2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Final</a:t>
            </a:r>
            <a:r>
              <a:rPr sz="1400" spc="-1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Interim</a:t>
            </a:r>
            <a:r>
              <a:rPr sz="1400" spc="-6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Feasibility</a:t>
            </a:r>
            <a:r>
              <a:rPr sz="1400" spc="-4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Study</a:t>
            </a:r>
            <a:r>
              <a:rPr sz="1400" spc="-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with</a:t>
            </a:r>
            <a:r>
              <a:rPr sz="1400" spc="-5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Environmental</a:t>
            </a:r>
            <a:r>
              <a:rPr sz="1400" spc="-4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005A9C"/>
                </a:solidFill>
                <a:latin typeface="Century Gothic"/>
                <a:cs typeface="Century Gothic"/>
              </a:rPr>
              <a:t>Impact Statement/Environmental</a:t>
            </a:r>
            <a:r>
              <a:rPr sz="1400" spc="-4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Impact</a:t>
            </a:r>
            <a:r>
              <a:rPr sz="1400" spc="-4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Report.</a:t>
            </a:r>
            <a:r>
              <a:rPr sz="1400" spc="-2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Prepared</a:t>
            </a:r>
            <a:r>
              <a:rPr sz="1400" spc="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for</a:t>
            </a:r>
            <a:r>
              <a:rPr sz="1400" spc="-2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the</a:t>
            </a:r>
            <a:r>
              <a:rPr sz="1400" spc="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U. S. Army</a:t>
            </a:r>
            <a:r>
              <a:rPr sz="1400" spc="-2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Corps</a:t>
            </a:r>
            <a:r>
              <a:rPr sz="1400" spc="-2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of</a:t>
            </a:r>
            <a:r>
              <a:rPr sz="1400" spc="-1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Engineers,</a:t>
            </a:r>
            <a:r>
              <a:rPr sz="1400" spc="-3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San</a:t>
            </a:r>
            <a:r>
              <a:rPr sz="1400" spc="-1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Francisco</a:t>
            </a:r>
            <a:r>
              <a:rPr sz="1400" spc="-5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District.</a:t>
            </a:r>
            <a:r>
              <a:rPr sz="1400" spc="-3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005A9C"/>
                </a:solidFill>
                <a:latin typeface="Century Gothic"/>
                <a:cs typeface="Century Gothic"/>
              </a:rPr>
              <a:t>Sacramento, California.</a:t>
            </a:r>
            <a:endParaRPr sz="1400">
              <a:latin typeface="Century Gothic"/>
              <a:cs typeface="Century Gothic"/>
            </a:endParaRPr>
          </a:p>
          <a:p>
            <a:pPr marL="12700" marR="5080">
              <a:lnSpc>
                <a:spcPct val="100000"/>
              </a:lnSpc>
              <a:spcBef>
                <a:spcPts val="1200"/>
              </a:spcBef>
            </a:pP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H.</a:t>
            </a:r>
            <a:r>
              <a:rPr sz="1400" spc="-2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T.</a:t>
            </a:r>
            <a:r>
              <a:rPr sz="1400" spc="-2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Harvey</a:t>
            </a:r>
            <a:r>
              <a:rPr sz="1400" spc="-1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&amp;</a:t>
            </a:r>
            <a:r>
              <a:rPr sz="1400" spc="-2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Associates</a:t>
            </a:r>
            <a:r>
              <a:rPr sz="1400" spc="-4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and</a:t>
            </a:r>
            <a:r>
              <a:rPr sz="1400" spc="-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San</a:t>
            </a:r>
            <a:r>
              <a:rPr sz="1400" spc="-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Francisco</a:t>
            </a:r>
            <a:r>
              <a:rPr sz="1400" spc="-6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Estuary</a:t>
            </a:r>
            <a:r>
              <a:rPr sz="1400" spc="-1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Institute</a:t>
            </a:r>
            <a:r>
              <a:rPr sz="1400" spc="-4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and</a:t>
            </a:r>
            <a:r>
              <a:rPr sz="1400" spc="-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Aquatic</a:t>
            </a:r>
            <a:r>
              <a:rPr sz="1400" spc="-5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Science</a:t>
            </a:r>
            <a:r>
              <a:rPr sz="1400" spc="-5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Center.</a:t>
            </a:r>
            <a:r>
              <a:rPr sz="1400" spc="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2012.</a:t>
            </a:r>
            <a:r>
              <a:rPr sz="1400" spc="-3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U.</a:t>
            </a:r>
            <a:r>
              <a:rPr sz="1400" spc="-1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S.</a:t>
            </a:r>
            <a:r>
              <a:rPr sz="1400" spc="-1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Army</a:t>
            </a:r>
            <a:r>
              <a:rPr sz="1400" spc="-3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Corps</a:t>
            </a:r>
            <a:r>
              <a:rPr sz="1400" spc="-3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of</a:t>
            </a:r>
            <a:r>
              <a:rPr sz="1400" spc="-2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005A9C"/>
                </a:solidFill>
                <a:latin typeface="Century Gothic"/>
                <a:cs typeface="Century Gothic"/>
              </a:rPr>
              <a:t>Engineers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South</a:t>
            </a:r>
            <a:r>
              <a:rPr sz="1400" spc="-3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San</a:t>
            </a:r>
            <a:r>
              <a:rPr sz="1400" spc="-1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Francisco</a:t>
            </a:r>
            <a:r>
              <a:rPr sz="1400" spc="-6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Bay</a:t>
            </a:r>
            <a:r>
              <a:rPr sz="1400" spc="-1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Shoreline</a:t>
            </a:r>
            <a:r>
              <a:rPr sz="1400" spc="-4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Study</a:t>
            </a:r>
            <a:r>
              <a:rPr sz="1400" spc="-2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California</a:t>
            </a:r>
            <a:r>
              <a:rPr sz="1400" spc="-5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Rapid</a:t>
            </a:r>
            <a:r>
              <a:rPr sz="1400" spc="-4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Assessment</a:t>
            </a:r>
            <a:r>
              <a:rPr sz="1400" spc="-5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Method</a:t>
            </a:r>
            <a:r>
              <a:rPr sz="1400" spc="-4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(CRAM)</a:t>
            </a:r>
            <a:r>
              <a:rPr sz="1400" spc="-5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Habitat</a:t>
            </a:r>
            <a:r>
              <a:rPr sz="1400" spc="-3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Evolution.</a:t>
            </a:r>
            <a:r>
              <a:rPr sz="1400" spc="-5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Los</a:t>
            </a:r>
            <a:r>
              <a:rPr sz="1400" spc="-2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Gatos,</a:t>
            </a:r>
            <a:r>
              <a:rPr sz="1400" spc="-2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005A9C"/>
                </a:solidFill>
                <a:latin typeface="Century Gothic"/>
                <a:cs typeface="Century Gothic"/>
              </a:rPr>
              <a:t>California.</a:t>
            </a:r>
            <a:endParaRPr sz="1400">
              <a:latin typeface="Century Gothic"/>
              <a:cs typeface="Century Gothic"/>
            </a:endParaRPr>
          </a:p>
          <a:p>
            <a:pPr marL="12700" marR="243840">
              <a:lnSpc>
                <a:spcPct val="100000"/>
              </a:lnSpc>
              <a:spcBef>
                <a:spcPts val="1200"/>
              </a:spcBef>
            </a:pP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H.</a:t>
            </a:r>
            <a:r>
              <a:rPr sz="1400" spc="-2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T.</a:t>
            </a:r>
            <a:r>
              <a:rPr sz="1400" spc="-1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Harvey</a:t>
            </a:r>
            <a:r>
              <a:rPr sz="1400" spc="-1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&amp;</a:t>
            </a:r>
            <a:r>
              <a:rPr sz="1400" spc="-2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Associates</a:t>
            </a:r>
            <a:r>
              <a:rPr sz="1400" spc="-4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with</a:t>
            </a:r>
            <a:r>
              <a:rPr sz="1400" spc="-4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Schaaf</a:t>
            </a:r>
            <a:r>
              <a:rPr sz="1400" spc="-2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&amp;</a:t>
            </a:r>
            <a:r>
              <a:rPr sz="1400" spc="-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Wheeler.</a:t>
            </a:r>
            <a:r>
              <a:rPr sz="1400" spc="-1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2021.</a:t>
            </a:r>
            <a:r>
              <a:rPr sz="1400" spc="-3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i="1" dirty="0">
                <a:solidFill>
                  <a:srgbClr val="005A9C"/>
                </a:solidFill>
                <a:latin typeface="Century Gothic"/>
                <a:cs typeface="Century Gothic"/>
              </a:rPr>
              <a:t>Basis</a:t>
            </a:r>
            <a:r>
              <a:rPr sz="1400" i="1" spc="-3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i="1" dirty="0">
                <a:solidFill>
                  <a:srgbClr val="005A9C"/>
                </a:solidFill>
                <a:latin typeface="Century Gothic"/>
                <a:cs typeface="Century Gothic"/>
              </a:rPr>
              <a:t>of</a:t>
            </a:r>
            <a:r>
              <a:rPr sz="1400" i="1" spc="-2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i="1" dirty="0">
                <a:solidFill>
                  <a:srgbClr val="005A9C"/>
                </a:solidFill>
                <a:latin typeface="Century Gothic"/>
                <a:cs typeface="Century Gothic"/>
              </a:rPr>
              <a:t>Design</a:t>
            </a:r>
            <a:r>
              <a:rPr sz="1400" i="1" spc="-5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i="1" dirty="0">
                <a:solidFill>
                  <a:srgbClr val="005A9C"/>
                </a:solidFill>
                <a:latin typeface="Century Gothic"/>
                <a:cs typeface="Century Gothic"/>
              </a:rPr>
              <a:t>for</a:t>
            </a:r>
            <a:r>
              <a:rPr sz="1400" i="1" spc="-2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i="1" dirty="0">
                <a:solidFill>
                  <a:srgbClr val="005A9C"/>
                </a:solidFill>
                <a:latin typeface="Century Gothic"/>
                <a:cs typeface="Century Gothic"/>
              </a:rPr>
              <a:t>Ecotones</a:t>
            </a:r>
            <a:r>
              <a:rPr sz="1400" i="1" spc="-4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i="1" dirty="0">
                <a:solidFill>
                  <a:srgbClr val="005A9C"/>
                </a:solidFill>
                <a:latin typeface="Century Gothic"/>
                <a:cs typeface="Century Gothic"/>
              </a:rPr>
              <a:t>at</a:t>
            </a:r>
            <a:r>
              <a:rPr sz="1400" i="1" spc="-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i="1" dirty="0">
                <a:solidFill>
                  <a:srgbClr val="005A9C"/>
                </a:solidFill>
                <a:latin typeface="Century Gothic"/>
                <a:cs typeface="Century Gothic"/>
              </a:rPr>
              <a:t>Reaches</a:t>
            </a:r>
            <a:r>
              <a:rPr sz="1400" i="1" spc="-3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i="1" dirty="0">
                <a:solidFill>
                  <a:srgbClr val="005A9C"/>
                </a:solidFill>
                <a:latin typeface="Century Gothic"/>
                <a:cs typeface="Century Gothic"/>
              </a:rPr>
              <a:t>1,</a:t>
            </a:r>
            <a:r>
              <a:rPr sz="1400" i="1" spc="-1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i="1" dirty="0">
                <a:solidFill>
                  <a:srgbClr val="005A9C"/>
                </a:solidFill>
                <a:latin typeface="Century Gothic"/>
                <a:cs typeface="Century Gothic"/>
              </a:rPr>
              <a:t>4</a:t>
            </a:r>
            <a:r>
              <a:rPr sz="1400" i="1" spc="-1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i="1" dirty="0">
                <a:solidFill>
                  <a:srgbClr val="005A9C"/>
                </a:solidFill>
                <a:latin typeface="Century Gothic"/>
                <a:cs typeface="Century Gothic"/>
              </a:rPr>
              <a:t>and</a:t>
            </a:r>
            <a:r>
              <a:rPr sz="1400" i="1" spc="-1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i="1" dirty="0">
                <a:solidFill>
                  <a:srgbClr val="005A9C"/>
                </a:solidFill>
                <a:latin typeface="Century Gothic"/>
                <a:cs typeface="Century Gothic"/>
              </a:rPr>
              <a:t>5.</a:t>
            </a:r>
            <a:r>
              <a:rPr sz="1400" i="1" spc="-1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Prepared for</a:t>
            </a:r>
            <a:r>
              <a:rPr sz="1400" spc="-25" dirty="0">
                <a:solidFill>
                  <a:srgbClr val="005A9C"/>
                </a:solidFill>
                <a:latin typeface="Century Gothic"/>
                <a:cs typeface="Century Gothic"/>
              </a:rPr>
              <a:t> the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California</a:t>
            </a:r>
            <a:r>
              <a:rPr sz="1400" spc="-6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State</a:t>
            </a:r>
            <a:r>
              <a:rPr sz="1400" spc="-1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Coastal</a:t>
            </a:r>
            <a:r>
              <a:rPr sz="1400" spc="-3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Conservancy.</a:t>
            </a:r>
            <a:r>
              <a:rPr sz="1400" spc="-5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Los</a:t>
            </a:r>
            <a:r>
              <a:rPr sz="1400" spc="-4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Gatos,</a:t>
            </a:r>
            <a:r>
              <a:rPr sz="1400" spc="-3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005A9C"/>
                </a:solidFill>
                <a:latin typeface="Century Gothic"/>
                <a:cs typeface="Century Gothic"/>
              </a:rPr>
              <a:t>California.</a:t>
            </a:r>
            <a:endParaRPr sz="1400">
              <a:latin typeface="Century Gothic"/>
              <a:cs typeface="Century Gothic"/>
            </a:endParaRPr>
          </a:p>
          <a:p>
            <a:pPr marL="12700" marR="418465">
              <a:lnSpc>
                <a:spcPct val="100000"/>
              </a:lnSpc>
              <a:spcBef>
                <a:spcPts val="1200"/>
              </a:spcBef>
            </a:pP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H. T.</a:t>
            </a:r>
            <a:r>
              <a:rPr sz="1400" spc="-1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Harvey</a:t>
            </a:r>
            <a:r>
              <a:rPr sz="1400" spc="-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&amp;</a:t>
            </a:r>
            <a:r>
              <a:rPr sz="1400" spc="-1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Associates.</a:t>
            </a:r>
            <a:r>
              <a:rPr sz="1400" spc="-2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2023.</a:t>
            </a:r>
            <a:r>
              <a:rPr sz="1400" spc="-2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SAFER</a:t>
            </a:r>
            <a:r>
              <a:rPr sz="1400" spc="-4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Bay</a:t>
            </a:r>
            <a:r>
              <a:rPr sz="1400" spc="-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Project</a:t>
            </a:r>
            <a:r>
              <a:rPr sz="1400" spc="-2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High</a:t>
            </a:r>
            <a:r>
              <a:rPr sz="1400" spc="-4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Tide</a:t>
            </a:r>
            <a:r>
              <a:rPr sz="1400" spc="-1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Refugial</a:t>
            </a:r>
            <a:r>
              <a:rPr sz="1400" spc="-3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Habitat</a:t>
            </a:r>
            <a:r>
              <a:rPr sz="1400" spc="-1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Assessment</a:t>
            </a:r>
            <a:r>
              <a:rPr sz="1400" spc="-5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and</a:t>
            </a:r>
            <a:r>
              <a:rPr sz="1400" spc="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Resulting</a:t>
            </a:r>
            <a:r>
              <a:rPr sz="1400" spc="-5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Salt</a:t>
            </a:r>
            <a:r>
              <a:rPr sz="1400" spc="-2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005A9C"/>
                </a:solidFill>
                <a:latin typeface="Century Gothic"/>
                <a:cs typeface="Century Gothic"/>
              </a:rPr>
              <a:t>Marsh-Upland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Transition</a:t>
            </a:r>
            <a:r>
              <a:rPr sz="1400" spc="-6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Zone</a:t>
            </a:r>
            <a:r>
              <a:rPr sz="1400" spc="-2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Configuration</a:t>
            </a:r>
            <a:r>
              <a:rPr sz="1400" spc="-3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005A9C"/>
                </a:solidFill>
                <a:latin typeface="Century Gothic"/>
                <a:cs typeface="Century Gothic"/>
              </a:rPr>
              <a:t>Recommendations,</a:t>
            </a:r>
            <a:r>
              <a:rPr sz="1400" spc="-4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North</a:t>
            </a:r>
            <a:r>
              <a:rPr sz="1400" spc="-1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and</a:t>
            </a:r>
            <a:r>
              <a:rPr sz="1400" spc="-1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South</a:t>
            </a:r>
            <a:r>
              <a:rPr sz="1400" spc="-1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of</a:t>
            </a:r>
            <a:r>
              <a:rPr sz="1400" spc="-1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Bay</a:t>
            </a:r>
            <a:r>
              <a:rPr sz="1400" spc="-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Road,</a:t>
            </a:r>
            <a:r>
              <a:rPr sz="1400" spc="-1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East</a:t>
            </a:r>
            <a:r>
              <a:rPr sz="1400" spc="-2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Palo</a:t>
            </a:r>
            <a:r>
              <a:rPr sz="1400" spc="-4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Alto.</a:t>
            </a:r>
            <a:r>
              <a:rPr sz="1400" spc="-3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Los</a:t>
            </a:r>
            <a:r>
              <a:rPr sz="1400" spc="-2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Gatos,</a:t>
            </a:r>
            <a:r>
              <a:rPr sz="1400" spc="-10" dirty="0">
                <a:solidFill>
                  <a:srgbClr val="005A9C"/>
                </a:solidFill>
                <a:latin typeface="Century Gothic"/>
                <a:cs typeface="Century Gothic"/>
              </a:rPr>
              <a:t> California.</a:t>
            </a:r>
            <a:endParaRPr sz="1400">
              <a:latin typeface="Century Gothic"/>
              <a:cs typeface="Century Gothic"/>
            </a:endParaRPr>
          </a:p>
          <a:p>
            <a:pPr marL="12700" marR="405765">
              <a:lnSpc>
                <a:spcPct val="100000"/>
              </a:lnSpc>
              <a:spcBef>
                <a:spcPts val="1200"/>
              </a:spcBef>
            </a:pP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San</a:t>
            </a:r>
            <a:r>
              <a:rPr sz="1400" spc="-2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Francisquito</a:t>
            </a:r>
            <a:r>
              <a:rPr sz="1400" spc="-4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Creek</a:t>
            </a:r>
            <a:r>
              <a:rPr sz="1400" spc="-1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Joint</a:t>
            </a:r>
            <a:r>
              <a:rPr sz="1400" spc="-5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Powers</a:t>
            </a:r>
            <a:r>
              <a:rPr sz="1400" spc="-4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Authority.</a:t>
            </a:r>
            <a:r>
              <a:rPr sz="1400" spc="-4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2022.</a:t>
            </a:r>
            <a:r>
              <a:rPr sz="1400" spc="-3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Notice</a:t>
            </a:r>
            <a:r>
              <a:rPr sz="1400" spc="-5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of</a:t>
            </a:r>
            <a:r>
              <a:rPr sz="1400" spc="-2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Preparation</a:t>
            </a:r>
            <a:r>
              <a:rPr sz="1400" spc="-5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of</a:t>
            </a:r>
            <a:r>
              <a:rPr sz="1400" spc="-3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a</a:t>
            </a:r>
            <a:r>
              <a:rPr sz="1400" spc="-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Draft</a:t>
            </a:r>
            <a:r>
              <a:rPr sz="1400" spc="-3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Environmental</a:t>
            </a:r>
            <a:r>
              <a:rPr sz="1400" spc="-1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Impact</a:t>
            </a:r>
            <a:r>
              <a:rPr sz="1400" spc="-6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Report</a:t>
            </a:r>
            <a:r>
              <a:rPr sz="1400" spc="-2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for</a:t>
            </a:r>
            <a:r>
              <a:rPr sz="1400" spc="-3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spc="-25" dirty="0">
                <a:solidFill>
                  <a:srgbClr val="005A9C"/>
                </a:solidFill>
                <a:latin typeface="Century Gothic"/>
                <a:cs typeface="Century Gothic"/>
              </a:rPr>
              <a:t>the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Strategy</a:t>
            </a:r>
            <a:r>
              <a:rPr sz="1400" spc="-1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to</a:t>
            </a:r>
            <a:r>
              <a:rPr sz="1400" spc="-1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Advance</a:t>
            </a:r>
            <a:r>
              <a:rPr sz="1400" spc="-4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Flood</a:t>
            </a:r>
            <a:r>
              <a:rPr sz="1400" spc="-5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Protection,</a:t>
            </a:r>
            <a:r>
              <a:rPr sz="1400" spc="-5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Ecosystems</a:t>
            </a:r>
            <a:r>
              <a:rPr sz="1400" spc="-6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and</a:t>
            </a:r>
            <a:r>
              <a:rPr sz="1400" spc="-2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Recreation</a:t>
            </a:r>
            <a:r>
              <a:rPr sz="1400" spc="-4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along</a:t>
            </a:r>
            <a:r>
              <a:rPr sz="1400" spc="-6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San</a:t>
            </a:r>
            <a:r>
              <a:rPr sz="1400" spc="-1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Francisco</a:t>
            </a:r>
            <a:r>
              <a:rPr sz="1400" spc="-6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(SAFER)</a:t>
            </a:r>
            <a:r>
              <a:rPr sz="1400" spc="-3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spc="-20" dirty="0">
                <a:solidFill>
                  <a:srgbClr val="005A9C"/>
                </a:solidFill>
                <a:latin typeface="Century Gothic"/>
                <a:cs typeface="Century Gothic"/>
              </a:rPr>
              <a:t>Bay.</a:t>
            </a:r>
            <a:endParaRPr sz="1400">
              <a:latin typeface="Century Gothic"/>
              <a:cs typeface="Century Gothic"/>
            </a:endParaRPr>
          </a:p>
          <a:p>
            <a:pPr marL="12700" marR="249554">
              <a:lnSpc>
                <a:spcPct val="100000"/>
              </a:lnSpc>
              <a:spcBef>
                <a:spcPts val="1200"/>
              </a:spcBef>
            </a:pP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U.</a:t>
            </a:r>
            <a:r>
              <a:rPr sz="1400" spc="-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S.</a:t>
            </a:r>
            <a:r>
              <a:rPr sz="1400" spc="-1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Fish</a:t>
            </a:r>
            <a:r>
              <a:rPr sz="1400" spc="-4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&amp;</a:t>
            </a:r>
            <a:r>
              <a:rPr sz="1400" spc="-2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Wildlife</a:t>
            </a:r>
            <a:r>
              <a:rPr sz="1400" spc="-4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Service.</a:t>
            </a:r>
            <a:r>
              <a:rPr sz="1400" spc="-4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2013.</a:t>
            </a:r>
            <a:r>
              <a:rPr sz="1400" spc="-4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Recovery</a:t>
            </a:r>
            <a:r>
              <a:rPr sz="1400" spc="-5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Plan</a:t>
            </a:r>
            <a:r>
              <a:rPr sz="1400" spc="-4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for</a:t>
            </a:r>
            <a:r>
              <a:rPr sz="1400" spc="-3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Tidal</a:t>
            </a:r>
            <a:r>
              <a:rPr sz="1400" spc="-3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Marsh</a:t>
            </a:r>
            <a:r>
              <a:rPr sz="1400" spc="-2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Ecosystems</a:t>
            </a:r>
            <a:r>
              <a:rPr sz="1400" spc="-4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of</a:t>
            </a:r>
            <a:r>
              <a:rPr sz="1400" spc="-3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Northern</a:t>
            </a:r>
            <a:r>
              <a:rPr sz="1400" spc="-1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and</a:t>
            </a:r>
            <a:r>
              <a:rPr sz="1400" spc="-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Central</a:t>
            </a:r>
            <a:r>
              <a:rPr sz="1400" spc="-1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5A9C"/>
                </a:solidFill>
                <a:latin typeface="Century Gothic"/>
                <a:cs typeface="Century Gothic"/>
              </a:rPr>
              <a:t>California.</a:t>
            </a:r>
            <a:r>
              <a:rPr sz="1400" spc="-4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005A9C"/>
                </a:solidFill>
                <a:latin typeface="Century Gothic"/>
                <a:cs typeface="Century Gothic"/>
              </a:rPr>
              <a:t>Sacramento, California</a:t>
            </a:r>
            <a:endParaRPr sz="1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40851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51256" y="230883"/>
            <a:ext cx="67894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0" dirty="0"/>
              <a:t>Tidal-</a:t>
            </a:r>
            <a:r>
              <a:rPr sz="2800" dirty="0"/>
              <a:t>terrestrial</a:t>
            </a:r>
            <a:r>
              <a:rPr sz="2800" spc="-75" dirty="0"/>
              <a:t> </a:t>
            </a:r>
            <a:r>
              <a:rPr sz="2800" dirty="0"/>
              <a:t>transition</a:t>
            </a:r>
            <a:r>
              <a:rPr sz="2800" spc="-90" dirty="0"/>
              <a:t> </a:t>
            </a:r>
            <a:r>
              <a:rPr sz="2800" dirty="0"/>
              <a:t>zone</a:t>
            </a:r>
            <a:r>
              <a:rPr sz="2800" spc="-90" dirty="0"/>
              <a:t> </a:t>
            </a:r>
            <a:r>
              <a:rPr sz="2800" spc="-10" dirty="0"/>
              <a:t>provides: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5765618" y="656993"/>
            <a:ext cx="4828540" cy="234251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2800" dirty="0">
                <a:solidFill>
                  <a:srgbClr val="005A9C"/>
                </a:solidFill>
                <a:latin typeface="Century Gothic"/>
                <a:cs typeface="Century Gothic"/>
              </a:rPr>
              <a:t>Habitat</a:t>
            </a:r>
            <a:r>
              <a:rPr sz="2800" spc="-10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spc="-10" dirty="0">
                <a:solidFill>
                  <a:srgbClr val="005A9C"/>
                </a:solidFill>
                <a:latin typeface="Century Gothic"/>
                <a:cs typeface="Century Gothic"/>
              </a:rPr>
              <a:t>diversity</a:t>
            </a:r>
            <a:endParaRPr sz="2800">
              <a:latin typeface="Century Gothic"/>
              <a:cs typeface="Century Gothic"/>
            </a:endParaRPr>
          </a:p>
          <a:p>
            <a:pPr marL="12700" marR="5080">
              <a:lnSpc>
                <a:spcPct val="135700"/>
              </a:lnSpc>
            </a:pPr>
            <a:r>
              <a:rPr sz="2800" dirty="0">
                <a:solidFill>
                  <a:srgbClr val="005A9C"/>
                </a:solidFill>
                <a:latin typeface="Century Gothic"/>
                <a:cs typeface="Century Gothic"/>
              </a:rPr>
              <a:t>Buffer</a:t>
            </a:r>
            <a:r>
              <a:rPr sz="2800" spc="-8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005A9C"/>
                </a:solidFill>
                <a:latin typeface="Century Gothic"/>
                <a:cs typeface="Century Gothic"/>
              </a:rPr>
              <a:t>from</a:t>
            </a:r>
            <a:r>
              <a:rPr sz="2800" spc="-7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005A9C"/>
                </a:solidFill>
                <a:latin typeface="Century Gothic"/>
                <a:cs typeface="Century Gothic"/>
              </a:rPr>
              <a:t>upland</a:t>
            </a:r>
            <a:r>
              <a:rPr sz="2800" spc="-8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005A9C"/>
                </a:solidFill>
                <a:latin typeface="Century Gothic"/>
                <a:cs typeface="Century Gothic"/>
              </a:rPr>
              <a:t>land</a:t>
            </a:r>
            <a:r>
              <a:rPr sz="2800" spc="-7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spc="-25" dirty="0">
                <a:solidFill>
                  <a:srgbClr val="005A9C"/>
                </a:solidFill>
                <a:latin typeface="Century Gothic"/>
                <a:cs typeface="Century Gothic"/>
              </a:rPr>
              <a:t>use </a:t>
            </a:r>
            <a:r>
              <a:rPr sz="2800" spc="-20" dirty="0">
                <a:solidFill>
                  <a:srgbClr val="005A9C"/>
                </a:solidFill>
                <a:latin typeface="Century Gothic"/>
                <a:cs typeface="Century Gothic"/>
              </a:rPr>
              <a:t>High-</a:t>
            </a:r>
            <a:r>
              <a:rPr sz="2800" dirty="0">
                <a:solidFill>
                  <a:srgbClr val="005A9C"/>
                </a:solidFill>
                <a:latin typeface="Century Gothic"/>
                <a:cs typeface="Century Gothic"/>
              </a:rPr>
              <a:t>tide</a:t>
            </a:r>
            <a:r>
              <a:rPr sz="2800" spc="-7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005A9C"/>
                </a:solidFill>
                <a:latin typeface="Century Gothic"/>
                <a:cs typeface="Century Gothic"/>
              </a:rPr>
              <a:t>refugial</a:t>
            </a:r>
            <a:r>
              <a:rPr sz="2800" spc="-5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spc="-10" dirty="0">
                <a:solidFill>
                  <a:srgbClr val="005A9C"/>
                </a:solidFill>
                <a:latin typeface="Century Gothic"/>
                <a:cs typeface="Century Gothic"/>
              </a:rPr>
              <a:t>habitat </a:t>
            </a:r>
            <a:r>
              <a:rPr sz="2800" dirty="0">
                <a:solidFill>
                  <a:srgbClr val="005A9C"/>
                </a:solidFill>
                <a:latin typeface="Century Gothic"/>
                <a:cs typeface="Century Gothic"/>
              </a:rPr>
              <a:t>SLR</a:t>
            </a:r>
            <a:r>
              <a:rPr sz="2800" spc="-6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spc="-10" dirty="0">
                <a:solidFill>
                  <a:srgbClr val="005A9C"/>
                </a:solidFill>
                <a:latin typeface="Century Gothic"/>
                <a:cs typeface="Century Gothic"/>
              </a:rPr>
              <a:t>accommodation</a:t>
            </a:r>
            <a:r>
              <a:rPr sz="2800" spc="-6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spc="-10" dirty="0">
                <a:solidFill>
                  <a:srgbClr val="005A9C"/>
                </a:solidFill>
                <a:latin typeface="Century Gothic"/>
                <a:cs typeface="Century Gothic"/>
              </a:rPr>
              <a:t>space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32225" y="6517116"/>
            <a:ext cx="73672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5A9C"/>
                </a:solidFill>
                <a:latin typeface="Century Gothic"/>
                <a:cs typeface="Century Gothic"/>
              </a:rPr>
              <a:t>Also,</a:t>
            </a:r>
            <a:r>
              <a:rPr sz="1800" spc="-6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005A9C"/>
                </a:solidFill>
                <a:latin typeface="Century Gothic"/>
                <a:cs typeface="Century Gothic"/>
              </a:rPr>
              <a:t>see: Baylands</a:t>
            </a:r>
            <a:r>
              <a:rPr sz="1800" spc="-1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005A9C"/>
                </a:solidFill>
                <a:latin typeface="Century Gothic"/>
                <a:cs typeface="Century Gothic"/>
              </a:rPr>
              <a:t>Ecosystem Habitat</a:t>
            </a:r>
            <a:r>
              <a:rPr sz="1800" spc="-3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005A9C"/>
                </a:solidFill>
                <a:latin typeface="Century Gothic"/>
                <a:cs typeface="Century Gothic"/>
              </a:rPr>
              <a:t>Goals</a:t>
            </a:r>
            <a:r>
              <a:rPr sz="1800" spc="-3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005A9C"/>
                </a:solidFill>
                <a:latin typeface="Century Gothic"/>
                <a:cs typeface="Century Gothic"/>
              </a:rPr>
              <a:t>Science</a:t>
            </a:r>
            <a:r>
              <a:rPr sz="1800" spc="-1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005A9C"/>
                </a:solidFill>
                <a:latin typeface="Century Gothic"/>
                <a:cs typeface="Century Gothic"/>
              </a:rPr>
              <a:t>Update</a:t>
            </a:r>
            <a:r>
              <a:rPr sz="1800" spc="1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800" spc="-20" dirty="0">
                <a:solidFill>
                  <a:srgbClr val="005A9C"/>
                </a:solidFill>
                <a:latin typeface="Century Gothic"/>
                <a:cs typeface="Century Gothic"/>
              </a:rPr>
              <a:t>2015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65120" y="74676"/>
            <a:ext cx="6340287" cy="671154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63586" y="261126"/>
            <a:ext cx="2639580" cy="2021651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9314688" y="2378964"/>
            <a:ext cx="2824480" cy="4408170"/>
            <a:chOff x="9314688" y="2378964"/>
            <a:chExt cx="2824480" cy="440817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74538" y="2378964"/>
              <a:ext cx="2664177" cy="213570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14688" y="4427220"/>
              <a:ext cx="2724061" cy="235931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34401" y="2141782"/>
            <a:ext cx="2492375" cy="444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265" marR="338455" indent="-457200">
              <a:lnSpc>
                <a:spcPct val="100000"/>
              </a:lnSpc>
              <a:spcBef>
                <a:spcPts val="95"/>
              </a:spcBef>
              <a:buClr>
                <a:srgbClr val="005A9C"/>
              </a:buClr>
              <a:buFont typeface="Arial"/>
              <a:buChar char="•"/>
              <a:tabLst>
                <a:tab pos="469265" algn="l"/>
              </a:tabLst>
            </a:pPr>
            <a:r>
              <a:rPr sz="2800" dirty="0">
                <a:solidFill>
                  <a:srgbClr val="005A9C"/>
                </a:solidFill>
                <a:latin typeface="Century Gothic"/>
                <a:cs typeface="Century Gothic"/>
              </a:rPr>
              <a:t>70%</a:t>
            </a:r>
            <a:r>
              <a:rPr sz="2800" spc="-5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spc="-25" dirty="0">
                <a:solidFill>
                  <a:srgbClr val="005A9C"/>
                </a:solidFill>
                <a:latin typeface="Century Gothic"/>
                <a:cs typeface="Century Gothic"/>
              </a:rPr>
              <a:t>low </a:t>
            </a:r>
            <a:r>
              <a:rPr sz="2800" spc="-10" dirty="0">
                <a:solidFill>
                  <a:srgbClr val="005A9C"/>
                </a:solidFill>
                <a:latin typeface="Century Gothic"/>
                <a:cs typeface="Century Gothic"/>
              </a:rPr>
              <a:t>gradient seasonal wetlands- marsh</a:t>
            </a:r>
            <a:endParaRPr sz="2800">
              <a:latin typeface="Century Gothic"/>
              <a:cs typeface="Century Gothic"/>
            </a:endParaRPr>
          </a:p>
          <a:p>
            <a:pPr marL="469900" marR="5080" indent="-4572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469900" algn="l"/>
              </a:tabLst>
            </a:pPr>
            <a:r>
              <a:rPr sz="2800" spc="-10" dirty="0">
                <a:solidFill>
                  <a:srgbClr val="005A9C"/>
                </a:solidFill>
                <a:latin typeface="Century Gothic"/>
                <a:cs typeface="Century Gothic"/>
              </a:rPr>
              <a:t>Width </a:t>
            </a:r>
            <a:r>
              <a:rPr sz="2800" dirty="0">
                <a:solidFill>
                  <a:srgbClr val="005A9C"/>
                </a:solidFill>
                <a:latin typeface="Century Gothic"/>
                <a:cs typeface="Century Gothic"/>
              </a:rPr>
              <a:t>varied</a:t>
            </a:r>
            <a:r>
              <a:rPr sz="2800" spc="-10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spc="-20" dirty="0">
                <a:solidFill>
                  <a:srgbClr val="005A9C"/>
                </a:solidFill>
                <a:latin typeface="Century Gothic"/>
                <a:cs typeface="Century Gothic"/>
              </a:rPr>
              <a:t>from </a:t>
            </a:r>
            <a:r>
              <a:rPr sz="2800" dirty="0">
                <a:solidFill>
                  <a:srgbClr val="005A9C"/>
                </a:solidFill>
                <a:latin typeface="Century Gothic"/>
                <a:cs typeface="Century Gothic"/>
              </a:rPr>
              <a:t>several</a:t>
            </a:r>
            <a:r>
              <a:rPr sz="2800" spc="-10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spc="-20" dirty="0">
                <a:solidFill>
                  <a:srgbClr val="005A9C"/>
                </a:solidFill>
                <a:latin typeface="Century Gothic"/>
                <a:cs typeface="Century Gothic"/>
              </a:rPr>
              <a:t>feet </a:t>
            </a:r>
            <a:r>
              <a:rPr sz="2800" dirty="0">
                <a:solidFill>
                  <a:srgbClr val="005A9C"/>
                </a:solidFill>
                <a:latin typeface="Century Gothic"/>
                <a:cs typeface="Century Gothic"/>
              </a:rPr>
              <a:t>to</a:t>
            </a:r>
            <a:r>
              <a:rPr sz="2800" spc="-2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spc="-10" dirty="0">
                <a:solidFill>
                  <a:srgbClr val="005A9C"/>
                </a:solidFill>
                <a:latin typeface="Century Gothic"/>
                <a:cs typeface="Century Gothic"/>
              </a:rPr>
              <a:t>several miles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18329" y="6536576"/>
            <a:ext cx="32499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5A9C"/>
                </a:solidFill>
                <a:latin typeface="Century Gothic"/>
                <a:cs typeface="Century Gothic"/>
              </a:rPr>
              <a:t>SFEI</a:t>
            </a:r>
            <a:r>
              <a:rPr sz="1200" spc="-2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005A9C"/>
                </a:solidFill>
                <a:latin typeface="Century Gothic"/>
                <a:cs typeface="Century Gothic"/>
              </a:rPr>
              <a:t>Historical</a:t>
            </a:r>
            <a:r>
              <a:rPr sz="1200" spc="1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005A9C"/>
                </a:solidFill>
                <a:latin typeface="Century Gothic"/>
                <a:cs typeface="Century Gothic"/>
              </a:rPr>
              <a:t>T-</a:t>
            </a:r>
            <a:r>
              <a:rPr sz="1200" dirty="0">
                <a:solidFill>
                  <a:srgbClr val="005A9C"/>
                </a:solidFill>
                <a:latin typeface="Century Gothic"/>
                <a:cs typeface="Century Gothic"/>
              </a:rPr>
              <a:t>zone</a:t>
            </a:r>
            <a:r>
              <a:rPr sz="1200" spc="2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005A9C"/>
                </a:solidFill>
                <a:latin typeface="Century Gothic"/>
                <a:cs typeface="Century Gothic"/>
              </a:rPr>
              <a:t>Study</a:t>
            </a:r>
            <a:r>
              <a:rPr sz="1200" spc="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005A9C"/>
                </a:solidFill>
                <a:latin typeface="Century Gothic"/>
                <a:cs typeface="Century Gothic"/>
              </a:rPr>
              <a:t>(Beller</a:t>
            </a:r>
            <a:r>
              <a:rPr sz="1200" spc="-4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005A9C"/>
                </a:solidFill>
                <a:latin typeface="Century Gothic"/>
                <a:cs typeface="Century Gothic"/>
              </a:rPr>
              <a:t>et</a:t>
            </a:r>
            <a:r>
              <a:rPr sz="1200" spc="-1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005A9C"/>
                </a:solidFill>
                <a:latin typeface="Century Gothic"/>
                <a:cs typeface="Century Gothic"/>
              </a:rPr>
              <a:t>al</a:t>
            </a:r>
            <a:r>
              <a:rPr sz="1200" spc="-10" dirty="0">
                <a:solidFill>
                  <a:srgbClr val="005A9C"/>
                </a:solidFill>
                <a:latin typeface="Century Gothic"/>
                <a:cs typeface="Century Gothic"/>
              </a:rPr>
              <a:t> 2013)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78841" y="6565"/>
            <a:ext cx="2377440" cy="183070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dirty="0"/>
              <a:t>Lower</a:t>
            </a:r>
            <a:r>
              <a:rPr spc="-15" dirty="0"/>
              <a:t> </a:t>
            </a:r>
            <a:r>
              <a:rPr spc="-10" dirty="0"/>
              <a:t>South </a:t>
            </a:r>
            <a:r>
              <a:rPr dirty="0"/>
              <a:t>Bay</a:t>
            </a:r>
            <a:r>
              <a:rPr spc="15" dirty="0"/>
              <a:t> </a:t>
            </a:r>
            <a:r>
              <a:rPr spc="-10" dirty="0"/>
              <a:t>T-</a:t>
            </a:r>
            <a:r>
              <a:rPr spc="-20" dirty="0"/>
              <a:t>Zone </a:t>
            </a:r>
            <a:r>
              <a:rPr spc="-10" dirty="0"/>
              <a:t>Historical Habitats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4713" y="149702"/>
            <a:ext cx="400367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95"/>
              </a:spcBef>
              <a:buClr>
                <a:srgbClr val="005A9C"/>
              </a:buClr>
              <a:buFont typeface="Arial"/>
              <a:buChar char="•"/>
              <a:tabLst>
                <a:tab pos="469900" algn="l"/>
              </a:tabLst>
            </a:pPr>
            <a:r>
              <a:rPr sz="2800" dirty="0">
                <a:solidFill>
                  <a:srgbClr val="005A9C"/>
                </a:solidFill>
                <a:latin typeface="Century Gothic"/>
                <a:cs typeface="Century Gothic"/>
              </a:rPr>
              <a:t>By</a:t>
            </a:r>
            <a:r>
              <a:rPr sz="2800" spc="-8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005A9C"/>
                </a:solidFill>
                <a:latin typeface="Century Gothic"/>
                <a:cs typeface="Century Gothic"/>
              </a:rPr>
              <a:t>contrast,</a:t>
            </a:r>
            <a:r>
              <a:rPr sz="2800" spc="-6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spc="-20" dirty="0">
                <a:solidFill>
                  <a:srgbClr val="005A9C"/>
                </a:solidFill>
                <a:latin typeface="Century Gothic"/>
                <a:cs typeface="Century Gothic"/>
              </a:rPr>
              <a:t>steep </a:t>
            </a:r>
            <a:r>
              <a:rPr sz="2800" dirty="0">
                <a:solidFill>
                  <a:srgbClr val="005A9C"/>
                </a:solidFill>
                <a:latin typeface="Century Gothic"/>
                <a:cs typeface="Century Gothic"/>
              </a:rPr>
              <a:t>berms</a:t>
            </a:r>
            <a:r>
              <a:rPr sz="2800" spc="-7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005A9C"/>
                </a:solidFill>
                <a:latin typeface="Century Gothic"/>
                <a:cs typeface="Century Gothic"/>
              </a:rPr>
              <a:t>now</a:t>
            </a:r>
            <a:r>
              <a:rPr sz="2800" spc="-6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spc="-10" dirty="0">
                <a:solidFill>
                  <a:srgbClr val="005A9C"/>
                </a:solidFill>
                <a:latin typeface="Century Gothic"/>
                <a:cs typeface="Century Gothic"/>
              </a:rPr>
              <a:t>mostly </a:t>
            </a:r>
            <a:r>
              <a:rPr sz="2800" dirty="0">
                <a:solidFill>
                  <a:srgbClr val="005A9C"/>
                </a:solidFill>
                <a:latin typeface="Century Gothic"/>
                <a:cs typeface="Century Gothic"/>
              </a:rPr>
              <a:t>comprise</a:t>
            </a:r>
            <a:r>
              <a:rPr sz="2800" spc="-8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005A9C"/>
                </a:solidFill>
                <a:latin typeface="Century Gothic"/>
                <a:cs typeface="Century Gothic"/>
              </a:rPr>
              <a:t>the</a:t>
            </a:r>
            <a:r>
              <a:rPr sz="2800" spc="-5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spc="-20" dirty="0">
                <a:solidFill>
                  <a:srgbClr val="005A9C"/>
                </a:solidFill>
                <a:latin typeface="Century Gothic"/>
                <a:cs typeface="Century Gothic"/>
              </a:rPr>
              <a:t>t-</a:t>
            </a:r>
            <a:r>
              <a:rPr sz="2800" spc="-10" dirty="0">
                <a:solidFill>
                  <a:srgbClr val="005A9C"/>
                </a:solidFill>
                <a:latin typeface="Century Gothic"/>
                <a:cs typeface="Century Gothic"/>
              </a:rPr>
              <a:t>zone.</a:t>
            </a:r>
            <a:endParaRPr sz="2800">
              <a:latin typeface="Century Gothic"/>
              <a:cs typeface="Century Gothic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2688" y="1824227"/>
            <a:ext cx="2810255" cy="210769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73836" y="3182111"/>
            <a:ext cx="852169" cy="3689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064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20"/>
              </a:spcBef>
            </a:pPr>
            <a:r>
              <a:rPr sz="1800" spc="-10" dirty="0">
                <a:solidFill>
                  <a:srgbClr val="005A9C"/>
                </a:solidFill>
                <a:latin typeface="Century Gothic"/>
                <a:cs typeface="Century Gothic"/>
              </a:rPr>
              <a:t>Marsh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40964" y="2508504"/>
            <a:ext cx="601980" cy="3689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064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20"/>
              </a:spcBef>
            </a:pPr>
            <a:r>
              <a:rPr sz="1800" spc="-10" dirty="0">
                <a:solidFill>
                  <a:srgbClr val="005A9C"/>
                </a:solidFill>
                <a:latin typeface="Century Gothic"/>
                <a:cs typeface="Century Gothic"/>
              </a:rPr>
              <a:t>Trail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64079" y="2901695"/>
            <a:ext cx="899160" cy="3708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191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30"/>
              </a:spcBef>
            </a:pPr>
            <a:r>
              <a:rPr sz="1800" spc="-10" dirty="0">
                <a:solidFill>
                  <a:srgbClr val="005A9C"/>
                </a:solidFill>
                <a:latin typeface="Century Gothic"/>
                <a:cs typeface="Century Gothic"/>
              </a:rPr>
              <a:t>T-</a:t>
            </a:r>
            <a:r>
              <a:rPr sz="1800" spc="-20" dirty="0">
                <a:solidFill>
                  <a:srgbClr val="005A9C"/>
                </a:solidFill>
                <a:latin typeface="Century Gothic"/>
                <a:cs typeface="Century Gothic"/>
              </a:rPr>
              <a:t>zone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4713" y="4378325"/>
            <a:ext cx="3669665" cy="2346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469900" algn="l"/>
              </a:tabLst>
            </a:pPr>
            <a:r>
              <a:rPr sz="2800" dirty="0">
                <a:solidFill>
                  <a:srgbClr val="005A9C"/>
                </a:solidFill>
                <a:latin typeface="Century Gothic"/>
                <a:cs typeface="Century Gothic"/>
              </a:rPr>
              <a:t>Restoration</a:t>
            </a:r>
            <a:r>
              <a:rPr sz="2800" spc="-9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005A9C"/>
                </a:solidFill>
                <a:latin typeface="Century Gothic"/>
                <a:cs typeface="Century Gothic"/>
              </a:rPr>
              <a:t>part</a:t>
            </a:r>
            <a:r>
              <a:rPr sz="2800" spc="-10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spc="-25" dirty="0">
                <a:solidFill>
                  <a:srgbClr val="005A9C"/>
                </a:solidFill>
                <a:latin typeface="Century Gothic"/>
                <a:cs typeface="Century Gothic"/>
              </a:rPr>
              <a:t>of </a:t>
            </a:r>
            <a:r>
              <a:rPr sz="2800" dirty="0">
                <a:solidFill>
                  <a:srgbClr val="005A9C"/>
                </a:solidFill>
                <a:latin typeface="Century Gothic"/>
                <a:cs typeface="Century Gothic"/>
              </a:rPr>
              <a:t>the</a:t>
            </a:r>
            <a:r>
              <a:rPr sz="2800" spc="-3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005A9C"/>
                </a:solidFill>
                <a:latin typeface="Century Gothic"/>
                <a:cs typeface="Century Gothic"/>
              </a:rPr>
              <a:t>tidal</a:t>
            </a:r>
            <a:r>
              <a:rPr sz="2800" spc="-6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spc="-10" dirty="0">
                <a:solidFill>
                  <a:srgbClr val="005A9C"/>
                </a:solidFill>
                <a:latin typeface="Century Gothic"/>
                <a:cs typeface="Century Gothic"/>
              </a:rPr>
              <a:t>marsh </a:t>
            </a:r>
            <a:r>
              <a:rPr sz="2800" dirty="0">
                <a:solidFill>
                  <a:srgbClr val="005A9C"/>
                </a:solidFill>
                <a:latin typeface="Century Gothic"/>
                <a:cs typeface="Century Gothic"/>
              </a:rPr>
              <a:t>recovery</a:t>
            </a:r>
            <a:r>
              <a:rPr sz="2800" spc="-8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005A9C"/>
                </a:solidFill>
                <a:latin typeface="Century Gothic"/>
                <a:cs typeface="Century Gothic"/>
              </a:rPr>
              <a:t>plan</a:t>
            </a:r>
            <a:r>
              <a:rPr sz="2800" spc="-10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spc="-25" dirty="0">
                <a:solidFill>
                  <a:srgbClr val="005A9C"/>
                </a:solidFill>
                <a:latin typeface="Century Gothic"/>
                <a:cs typeface="Century Gothic"/>
              </a:rPr>
              <a:t>for </a:t>
            </a:r>
            <a:r>
              <a:rPr sz="2800" dirty="0">
                <a:solidFill>
                  <a:srgbClr val="005A9C"/>
                </a:solidFill>
                <a:latin typeface="Century Gothic"/>
                <a:cs typeface="Century Gothic"/>
              </a:rPr>
              <a:t>SMHM</a:t>
            </a:r>
            <a:r>
              <a:rPr sz="2800" spc="-6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005A9C"/>
                </a:solidFill>
                <a:latin typeface="Century Gothic"/>
                <a:cs typeface="Century Gothic"/>
              </a:rPr>
              <a:t>and</a:t>
            </a:r>
            <a:r>
              <a:rPr sz="2800" spc="-7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spc="-25" dirty="0">
                <a:solidFill>
                  <a:srgbClr val="005A9C"/>
                </a:solidFill>
                <a:latin typeface="Century Gothic"/>
                <a:cs typeface="Century Gothic"/>
              </a:rPr>
              <a:t>CRR </a:t>
            </a:r>
            <a:r>
              <a:rPr sz="2800" dirty="0">
                <a:solidFill>
                  <a:srgbClr val="005A9C"/>
                </a:solidFill>
                <a:latin typeface="Century Gothic"/>
                <a:cs typeface="Century Gothic"/>
              </a:rPr>
              <a:t>and</a:t>
            </a:r>
            <a:r>
              <a:rPr sz="2800" spc="-7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005A9C"/>
                </a:solidFill>
                <a:latin typeface="Century Gothic"/>
                <a:cs typeface="Century Gothic"/>
              </a:rPr>
              <a:t>other</a:t>
            </a:r>
            <a:r>
              <a:rPr sz="2800" spc="-5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spc="-10" dirty="0">
                <a:solidFill>
                  <a:srgbClr val="005A9C"/>
                </a:solidFill>
                <a:latin typeface="Century Gothic"/>
                <a:cs typeface="Century Gothic"/>
              </a:rPr>
              <a:t>species</a:t>
            </a:r>
            <a:endParaRPr sz="2800">
              <a:latin typeface="Century Gothic"/>
              <a:cs typeface="Century Gothic"/>
            </a:endParaRPr>
          </a:p>
          <a:p>
            <a:pPr marL="469900">
              <a:lnSpc>
                <a:spcPct val="100000"/>
              </a:lnSpc>
              <a:spcBef>
                <a:spcPts val="40"/>
              </a:spcBef>
            </a:pPr>
            <a:r>
              <a:rPr sz="1200" dirty="0">
                <a:solidFill>
                  <a:srgbClr val="005A9C"/>
                </a:solidFill>
                <a:latin typeface="Century Gothic"/>
                <a:cs typeface="Century Gothic"/>
              </a:rPr>
              <a:t>(USFWS</a:t>
            </a:r>
            <a:r>
              <a:rPr sz="1200" spc="-1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005A9C"/>
                </a:solidFill>
                <a:latin typeface="Century Gothic"/>
                <a:cs typeface="Century Gothic"/>
              </a:rPr>
              <a:t>2013)</a:t>
            </a:r>
            <a:endParaRPr sz="12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3179" y="3031244"/>
            <a:ext cx="9743440" cy="203517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434975">
              <a:lnSpc>
                <a:spcPts val="3350"/>
              </a:lnSpc>
              <a:spcBef>
                <a:spcPts val="215"/>
              </a:spcBef>
            </a:pPr>
            <a:r>
              <a:rPr sz="2800" b="1" dirty="0">
                <a:solidFill>
                  <a:srgbClr val="005A9C"/>
                </a:solidFill>
                <a:latin typeface="Century Gothic"/>
                <a:cs typeface="Century Gothic"/>
              </a:rPr>
              <a:t>Slope,</a:t>
            </a:r>
            <a:r>
              <a:rPr sz="2800" b="1" spc="-9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b="1" dirty="0">
                <a:solidFill>
                  <a:srgbClr val="005A9C"/>
                </a:solidFill>
                <a:latin typeface="Century Gothic"/>
                <a:cs typeface="Century Gothic"/>
              </a:rPr>
              <a:t>habitat</a:t>
            </a:r>
            <a:r>
              <a:rPr sz="2800" b="1" spc="-9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b="1" dirty="0">
                <a:solidFill>
                  <a:srgbClr val="005A9C"/>
                </a:solidFill>
                <a:latin typeface="Century Gothic"/>
                <a:cs typeface="Century Gothic"/>
              </a:rPr>
              <a:t>types,</a:t>
            </a:r>
            <a:r>
              <a:rPr sz="2800" b="1" spc="-8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b="1" dirty="0">
                <a:solidFill>
                  <a:srgbClr val="005A9C"/>
                </a:solidFill>
                <a:latin typeface="Century Gothic"/>
                <a:cs typeface="Century Gothic"/>
              </a:rPr>
              <a:t>and</a:t>
            </a:r>
            <a:r>
              <a:rPr sz="2800" b="1" spc="-10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b="1" dirty="0">
                <a:solidFill>
                  <a:srgbClr val="005A9C"/>
                </a:solidFill>
                <a:latin typeface="Century Gothic"/>
                <a:cs typeface="Century Gothic"/>
              </a:rPr>
              <a:t>construction</a:t>
            </a:r>
            <a:r>
              <a:rPr sz="2800" b="1" spc="-11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b="1" dirty="0">
                <a:solidFill>
                  <a:srgbClr val="005A9C"/>
                </a:solidFill>
                <a:latin typeface="Century Gothic"/>
                <a:cs typeface="Century Gothic"/>
              </a:rPr>
              <a:t>methods</a:t>
            </a:r>
            <a:r>
              <a:rPr sz="2800" b="1" spc="-9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b="1" dirty="0">
                <a:solidFill>
                  <a:srgbClr val="005A9C"/>
                </a:solidFill>
                <a:latin typeface="Century Gothic"/>
                <a:cs typeface="Century Gothic"/>
              </a:rPr>
              <a:t>are</a:t>
            </a:r>
            <a:r>
              <a:rPr sz="2800" b="1" spc="-9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b="1" spc="-25" dirty="0">
                <a:solidFill>
                  <a:srgbClr val="005A9C"/>
                </a:solidFill>
                <a:latin typeface="Century Gothic"/>
                <a:cs typeface="Century Gothic"/>
              </a:rPr>
              <a:t>all </a:t>
            </a:r>
            <a:r>
              <a:rPr sz="2800" b="1" dirty="0">
                <a:solidFill>
                  <a:srgbClr val="005A9C"/>
                </a:solidFill>
                <a:latin typeface="Century Gothic"/>
                <a:cs typeface="Century Gothic"/>
              </a:rPr>
              <a:t>context</a:t>
            </a:r>
            <a:r>
              <a:rPr sz="2800" b="1" spc="-13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b="1" spc="-10" dirty="0">
                <a:solidFill>
                  <a:srgbClr val="005A9C"/>
                </a:solidFill>
                <a:latin typeface="Century Gothic"/>
                <a:cs typeface="Century Gothic"/>
              </a:rPr>
              <a:t>specific.</a:t>
            </a:r>
            <a:endParaRPr sz="2800">
              <a:latin typeface="Century Gothic"/>
              <a:cs typeface="Century Gothic"/>
            </a:endParaRPr>
          </a:p>
          <a:p>
            <a:pPr marL="697865" indent="-227965">
              <a:lnSpc>
                <a:spcPct val="100000"/>
              </a:lnSpc>
              <a:spcBef>
                <a:spcPts val="1090"/>
              </a:spcBef>
              <a:buFont typeface="Arial"/>
              <a:buChar char="•"/>
              <a:tabLst>
                <a:tab pos="697865" algn="l"/>
              </a:tabLst>
            </a:pPr>
            <a:r>
              <a:rPr sz="2800" dirty="0">
                <a:solidFill>
                  <a:srgbClr val="005A9C"/>
                </a:solidFill>
                <a:latin typeface="Century Gothic"/>
                <a:cs typeface="Century Gothic"/>
              </a:rPr>
              <a:t>What</a:t>
            </a:r>
            <a:r>
              <a:rPr sz="2800" spc="-3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spc="-20" dirty="0">
                <a:solidFill>
                  <a:srgbClr val="005A9C"/>
                </a:solidFill>
                <a:latin typeface="Century Gothic"/>
                <a:cs typeface="Century Gothic"/>
              </a:rPr>
              <a:t>t-</a:t>
            </a:r>
            <a:r>
              <a:rPr sz="2800" dirty="0">
                <a:solidFill>
                  <a:srgbClr val="005A9C"/>
                </a:solidFill>
                <a:latin typeface="Century Gothic"/>
                <a:cs typeface="Century Gothic"/>
              </a:rPr>
              <a:t>zone</a:t>
            </a:r>
            <a:r>
              <a:rPr sz="2800" spc="-7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005A9C"/>
                </a:solidFill>
                <a:latin typeface="Century Gothic"/>
                <a:cs typeface="Century Gothic"/>
              </a:rPr>
              <a:t>functions</a:t>
            </a:r>
            <a:r>
              <a:rPr sz="2800" spc="-9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005A9C"/>
                </a:solidFill>
                <a:latin typeface="Century Gothic"/>
                <a:cs typeface="Century Gothic"/>
              </a:rPr>
              <a:t>are</a:t>
            </a:r>
            <a:r>
              <a:rPr sz="2800" spc="-7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spc="-10" dirty="0">
                <a:solidFill>
                  <a:srgbClr val="005A9C"/>
                </a:solidFill>
                <a:latin typeface="Century Gothic"/>
                <a:cs typeface="Century Gothic"/>
              </a:rPr>
              <a:t>needed?</a:t>
            </a:r>
            <a:endParaRPr sz="2800">
              <a:latin typeface="Century Gothic"/>
              <a:cs typeface="Century Gothic"/>
            </a:endParaRPr>
          </a:p>
          <a:p>
            <a:pPr marL="697865" indent="-22796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697865" algn="l"/>
              </a:tabLst>
            </a:pPr>
            <a:r>
              <a:rPr sz="2800" dirty="0">
                <a:solidFill>
                  <a:srgbClr val="005A9C"/>
                </a:solidFill>
                <a:latin typeface="Century Gothic"/>
                <a:cs typeface="Century Gothic"/>
              </a:rPr>
              <a:t>What</a:t>
            </a:r>
            <a:r>
              <a:rPr sz="2800" spc="-4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005A9C"/>
                </a:solidFill>
                <a:latin typeface="Century Gothic"/>
                <a:cs typeface="Century Gothic"/>
              </a:rPr>
              <a:t>design</a:t>
            </a:r>
            <a:r>
              <a:rPr sz="2800" spc="-9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005A9C"/>
                </a:solidFill>
                <a:latin typeface="Century Gothic"/>
                <a:cs typeface="Century Gothic"/>
              </a:rPr>
              <a:t>will</a:t>
            </a:r>
            <a:r>
              <a:rPr sz="2800" spc="-10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005A9C"/>
                </a:solidFill>
                <a:latin typeface="Century Gothic"/>
                <a:cs typeface="Century Gothic"/>
              </a:rPr>
              <a:t>provide</a:t>
            </a:r>
            <a:r>
              <a:rPr sz="2800" spc="-10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005A9C"/>
                </a:solidFill>
                <a:latin typeface="Century Gothic"/>
                <a:cs typeface="Century Gothic"/>
              </a:rPr>
              <a:t>the</a:t>
            </a:r>
            <a:r>
              <a:rPr sz="2800" spc="-8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005A9C"/>
                </a:solidFill>
                <a:latin typeface="Century Gothic"/>
                <a:cs typeface="Century Gothic"/>
              </a:rPr>
              <a:t>greatest</a:t>
            </a:r>
            <a:r>
              <a:rPr sz="2800" spc="-6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005A9C"/>
                </a:solidFill>
                <a:latin typeface="Century Gothic"/>
                <a:cs typeface="Century Gothic"/>
              </a:rPr>
              <a:t>ecological</a:t>
            </a:r>
            <a:r>
              <a:rPr sz="2800" spc="-8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spc="-10" dirty="0">
                <a:solidFill>
                  <a:srgbClr val="005A9C"/>
                </a:solidFill>
                <a:latin typeface="Century Gothic"/>
                <a:cs typeface="Century Gothic"/>
              </a:rPr>
              <a:t>lift?</a:t>
            </a:r>
            <a:endParaRPr sz="2800">
              <a:latin typeface="Century Gothic"/>
              <a:cs typeface="Century Goth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287523" y="480063"/>
            <a:ext cx="6944995" cy="2091055"/>
            <a:chOff x="2287523" y="480063"/>
            <a:chExt cx="6944995" cy="2091055"/>
          </a:xfrm>
        </p:grpSpPr>
        <p:sp>
          <p:nvSpPr>
            <p:cNvPr id="4" name="object 4"/>
            <p:cNvSpPr/>
            <p:nvPr/>
          </p:nvSpPr>
          <p:spPr>
            <a:xfrm>
              <a:off x="2293619" y="616075"/>
              <a:ext cx="6932930" cy="1948814"/>
            </a:xfrm>
            <a:custGeom>
              <a:avLst/>
              <a:gdLst/>
              <a:ahLst/>
              <a:cxnLst/>
              <a:rect l="l" t="t" r="r" b="b"/>
              <a:pathLst>
                <a:path w="6932930" h="1948814">
                  <a:moveTo>
                    <a:pt x="6932676" y="0"/>
                  </a:moveTo>
                  <a:lnTo>
                    <a:pt x="6922466" y="50571"/>
                  </a:lnTo>
                  <a:lnTo>
                    <a:pt x="6894623" y="91868"/>
                  </a:lnTo>
                  <a:lnTo>
                    <a:pt x="6853326" y="119711"/>
                  </a:lnTo>
                  <a:lnTo>
                    <a:pt x="6802755" y="129921"/>
                  </a:lnTo>
                  <a:lnTo>
                    <a:pt x="129921" y="129921"/>
                  </a:lnTo>
                  <a:lnTo>
                    <a:pt x="79349" y="140130"/>
                  </a:lnTo>
                  <a:lnTo>
                    <a:pt x="38052" y="167973"/>
                  </a:lnTo>
                  <a:lnTo>
                    <a:pt x="10209" y="209270"/>
                  </a:lnTo>
                  <a:lnTo>
                    <a:pt x="0" y="259842"/>
                  </a:lnTo>
                  <a:lnTo>
                    <a:pt x="0" y="1818894"/>
                  </a:lnTo>
                  <a:lnTo>
                    <a:pt x="10209" y="1869465"/>
                  </a:lnTo>
                  <a:lnTo>
                    <a:pt x="38052" y="1910762"/>
                  </a:lnTo>
                  <a:lnTo>
                    <a:pt x="79349" y="1938605"/>
                  </a:lnTo>
                  <a:lnTo>
                    <a:pt x="129921" y="1948814"/>
                  </a:lnTo>
                  <a:lnTo>
                    <a:pt x="180492" y="1938605"/>
                  </a:lnTo>
                  <a:lnTo>
                    <a:pt x="221789" y="1910762"/>
                  </a:lnTo>
                  <a:lnTo>
                    <a:pt x="249632" y="1869465"/>
                  </a:lnTo>
                  <a:lnTo>
                    <a:pt x="259842" y="1818894"/>
                  </a:lnTo>
                  <a:lnTo>
                    <a:pt x="259842" y="1688973"/>
                  </a:lnTo>
                  <a:lnTo>
                    <a:pt x="6802755" y="1688973"/>
                  </a:lnTo>
                  <a:lnTo>
                    <a:pt x="6853326" y="1678763"/>
                  </a:lnTo>
                  <a:lnTo>
                    <a:pt x="6894623" y="1650920"/>
                  </a:lnTo>
                  <a:lnTo>
                    <a:pt x="6922466" y="1609623"/>
                  </a:lnTo>
                  <a:lnTo>
                    <a:pt x="6932676" y="1559052"/>
                  </a:lnTo>
                  <a:lnTo>
                    <a:pt x="6932676" y="389763"/>
                  </a:lnTo>
                  <a:lnTo>
                    <a:pt x="129921" y="389763"/>
                  </a:lnTo>
                  <a:lnTo>
                    <a:pt x="129921" y="259842"/>
                  </a:lnTo>
                  <a:lnTo>
                    <a:pt x="148947" y="213907"/>
                  </a:lnTo>
                  <a:lnTo>
                    <a:pt x="194881" y="194881"/>
                  </a:lnTo>
                  <a:lnTo>
                    <a:pt x="6932676" y="194881"/>
                  </a:lnTo>
                  <a:lnTo>
                    <a:pt x="6932676" y="0"/>
                  </a:lnTo>
                  <a:close/>
                </a:path>
                <a:path w="6932930" h="1948814">
                  <a:moveTo>
                    <a:pt x="6932676" y="194881"/>
                  </a:moveTo>
                  <a:lnTo>
                    <a:pt x="194881" y="194881"/>
                  </a:lnTo>
                  <a:lnTo>
                    <a:pt x="220167" y="199986"/>
                  </a:lnTo>
                  <a:lnTo>
                    <a:pt x="240815" y="213907"/>
                  </a:lnTo>
                  <a:lnTo>
                    <a:pt x="254737" y="234556"/>
                  </a:lnTo>
                  <a:lnTo>
                    <a:pt x="259842" y="259842"/>
                  </a:lnTo>
                  <a:lnTo>
                    <a:pt x="249632" y="310413"/>
                  </a:lnTo>
                  <a:lnTo>
                    <a:pt x="221789" y="351710"/>
                  </a:lnTo>
                  <a:lnTo>
                    <a:pt x="180492" y="379553"/>
                  </a:lnTo>
                  <a:lnTo>
                    <a:pt x="129921" y="389763"/>
                  </a:lnTo>
                  <a:lnTo>
                    <a:pt x="6932676" y="389763"/>
                  </a:lnTo>
                  <a:lnTo>
                    <a:pt x="6932676" y="194881"/>
                  </a:lnTo>
                  <a:close/>
                </a:path>
                <a:path w="6932930" h="1948814">
                  <a:moveTo>
                    <a:pt x="6672833" y="0"/>
                  </a:moveTo>
                  <a:lnTo>
                    <a:pt x="6672833" y="129921"/>
                  </a:lnTo>
                  <a:lnTo>
                    <a:pt x="6802755" y="129921"/>
                  </a:lnTo>
                  <a:lnTo>
                    <a:pt x="6802755" y="64960"/>
                  </a:lnTo>
                  <a:lnTo>
                    <a:pt x="6737794" y="64960"/>
                  </a:lnTo>
                  <a:lnTo>
                    <a:pt x="6712508" y="59855"/>
                  </a:lnTo>
                  <a:lnTo>
                    <a:pt x="6691860" y="45934"/>
                  </a:lnTo>
                  <a:lnTo>
                    <a:pt x="6677938" y="25285"/>
                  </a:lnTo>
                  <a:lnTo>
                    <a:pt x="6672833" y="0"/>
                  </a:lnTo>
                  <a:close/>
                </a:path>
                <a:path w="6932930" h="1948814">
                  <a:moveTo>
                    <a:pt x="6802755" y="0"/>
                  </a:moveTo>
                  <a:lnTo>
                    <a:pt x="6797650" y="25285"/>
                  </a:lnTo>
                  <a:lnTo>
                    <a:pt x="6783728" y="45934"/>
                  </a:lnTo>
                  <a:lnTo>
                    <a:pt x="6763080" y="59855"/>
                  </a:lnTo>
                  <a:lnTo>
                    <a:pt x="6737794" y="64960"/>
                  </a:lnTo>
                  <a:lnTo>
                    <a:pt x="6802755" y="64960"/>
                  </a:lnTo>
                  <a:lnTo>
                    <a:pt x="6802755" y="0"/>
                  </a:lnTo>
                  <a:close/>
                </a:path>
              </a:pathLst>
            </a:custGeom>
            <a:solidFill>
              <a:srgbClr val="005A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423539" y="486157"/>
              <a:ext cx="6802755" cy="520065"/>
            </a:xfrm>
            <a:custGeom>
              <a:avLst/>
              <a:gdLst/>
              <a:ahLst/>
              <a:cxnLst/>
              <a:rect l="l" t="t" r="r" b="b"/>
              <a:pathLst>
                <a:path w="6802755" h="520065">
                  <a:moveTo>
                    <a:pt x="64960" y="324802"/>
                  </a:moveTo>
                  <a:lnTo>
                    <a:pt x="39674" y="329907"/>
                  </a:lnTo>
                  <a:lnTo>
                    <a:pt x="19026" y="343828"/>
                  </a:lnTo>
                  <a:lnTo>
                    <a:pt x="5104" y="364477"/>
                  </a:lnTo>
                  <a:lnTo>
                    <a:pt x="0" y="389763"/>
                  </a:lnTo>
                  <a:lnTo>
                    <a:pt x="0" y="519684"/>
                  </a:lnTo>
                  <a:lnTo>
                    <a:pt x="50571" y="509474"/>
                  </a:lnTo>
                  <a:lnTo>
                    <a:pt x="91868" y="481631"/>
                  </a:lnTo>
                  <a:lnTo>
                    <a:pt x="119711" y="440334"/>
                  </a:lnTo>
                  <a:lnTo>
                    <a:pt x="129921" y="389763"/>
                  </a:lnTo>
                  <a:lnTo>
                    <a:pt x="124816" y="364477"/>
                  </a:lnTo>
                  <a:lnTo>
                    <a:pt x="110894" y="343828"/>
                  </a:lnTo>
                  <a:lnTo>
                    <a:pt x="90246" y="329907"/>
                  </a:lnTo>
                  <a:lnTo>
                    <a:pt x="64960" y="324802"/>
                  </a:lnTo>
                  <a:close/>
                </a:path>
                <a:path w="6802755" h="520065">
                  <a:moveTo>
                    <a:pt x="6802755" y="129921"/>
                  </a:moveTo>
                  <a:lnTo>
                    <a:pt x="6672833" y="129921"/>
                  </a:lnTo>
                  <a:lnTo>
                    <a:pt x="6672833" y="259842"/>
                  </a:lnTo>
                  <a:lnTo>
                    <a:pt x="6723405" y="249632"/>
                  </a:lnTo>
                  <a:lnTo>
                    <a:pt x="6764702" y="221789"/>
                  </a:lnTo>
                  <a:lnTo>
                    <a:pt x="6792545" y="180492"/>
                  </a:lnTo>
                  <a:lnTo>
                    <a:pt x="6802755" y="129921"/>
                  </a:lnTo>
                  <a:close/>
                </a:path>
                <a:path w="6802755" h="520065">
                  <a:moveTo>
                    <a:pt x="6672833" y="0"/>
                  </a:moveTo>
                  <a:lnTo>
                    <a:pt x="6622262" y="10209"/>
                  </a:lnTo>
                  <a:lnTo>
                    <a:pt x="6580965" y="38052"/>
                  </a:lnTo>
                  <a:lnTo>
                    <a:pt x="6553122" y="79349"/>
                  </a:lnTo>
                  <a:lnTo>
                    <a:pt x="6542913" y="129921"/>
                  </a:lnTo>
                  <a:lnTo>
                    <a:pt x="6548017" y="155206"/>
                  </a:lnTo>
                  <a:lnTo>
                    <a:pt x="6561939" y="175855"/>
                  </a:lnTo>
                  <a:lnTo>
                    <a:pt x="6582587" y="189776"/>
                  </a:lnTo>
                  <a:lnTo>
                    <a:pt x="6607873" y="194881"/>
                  </a:lnTo>
                  <a:lnTo>
                    <a:pt x="6633159" y="189776"/>
                  </a:lnTo>
                  <a:lnTo>
                    <a:pt x="6653807" y="175855"/>
                  </a:lnTo>
                  <a:lnTo>
                    <a:pt x="6667729" y="155206"/>
                  </a:lnTo>
                  <a:lnTo>
                    <a:pt x="6672833" y="129921"/>
                  </a:lnTo>
                  <a:lnTo>
                    <a:pt x="6802755" y="129921"/>
                  </a:lnTo>
                  <a:lnTo>
                    <a:pt x="6792545" y="79349"/>
                  </a:lnTo>
                  <a:lnTo>
                    <a:pt x="6764702" y="38052"/>
                  </a:lnTo>
                  <a:lnTo>
                    <a:pt x="6723405" y="10209"/>
                  </a:lnTo>
                  <a:lnTo>
                    <a:pt x="6672833" y="0"/>
                  </a:lnTo>
                  <a:close/>
                </a:path>
              </a:pathLst>
            </a:custGeom>
            <a:solidFill>
              <a:srgbClr val="004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93619" y="486159"/>
              <a:ext cx="6932930" cy="2078989"/>
            </a:xfrm>
            <a:custGeom>
              <a:avLst/>
              <a:gdLst/>
              <a:ahLst/>
              <a:cxnLst/>
              <a:rect l="l" t="t" r="r" b="b"/>
              <a:pathLst>
                <a:path w="6932930" h="2078989">
                  <a:moveTo>
                    <a:pt x="0" y="389763"/>
                  </a:moveTo>
                  <a:lnTo>
                    <a:pt x="10209" y="339191"/>
                  </a:lnTo>
                  <a:lnTo>
                    <a:pt x="38052" y="297894"/>
                  </a:lnTo>
                  <a:lnTo>
                    <a:pt x="79349" y="270051"/>
                  </a:lnTo>
                  <a:lnTo>
                    <a:pt x="129921" y="259841"/>
                  </a:lnTo>
                  <a:lnTo>
                    <a:pt x="6672833" y="259841"/>
                  </a:lnTo>
                  <a:lnTo>
                    <a:pt x="6672833" y="129920"/>
                  </a:lnTo>
                  <a:lnTo>
                    <a:pt x="6683043" y="79349"/>
                  </a:lnTo>
                  <a:lnTo>
                    <a:pt x="6710886" y="38052"/>
                  </a:lnTo>
                  <a:lnTo>
                    <a:pt x="6752183" y="10209"/>
                  </a:lnTo>
                  <a:lnTo>
                    <a:pt x="6802755" y="0"/>
                  </a:lnTo>
                  <a:lnTo>
                    <a:pt x="6853326" y="10209"/>
                  </a:lnTo>
                  <a:lnTo>
                    <a:pt x="6894623" y="38052"/>
                  </a:lnTo>
                  <a:lnTo>
                    <a:pt x="6922466" y="79349"/>
                  </a:lnTo>
                  <a:lnTo>
                    <a:pt x="6932676" y="129920"/>
                  </a:lnTo>
                  <a:lnTo>
                    <a:pt x="6932676" y="1688960"/>
                  </a:lnTo>
                  <a:lnTo>
                    <a:pt x="6922466" y="1739532"/>
                  </a:lnTo>
                  <a:lnTo>
                    <a:pt x="6894623" y="1780828"/>
                  </a:lnTo>
                  <a:lnTo>
                    <a:pt x="6853326" y="1808671"/>
                  </a:lnTo>
                  <a:lnTo>
                    <a:pt x="6802755" y="1818881"/>
                  </a:lnTo>
                  <a:lnTo>
                    <a:pt x="259842" y="1818894"/>
                  </a:lnTo>
                  <a:lnTo>
                    <a:pt x="259842" y="1948814"/>
                  </a:lnTo>
                  <a:lnTo>
                    <a:pt x="249632" y="1999386"/>
                  </a:lnTo>
                  <a:lnTo>
                    <a:pt x="221789" y="2040683"/>
                  </a:lnTo>
                  <a:lnTo>
                    <a:pt x="180492" y="2068526"/>
                  </a:lnTo>
                  <a:lnTo>
                    <a:pt x="129921" y="2078736"/>
                  </a:lnTo>
                  <a:lnTo>
                    <a:pt x="79349" y="2068526"/>
                  </a:lnTo>
                  <a:lnTo>
                    <a:pt x="38052" y="2040683"/>
                  </a:lnTo>
                  <a:lnTo>
                    <a:pt x="10209" y="1999386"/>
                  </a:lnTo>
                  <a:lnTo>
                    <a:pt x="0" y="1948814"/>
                  </a:lnTo>
                  <a:lnTo>
                    <a:pt x="0" y="389763"/>
                  </a:lnTo>
                  <a:close/>
                </a:path>
                <a:path w="6932930" h="2078989">
                  <a:moveTo>
                    <a:pt x="6672833" y="259841"/>
                  </a:moveTo>
                  <a:lnTo>
                    <a:pt x="6802755" y="259841"/>
                  </a:lnTo>
                  <a:lnTo>
                    <a:pt x="6853326" y="249630"/>
                  </a:lnTo>
                  <a:lnTo>
                    <a:pt x="6894623" y="221784"/>
                  </a:lnTo>
                  <a:lnTo>
                    <a:pt x="6922466" y="180487"/>
                  </a:lnTo>
                  <a:lnTo>
                    <a:pt x="6932676" y="129920"/>
                  </a:lnTo>
                </a:path>
              </a:pathLst>
            </a:custGeom>
            <a:ln w="12192">
              <a:solidFill>
                <a:srgbClr val="0040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60357" y="609984"/>
              <a:ext cx="142113" cy="14211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293619" y="810962"/>
              <a:ext cx="260350" cy="1494155"/>
            </a:xfrm>
            <a:custGeom>
              <a:avLst/>
              <a:gdLst/>
              <a:ahLst/>
              <a:cxnLst/>
              <a:rect l="l" t="t" r="r" b="b"/>
              <a:pathLst>
                <a:path w="260350" h="1494155">
                  <a:moveTo>
                    <a:pt x="129921" y="194881"/>
                  </a:moveTo>
                  <a:lnTo>
                    <a:pt x="129921" y="64960"/>
                  </a:lnTo>
                  <a:lnTo>
                    <a:pt x="148947" y="19026"/>
                  </a:lnTo>
                  <a:lnTo>
                    <a:pt x="194881" y="0"/>
                  </a:lnTo>
                  <a:lnTo>
                    <a:pt x="220167" y="5104"/>
                  </a:lnTo>
                  <a:lnTo>
                    <a:pt x="240815" y="19026"/>
                  </a:lnTo>
                  <a:lnTo>
                    <a:pt x="254737" y="39674"/>
                  </a:lnTo>
                  <a:lnTo>
                    <a:pt x="259842" y="64960"/>
                  </a:lnTo>
                  <a:lnTo>
                    <a:pt x="249632" y="115532"/>
                  </a:lnTo>
                  <a:lnTo>
                    <a:pt x="221789" y="156829"/>
                  </a:lnTo>
                  <a:lnTo>
                    <a:pt x="180492" y="184671"/>
                  </a:lnTo>
                  <a:lnTo>
                    <a:pt x="129921" y="194881"/>
                  </a:lnTo>
                  <a:lnTo>
                    <a:pt x="79349" y="184671"/>
                  </a:lnTo>
                  <a:lnTo>
                    <a:pt x="38052" y="156829"/>
                  </a:lnTo>
                  <a:lnTo>
                    <a:pt x="10209" y="115532"/>
                  </a:lnTo>
                  <a:lnTo>
                    <a:pt x="0" y="64960"/>
                  </a:lnTo>
                </a:path>
                <a:path w="260350" h="1494155">
                  <a:moveTo>
                    <a:pt x="259842" y="64960"/>
                  </a:moveTo>
                  <a:lnTo>
                    <a:pt x="259842" y="1494091"/>
                  </a:lnTo>
                </a:path>
              </a:pathLst>
            </a:custGeom>
            <a:ln w="12192">
              <a:solidFill>
                <a:srgbClr val="0040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060525" y="943279"/>
            <a:ext cx="552767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75970" marR="5080" indent="-763905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</a:rPr>
              <a:t>But…one</a:t>
            </a:r>
            <a:r>
              <a:rPr sz="2800" spc="-85" dirty="0">
                <a:solidFill>
                  <a:srgbClr val="FFFFFF"/>
                </a:solidFill>
              </a:rPr>
              <a:t> </a:t>
            </a:r>
            <a:r>
              <a:rPr sz="2800" spc="-20" dirty="0">
                <a:solidFill>
                  <a:srgbClr val="FFFFFF"/>
                </a:solidFill>
              </a:rPr>
              <a:t>t-</a:t>
            </a:r>
            <a:r>
              <a:rPr sz="2800" dirty="0">
                <a:solidFill>
                  <a:srgbClr val="FFFFFF"/>
                </a:solidFill>
              </a:rPr>
              <a:t>zone</a:t>
            </a:r>
            <a:r>
              <a:rPr sz="2800" spc="-75" dirty="0">
                <a:solidFill>
                  <a:srgbClr val="FFFFFF"/>
                </a:solidFill>
              </a:rPr>
              <a:t> </a:t>
            </a:r>
            <a:r>
              <a:rPr sz="2800" dirty="0">
                <a:solidFill>
                  <a:srgbClr val="FFFFFF"/>
                </a:solidFill>
              </a:rPr>
              <a:t>size</a:t>
            </a:r>
            <a:r>
              <a:rPr sz="2800" spc="-60" dirty="0">
                <a:solidFill>
                  <a:srgbClr val="FFFFFF"/>
                </a:solidFill>
              </a:rPr>
              <a:t> </a:t>
            </a:r>
            <a:r>
              <a:rPr sz="2800" dirty="0">
                <a:solidFill>
                  <a:srgbClr val="FFFFFF"/>
                </a:solidFill>
              </a:rPr>
              <a:t>and</a:t>
            </a:r>
            <a:r>
              <a:rPr sz="2800" spc="-80" dirty="0">
                <a:solidFill>
                  <a:srgbClr val="FFFFFF"/>
                </a:solidFill>
              </a:rPr>
              <a:t> </a:t>
            </a:r>
            <a:r>
              <a:rPr sz="2800" spc="-10" dirty="0">
                <a:solidFill>
                  <a:srgbClr val="FFFFFF"/>
                </a:solidFill>
              </a:rPr>
              <a:t>design </a:t>
            </a:r>
            <a:r>
              <a:rPr sz="2800" dirty="0">
                <a:solidFill>
                  <a:srgbClr val="FFFFFF"/>
                </a:solidFill>
              </a:rPr>
              <a:t>does</a:t>
            </a:r>
            <a:r>
              <a:rPr sz="2800" spc="-40" dirty="0">
                <a:solidFill>
                  <a:srgbClr val="FFFFFF"/>
                </a:solidFill>
              </a:rPr>
              <a:t> </a:t>
            </a:r>
            <a:r>
              <a:rPr sz="2800" dirty="0">
                <a:solidFill>
                  <a:srgbClr val="FFFFFF"/>
                </a:solidFill>
              </a:rPr>
              <a:t>not</a:t>
            </a:r>
            <a:r>
              <a:rPr sz="2800" spc="-50" dirty="0">
                <a:solidFill>
                  <a:srgbClr val="FFFFFF"/>
                </a:solidFill>
              </a:rPr>
              <a:t> </a:t>
            </a:r>
            <a:r>
              <a:rPr sz="2800" dirty="0">
                <a:solidFill>
                  <a:srgbClr val="FFFFFF"/>
                </a:solidFill>
              </a:rPr>
              <a:t>fit</a:t>
            </a:r>
            <a:r>
              <a:rPr sz="2800" spc="-40" dirty="0">
                <a:solidFill>
                  <a:srgbClr val="FFFFFF"/>
                </a:solidFill>
              </a:rPr>
              <a:t> </a:t>
            </a:r>
            <a:r>
              <a:rPr sz="2800" dirty="0">
                <a:solidFill>
                  <a:srgbClr val="FFFFFF"/>
                </a:solidFill>
              </a:rPr>
              <a:t>all</a:t>
            </a:r>
            <a:r>
              <a:rPr sz="2800" spc="-40" dirty="0">
                <a:solidFill>
                  <a:srgbClr val="FFFFFF"/>
                </a:solidFill>
              </a:rPr>
              <a:t> </a:t>
            </a:r>
            <a:r>
              <a:rPr sz="2800" spc="-10" dirty="0">
                <a:solidFill>
                  <a:srgbClr val="FFFFFF"/>
                </a:solidFill>
              </a:rPr>
              <a:t>projects!</a:t>
            </a:r>
            <a:endParaRPr sz="2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2376" y="-9000"/>
            <a:ext cx="82118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South</a:t>
            </a:r>
            <a:r>
              <a:rPr spc="-25" dirty="0"/>
              <a:t> </a:t>
            </a:r>
            <a:r>
              <a:rPr dirty="0"/>
              <a:t>San</a:t>
            </a:r>
            <a:r>
              <a:rPr spc="-15" dirty="0"/>
              <a:t> </a:t>
            </a:r>
            <a:r>
              <a:rPr dirty="0"/>
              <a:t>Francisco Bay Shoreline</a:t>
            </a:r>
            <a:r>
              <a:rPr spc="-20" dirty="0"/>
              <a:t> </a:t>
            </a:r>
            <a:r>
              <a:rPr spc="-10" dirty="0"/>
              <a:t>Project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461260" y="937260"/>
            <a:ext cx="9605010" cy="5920740"/>
            <a:chOff x="2461260" y="937260"/>
            <a:chExt cx="9605010" cy="59207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48128" y="6812279"/>
              <a:ext cx="9425936" cy="4571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49652" y="958596"/>
              <a:ext cx="9423251" cy="58097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61260" y="937260"/>
              <a:ext cx="9604704" cy="5849363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95848" y="800153"/>
            <a:ext cx="2230755" cy="5894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</a:tabLst>
            </a:pPr>
            <a:r>
              <a:rPr sz="2000" spc="-10" dirty="0">
                <a:solidFill>
                  <a:srgbClr val="005A9C"/>
                </a:solidFill>
                <a:latin typeface="Century Gothic"/>
                <a:cs typeface="Century Gothic"/>
              </a:rPr>
              <a:t>5-</a:t>
            </a:r>
            <a:r>
              <a:rPr sz="2000" dirty="0">
                <a:solidFill>
                  <a:srgbClr val="005A9C"/>
                </a:solidFill>
                <a:latin typeface="Century Gothic"/>
                <a:cs typeface="Century Gothic"/>
              </a:rPr>
              <a:t>mile</a:t>
            </a:r>
            <a:r>
              <a:rPr sz="2000" spc="-2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05A9C"/>
                </a:solidFill>
                <a:latin typeface="Century Gothic"/>
                <a:cs typeface="Century Gothic"/>
              </a:rPr>
              <a:t>flood</a:t>
            </a:r>
            <a:r>
              <a:rPr sz="2000" spc="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000" spc="-20" dirty="0">
                <a:solidFill>
                  <a:srgbClr val="005A9C"/>
                </a:solidFill>
                <a:latin typeface="Century Gothic"/>
                <a:cs typeface="Century Gothic"/>
              </a:rPr>
              <a:t>risk </a:t>
            </a:r>
            <a:r>
              <a:rPr sz="2000" spc="-10" dirty="0">
                <a:solidFill>
                  <a:srgbClr val="005A9C"/>
                </a:solidFill>
                <a:latin typeface="Century Gothic"/>
                <a:cs typeface="Century Gothic"/>
              </a:rPr>
              <a:t>management levee</a:t>
            </a:r>
            <a:endParaRPr sz="2000">
              <a:latin typeface="Century Gothic"/>
              <a:cs typeface="Century Gothic"/>
            </a:endParaRPr>
          </a:p>
          <a:p>
            <a:pPr marL="354965" indent="-342265" algn="just">
              <a:lnSpc>
                <a:spcPct val="100000"/>
              </a:lnSpc>
              <a:spcBef>
                <a:spcPts val="1800"/>
              </a:spcBef>
              <a:buFont typeface="Arial"/>
              <a:buChar char="•"/>
              <a:tabLst>
                <a:tab pos="354965" algn="l"/>
              </a:tabLst>
            </a:pPr>
            <a:r>
              <a:rPr sz="2000" spc="-10" dirty="0">
                <a:solidFill>
                  <a:srgbClr val="005A9C"/>
                </a:solidFill>
                <a:latin typeface="Century Gothic"/>
                <a:cs typeface="Century Gothic"/>
              </a:rPr>
              <a:t>30H:1V</a:t>
            </a:r>
            <a:endParaRPr sz="2000">
              <a:latin typeface="Century Gothic"/>
              <a:cs typeface="Century Gothic"/>
            </a:endParaRPr>
          </a:p>
          <a:p>
            <a:pPr marL="355600" marR="495934" algn="just">
              <a:lnSpc>
                <a:spcPct val="100000"/>
              </a:lnSpc>
            </a:pPr>
            <a:r>
              <a:rPr sz="2000" dirty="0">
                <a:solidFill>
                  <a:srgbClr val="005A9C"/>
                </a:solidFill>
                <a:latin typeface="Century Gothic"/>
                <a:cs typeface="Century Gothic"/>
              </a:rPr>
              <a:t>Ecotone</a:t>
            </a:r>
            <a:r>
              <a:rPr sz="2000" spc="-2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000" spc="-25" dirty="0">
                <a:solidFill>
                  <a:srgbClr val="005A9C"/>
                </a:solidFill>
                <a:latin typeface="Century Gothic"/>
                <a:cs typeface="Century Gothic"/>
              </a:rPr>
              <a:t>at </a:t>
            </a:r>
            <a:r>
              <a:rPr sz="2000" dirty="0">
                <a:solidFill>
                  <a:srgbClr val="005A9C"/>
                </a:solidFill>
                <a:latin typeface="Century Gothic"/>
                <a:cs typeface="Century Gothic"/>
              </a:rPr>
              <a:t>Ponds</a:t>
            </a:r>
            <a:r>
              <a:rPr sz="2000" spc="-1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000" spc="-20" dirty="0">
                <a:solidFill>
                  <a:srgbClr val="005A9C"/>
                </a:solidFill>
                <a:latin typeface="Century Gothic"/>
                <a:cs typeface="Century Gothic"/>
              </a:rPr>
              <a:t>A12, </a:t>
            </a:r>
            <a:r>
              <a:rPr sz="2000" dirty="0">
                <a:solidFill>
                  <a:srgbClr val="005A9C"/>
                </a:solidFill>
                <a:latin typeface="Century Gothic"/>
                <a:cs typeface="Century Gothic"/>
              </a:rPr>
              <a:t>A13,</a:t>
            </a:r>
            <a:r>
              <a:rPr sz="2000" spc="-2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000" spc="-25" dirty="0">
                <a:solidFill>
                  <a:srgbClr val="005A9C"/>
                </a:solidFill>
                <a:latin typeface="Century Gothic"/>
                <a:cs typeface="Century Gothic"/>
              </a:rPr>
              <a:t>A18</a:t>
            </a:r>
            <a:endParaRPr sz="2000">
              <a:latin typeface="Century Gothic"/>
              <a:cs typeface="Century Gothic"/>
            </a:endParaRPr>
          </a:p>
          <a:p>
            <a:pPr marL="355600" marR="339090" indent="-342900">
              <a:lnSpc>
                <a:spcPct val="100000"/>
              </a:lnSpc>
              <a:spcBef>
                <a:spcPts val="1800"/>
              </a:spcBef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solidFill>
                  <a:srgbClr val="005A9C"/>
                </a:solidFill>
                <a:latin typeface="Century Gothic"/>
                <a:cs typeface="Century Gothic"/>
              </a:rPr>
              <a:t>Reach</a:t>
            </a:r>
            <a:r>
              <a:rPr sz="2000" spc="-1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005A9C"/>
                </a:solidFill>
                <a:latin typeface="Century Gothic"/>
                <a:cs typeface="Century Gothic"/>
              </a:rPr>
              <a:t>1-</a:t>
            </a:r>
            <a:r>
              <a:rPr sz="2000" dirty="0">
                <a:solidFill>
                  <a:srgbClr val="005A9C"/>
                </a:solidFill>
                <a:latin typeface="Century Gothic"/>
                <a:cs typeface="Century Gothic"/>
              </a:rPr>
              <a:t>3</a:t>
            </a:r>
            <a:r>
              <a:rPr sz="2000" spc="1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000" spc="-25" dirty="0">
                <a:solidFill>
                  <a:srgbClr val="005A9C"/>
                </a:solidFill>
                <a:latin typeface="Century Gothic"/>
                <a:cs typeface="Century Gothic"/>
              </a:rPr>
              <a:t>in </a:t>
            </a:r>
            <a:r>
              <a:rPr sz="2000" spc="-10" dirty="0">
                <a:solidFill>
                  <a:srgbClr val="005A9C"/>
                </a:solidFill>
                <a:latin typeface="Century Gothic"/>
                <a:cs typeface="Century Gothic"/>
              </a:rPr>
              <a:t>construction</a:t>
            </a:r>
            <a:endParaRPr sz="2000">
              <a:latin typeface="Century Gothic"/>
              <a:cs typeface="Century Gothic"/>
            </a:endParaRPr>
          </a:p>
          <a:p>
            <a:pPr marL="354965" marR="23495" indent="-342900">
              <a:lnSpc>
                <a:spcPct val="100000"/>
              </a:lnSpc>
              <a:spcBef>
                <a:spcPts val="1800"/>
              </a:spcBef>
              <a:buFont typeface="Arial"/>
              <a:buChar char="•"/>
              <a:tabLst>
                <a:tab pos="354965" algn="l"/>
              </a:tabLst>
            </a:pPr>
            <a:r>
              <a:rPr sz="2000" dirty="0">
                <a:solidFill>
                  <a:srgbClr val="005A9C"/>
                </a:solidFill>
                <a:latin typeface="Century Gothic"/>
                <a:cs typeface="Century Gothic"/>
              </a:rPr>
              <a:t>H.</a:t>
            </a:r>
            <a:r>
              <a:rPr sz="2000" spc="-2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05A9C"/>
                </a:solidFill>
                <a:latin typeface="Century Gothic"/>
                <a:cs typeface="Century Gothic"/>
              </a:rPr>
              <a:t>T.</a:t>
            </a:r>
            <a:r>
              <a:rPr sz="2000" spc="-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005A9C"/>
                </a:solidFill>
                <a:latin typeface="Century Gothic"/>
                <a:cs typeface="Century Gothic"/>
              </a:rPr>
              <a:t>Harvey </a:t>
            </a:r>
            <a:r>
              <a:rPr sz="2000" dirty="0">
                <a:solidFill>
                  <a:srgbClr val="005A9C"/>
                </a:solidFill>
                <a:latin typeface="Century Gothic"/>
                <a:cs typeface="Century Gothic"/>
              </a:rPr>
              <a:t>with</a:t>
            </a:r>
            <a:r>
              <a:rPr sz="2000" spc="-2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05A9C"/>
                </a:solidFill>
                <a:latin typeface="Century Gothic"/>
                <a:cs typeface="Century Gothic"/>
              </a:rPr>
              <a:t>Schaaf</a:t>
            </a:r>
            <a:r>
              <a:rPr sz="2000" spc="-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000" spc="-50" dirty="0">
                <a:solidFill>
                  <a:srgbClr val="005A9C"/>
                </a:solidFill>
                <a:latin typeface="Century Gothic"/>
                <a:cs typeface="Century Gothic"/>
              </a:rPr>
              <a:t>&amp; </a:t>
            </a:r>
            <a:r>
              <a:rPr sz="2000" dirty="0">
                <a:solidFill>
                  <a:srgbClr val="005A9C"/>
                </a:solidFill>
                <a:latin typeface="Century Gothic"/>
                <a:cs typeface="Century Gothic"/>
              </a:rPr>
              <a:t>Wheeler</a:t>
            </a:r>
            <a:r>
              <a:rPr sz="2000" spc="-1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005A9C"/>
                </a:solidFill>
                <a:latin typeface="Century Gothic"/>
                <a:cs typeface="Century Gothic"/>
              </a:rPr>
              <a:t>(2021) developed </a:t>
            </a:r>
            <a:r>
              <a:rPr sz="2000" dirty="0">
                <a:solidFill>
                  <a:srgbClr val="005A9C"/>
                </a:solidFill>
                <a:latin typeface="Century Gothic"/>
                <a:cs typeface="Century Gothic"/>
              </a:rPr>
              <a:t>Basis</a:t>
            </a:r>
            <a:r>
              <a:rPr sz="2000" spc="-2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05A9C"/>
                </a:solidFill>
                <a:latin typeface="Century Gothic"/>
                <a:cs typeface="Century Gothic"/>
              </a:rPr>
              <a:t>of</a:t>
            </a:r>
            <a:r>
              <a:rPr sz="2000" spc="-1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005A9C"/>
                </a:solidFill>
                <a:latin typeface="Century Gothic"/>
                <a:cs typeface="Century Gothic"/>
              </a:rPr>
              <a:t>Design </a:t>
            </a:r>
            <a:r>
              <a:rPr sz="2000" dirty="0">
                <a:solidFill>
                  <a:srgbClr val="005A9C"/>
                </a:solidFill>
                <a:latin typeface="Century Gothic"/>
                <a:cs typeface="Century Gothic"/>
              </a:rPr>
              <a:t>for</a:t>
            </a:r>
            <a:r>
              <a:rPr sz="2000" spc="-1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05A9C"/>
                </a:solidFill>
                <a:latin typeface="Century Gothic"/>
                <a:cs typeface="Century Gothic"/>
              </a:rPr>
              <a:t>t-</a:t>
            </a:r>
            <a:r>
              <a:rPr sz="2000" spc="-20" dirty="0">
                <a:solidFill>
                  <a:srgbClr val="005A9C"/>
                </a:solidFill>
                <a:latin typeface="Century Gothic"/>
                <a:cs typeface="Century Gothic"/>
              </a:rPr>
              <a:t>zones </a:t>
            </a:r>
            <a:r>
              <a:rPr sz="2000" spc="-10" dirty="0">
                <a:solidFill>
                  <a:srgbClr val="005A9C"/>
                </a:solidFill>
                <a:latin typeface="Century Gothic"/>
                <a:cs typeface="Century Gothic"/>
              </a:rPr>
              <a:t>Coastal Conservancy</a:t>
            </a:r>
            <a:endParaRPr sz="20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3269" rIns="0" bIns="0" rtlCol="0">
            <a:spAutoFit/>
          </a:bodyPr>
          <a:lstStyle/>
          <a:p>
            <a:pPr marL="81915">
              <a:lnSpc>
                <a:spcPct val="100000"/>
              </a:lnSpc>
              <a:spcBef>
                <a:spcPts val="100"/>
              </a:spcBef>
            </a:pPr>
            <a:r>
              <a:rPr dirty="0"/>
              <a:t>Restoration</a:t>
            </a:r>
            <a:r>
              <a:rPr spc="-10" dirty="0"/>
              <a:t> Goals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4750" y="1489328"/>
            <a:ext cx="3699510" cy="3467100"/>
          </a:xfrm>
          <a:prstGeom prst="rect">
            <a:avLst/>
          </a:prstGeom>
        </p:spPr>
        <p:txBody>
          <a:bodyPr vert="horz" wrap="square" lIns="0" tIns="1631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85"/>
              </a:spcBef>
            </a:pPr>
            <a:r>
              <a:rPr sz="2800" b="1" dirty="0">
                <a:solidFill>
                  <a:srgbClr val="005A9C"/>
                </a:solidFill>
                <a:latin typeface="Century Gothic"/>
                <a:cs typeface="Century Gothic"/>
              </a:rPr>
              <a:t>EIS/EIR</a:t>
            </a:r>
            <a:r>
              <a:rPr sz="2800" b="1" spc="-8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b="1" dirty="0">
                <a:solidFill>
                  <a:srgbClr val="005A9C"/>
                </a:solidFill>
                <a:latin typeface="Century Gothic"/>
                <a:cs typeface="Century Gothic"/>
              </a:rPr>
              <a:t>calls</a:t>
            </a:r>
            <a:r>
              <a:rPr sz="2800" b="1" spc="-8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b="1" spc="-20" dirty="0">
                <a:solidFill>
                  <a:srgbClr val="005A9C"/>
                </a:solidFill>
                <a:latin typeface="Century Gothic"/>
                <a:cs typeface="Century Gothic"/>
              </a:rPr>
              <a:t>for:</a:t>
            </a:r>
            <a:endParaRPr sz="2800">
              <a:latin typeface="Century Gothic"/>
              <a:cs typeface="Century Gothic"/>
            </a:endParaRPr>
          </a:p>
          <a:p>
            <a:pPr marL="469900" marR="5080" indent="-457200">
              <a:lnSpc>
                <a:spcPct val="100000"/>
              </a:lnSpc>
              <a:spcBef>
                <a:spcPts val="1190"/>
              </a:spcBef>
              <a:buFont typeface="Arial"/>
              <a:buChar char="•"/>
              <a:tabLst>
                <a:tab pos="469900" algn="l"/>
              </a:tabLst>
            </a:pPr>
            <a:r>
              <a:rPr sz="2800" dirty="0">
                <a:solidFill>
                  <a:srgbClr val="005A9C"/>
                </a:solidFill>
                <a:latin typeface="Century Gothic"/>
                <a:cs typeface="Century Gothic"/>
              </a:rPr>
              <a:t>Continuous,</a:t>
            </a:r>
            <a:r>
              <a:rPr sz="2800" spc="-16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spc="-10" dirty="0">
                <a:solidFill>
                  <a:srgbClr val="005A9C"/>
                </a:solidFill>
                <a:latin typeface="Century Gothic"/>
                <a:cs typeface="Century Gothic"/>
              </a:rPr>
              <a:t>gently </a:t>
            </a:r>
            <a:r>
              <a:rPr sz="2800" dirty="0">
                <a:solidFill>
                  <a:srgbClr val="005A9C"/>
                </a:solidFill>
                <a:latin typeface="Century Gothic"/>
                <a:cs typeface="Century Gothic"/>
              </a:rPr>
              <a:t>sloped</a:t>
            </a:r>
            <a:r>
              <a:rPr sz="2800" spc="-9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005A9C"/>
                </a:solidFill>
                <a:latin typeface="Century Gothic"/>
                <a:cs typeface="Century Gothic"/>
              </a:rPr>
              <a:t>30H:1V</a:t>
            </a:r>
            <a:r>
              <a:rPr sz="2800" spc="-8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spc="-25" dirty="0">
                <a:solidFill>
                  <a:srgbClr val="005A9C"/>
                </a:solidFill>
                <a:latin typeface="Century Gothic"/>
                <a:cs typeface="Century Gothic"/>
              </a:rPr>
              <a:t>t- </a:t>
            </a:r>
            <a:r>
              <a:rPr sz="2800" spc="-20" dirty="0">
                <a:solidFill>
                  <a:srgbClr val="005A9C"/>
                </a:solidFill>
                <a:latin typeface="Century Gothic"/>
                <a:cs typeface="Century Gothic"/>
              </a:rPr>
              <a:t>zone</a:t>
            </a:r>
            <a:endParaRPr sz="2800">
              <a:latin typeface="Century Gothic"/>
              <a:cs typeface="Century Gothic"/>
            </a:endParaRPr>
          </a:p>
          <a:p>
            <a:pPr marL="469900" marR="287655" indent="-4572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469900" algn="l"/>
              </a:tabLst>
            </a:pPr>
            <a:r>
              <a:rPr sz="2800" dirty="0">
                <a:solidFill>
                  <a:srgbClr val="005A9C"/>
                </a:solidFill>
                <a:latin typeface="Century Gothic"/>
                <a:cs typeface="Century Gothic"/>
              </a:rPr>
              <a:t>Diverse</a:t>
            </a:r>
            <a:r>
              <a:rPr sz="2800" spc="-10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spc="-10" dirty="0">
                <a:solidFill>
                  <a:srgbClr val="005A9C"/>
                </a:solidFill>
                <a:latin typeface="Century Gothic"/>
                <a:cs typeface="Century Gothic"/>
              </a:rPr>
              <a:t>native </a:t>
            </a:r>
            <a:r>
              <a:rPr sz="2800" dirty="0">
                <a:solidFill>
                  <a:srgbClr val="005A9C"/>
                </a:solidFill>
                <a:latin typeface="Century Gothic"/>
                <a:cs typeface="Century Gothic"/>
              </a:rPr>
              <a:t>habitat</a:t>
            </a:r>
            <a:r>
              <a:rPr sz="2800" spc="-8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spc="-10" dirty="0">
                <a:solidFill>
                  <a:srgbClr val="005A9C"/>
                </a:solidFill>
                <a:latin typeface="Century Gothic"/>
                <a:cs typeface="Century Gothic"/>
              </a:rPr>
              <a:t>mosaic </a:t>
            </a:r>
            <a:r>
              <a:rPr sz="2800" dirty="0">
                <a:solidFill>
                  <a:srgbClr val="005A9C"/>
                </a:solidFill>
                <a:latin typeface="Century Gothic"/>
                <a:cs typeface="Century Gothic"/>
              </a:rPr>
              <a:t>representative</a:t>
            </a:r>
            <a:r>
              <a:rPr sz="2800" spc="-18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spc="-25" dirty="0">
                <a:solidFill>
                  <a:srgbClr val="005A9C"/>
                </a:solidFill>
                <a:latin typeface="Century Gothic"/>
                <a:cs typeface="Century Gothic"/>
              </a:rPr>
              <a:t>of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1950" y="4931432"/>
            <a:ext cx="269621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005A9C"/>
                </a:solidFill>
                <a:latin typeface="Century Gothic"/>
                <a:cs typeface="Century Gothic"/>
              </a:rPr>
              <a:t>historical</a:t>
            </a:r>
            <a:r>
              <a:rPr sz="2800" spc="-10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spc="-20" dirty="0">
                <a:solidFill>
                  <a:srgbClr val="005A9C"/>
                </a:solidFill>
                <a:latin typeface="Century Gothic"/>
                <a:cs typeface="Century Gothic"/>
              </a:rPr>
              <a:t>t-zone </a:t>
            </a:r>
            <a:r>
              <a:rPr sz="2800" spc="-10" dirty="0">
                <a:solidFill>
                  <a:srgbClr val="005A9C"/>
                </a:solidFill>
                <a:latin typeface="Century Gothic"/>
                <a:cs typeface="Century Gothic"/>
              </a:rPr>
              <a:t>habitats</a:t>
            </a:r>
            <a:endParaRPr sz="2800">
              <a:latin typeface="Century Gothic"/>
              <a:cs typeface="Century Gothic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87367" y="1728216"/>
            <a:ext cx="8104632" cy="384964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099384" y="5291462"/>
            <a:ext cx="136398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005A9C"/>
                </a:solidFill>
                <a:latin typeface="Century Gothic"/>
                <a:cs typeface="Century Gothic"/>
              </a:rPr>
              <a:t>HDR</a:t>
            </a:r>
            <a:r>
              <a:rPr sz="1000" spc="-2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000" dirty="0">
                <a:solidFill>
                  <a:srgbClr val="005A9C"/>
                </a:solidFill>
                <a:latin typeface="Century Gothic"/>
                <a:cs typeface="Century Gothic"/>
              </a:rPr>
              <a:t>Engineering</a:t>
            </a:r>
            <a:r>
              <a:rPr sz="1000" spc="-3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000" spc="-20" dirty="0">
                <a:solidFill>
                  <a:srgbClr val="005A9C"/>
                </a:solidFill>
                <a:latin typeface="Century Gothic"/>
                <a:cs typeface="Century Gothic"/>
              </a:rPr>
              <a:t>2015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8508" y="5604423"/>
            <a:ext cx="75520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005A9C"/>
                </a:solidFill>
                <a:latin typeface="Century Gothic"/>
                <a:cs typeface="Century Gothic"/>
              </a:rPr>
              <a:t>Pond</a:t>
            </a:r>
            <a:r>
              <a:rPr sz="1600" spc="-5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005A9C"/>
                </a:solidFill>
                <a:latin typeface="Century Gothic"/>
                <a:cs typeface="Century Gothic"/>
              </a:rPr>
              <a:t>A12</a:t>
            </a:r>
            <a:r>
              <a:rPr sz="1600" spc="-7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005A9C"/>
                </a:solidFill>
                <a:latin typeface="Century Gothic"/>
                <a:cs typeface="Century Gothic"/>
              </a:rPr>
              <a:t>Proposed</a:t>
            </a:r>
            <a:r>
              <a:rPr sz="1600" spc="-4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005A9C"/>
                </a:solidFill>
                <a:latin typeface="Century Gothic"/>
                <a:cs typeface="Century Gothic"/>
              </a:rPr>
              <a:t>Ecotone</a:t>
            </a:r>
            <a:r>
              <a:rPr sz="1600" spc="-2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005A9C"/>
                </a:solidFill>
                <a:latin typeface="Century Gothic"/>
                <a:cs typeface="Century Gothic"/>
              </a:rPr>
              <a:t>with</a:t>
            </a:r>
            <a:r>
              <a:rPr sz="1600" spc="-2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005A9C"/>
                </a:solidFill>
                <a:latin typeface="Century Gothic"/>
                <a:cs typeface="Century Gothic"/>
              </a:rPr>
              <a:t>30:1</a:t>
            </a:r>
            <a:r>
              <a:rPr sz="1600" spc="-6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005A9C"/>
                </a:solidFill>
                <a:latin typeface="Century Gothic"/>
                <a:cs typeface="Century Gothic"/>
              </a:rPr>
              <a:t>Side</a:t>
            </a:r>
            <a:r>
              <a:rPr sz="1600" spc="-5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005A9C"/>
                </a:solidFill>
                <a:latin typeface="Century Gothic"/>
                <a:cs typeface="Century Gothic"/>
              </a:rPr>
              <a:t>Slopes</a:t>
            </a:r>
            <a:r>
              <a:rPr sz="1600" spc="-5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005A9C"/>
                </a:solidFill>
                <a:latin typeface="Century Gothic"/>
                <a:cs typeface="Century Gothic"/>
              </a:rPr>
              <a:t>Cross</a:t>
            </a:r>
            <a:r>
              <a:rPr sz="1600" spc="-4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005A9C"/>
                </a:solidFill>
                <a:latin typeface="Century Gothic"/>
                <a:cs typeface="Century Gothic"/>
              </a:rPr>
              <a:t>Section</a:t>
            </a:r>
            <a:r>
              <a:rPr sz="1600" spc="-3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005A9C"/>
                </a:solidFill>
                <a:latin typeface="Century Gothic"/>
                <a:cs typeface="Century Gothic"/>
              </a:rPr>
              <a:t>at</a:t>
            </a:r>
            <a:r>
              <a:rPr sz="1600" spc="-8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005A9C"/>
                </a:solidFill>
                <a:latin typeface="Century Gothic"/>
                <a:cs typeface="Century Gothic"/>
              </a:rPr>
              <a:t>Year</a:t>
            </a:r>
            <a:r>
              <a:rPr sz="1600" spc="-4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600" spc="-20" dirty="0">
                <a:solidFill>
                  <a:srgbClr val="005A9C"/>
                </a:solidFill>
                <a:latin typeface="Century Gothic"/>
                <a:cs typeface="Century Gothic"/>
              </a:rPr>
              <a:t>2020</a:t>
            </a:r>
            <a:endParaRPr sz="16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1963206"/>
            <a:ext cx="26225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Permits</a:t>
            </a:r>
            <a:r>
              <a:rPr sz="2800" spc="-60" dirty="0"/>
              <a:t> </a:t>
            </a:r>
            <a:r>
              <a:rPr sz="2800" dirty="0"/>
              <a:t>call</a:t>
            </a:r>
            <a:r>
              <a:rPr sz="2800" spc="-80" dirty="0"/>
              <a:t> </a:t>
            </a:r>
            <a:r>
              <a:rPr sz="2800" spc="-20" dirty="0"/>
              <a:t>for: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78739" y="2540802"/>
            <a:ext cx="2630170" cy="2311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2069" indent="-4572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469900" algn="l"/>
              </a:tabLst>
            </a:pPr>
            <a:r>
              <a:rPr sz="2800" dirty="0">
                <a:solidFill>
                  <a:srgbClr val="005A9C"/>
                </a:solidFill>
                <a:latin typeface="Century Gothic"/>
                <a:cs typeface="Century Gothic"/>
              </a:rPr>
              <a:t>~90</a:t>
            </a:r>
            <a:r>
              <a:rPr sz="2800" spc="-6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005A9C"/>
                </a:solidFill>
                <a:latin typeface="Century Gothic"/>
                <a:cs typeface="Century Gothic"/>
              </a:rPr>
              <a:t>acres</a:t>
            </a:r>
            <a:r>
              <a:rPr sz="2800" spc="-6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spc="-25" dirty="0">
                <a:solidFill>
                  <a:srgbClr val="005A9C"/>
                </a:solidFill>
                <a:latin typeface="Century Gothic"/>
                <a:cs typeface="Century Gothic"/>
              </a:rPr>
              <a:t>of </a:t>
            </a:r>
            <a:r>
              <a:rPr sz="2800" spc="-20" dirty="0">
                <a:solidFill>
                  <a:srgbClr val="005A9C"/>
                </a:solidFill>
                <a:latin typeface="Century Gothic"/>
                <a:cs typeface="Century Gothic"/>
              </a:rPr>
              <a:t>t-zone</a:t>
            </a:r>
            <a:endParaRPr sz="2800">
              <a:latin typeface="Century Gothic"/>
              <a:cs typeface="Century Gothic"/>
            </a:endParaRPr>
          </a:p>
          <a:p>
            <a:pPr marL="469900" marR="5080" indent="-4572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469900" algn="l"/>
              </a:tabLst>
            </a:pPr>
            <a:r>
              <a:rPr sz="2800" dirty="0">
                <a:solidFill>
                  <a:srgbClr val="005A9C"/>
                </a:solidFill>
                <a:latin typeface="Century Gothic"/>
                <a:cs typeface="Century Gothic"/>
              </a:rPr>
              <a:t>~2,900</a:t>
            </a:r>
            <a:r>
              <a:rPr sz="2800" spc="-9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spc="-20" dirty="0">
                <a:solidFill>
                  <a:srgbClr val="005A9C"/>
                </a:solidFill>
                <a:latin typeface="Century Gothic"/>
                <a:cs typeface="Century Gothic"/>
              </a:rPr>
              <a:t>acres </a:t>
            </a:r>
            <a:r>
              <a:rPr sz="2800" dirty="0">
                <a:solidFill>
                  <a:srgbClr val="005A9C"/>
                </a:solidFill>
                <a:latin typeface="Century Gothic"/>
                <a:cs typeface="Century Gothic"/>
              </a:rPr>
              <a:t>of</a:t>
            </a:r>
            <a:r>
              <a:rPr sz="2800" spc="-3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2800" spc="-10" dirty="0">
                <a:solidFill>
                  <a:srgbClr val="005A9C"/>
                </a:solidFill>
                <a:latin typeface="Century Gothic"/>
                <a:cs typeface="Century Gothic"/>
              </a:rPr>
              <a:t>restored marsh</a:t>
            </a:r>
            <a:endParaRPr sz="2800">
              <a:latin typeface="Century Gothic"/>
              <a:cs typeface="Century Gothic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21507" y="725424"/>
            <a:ext cx="5411393" cy="502161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789566" y="5895064"/>
            <a:ext cx="325120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005A9C"/>
                </a:solidFill>
                <a:latin typeface="Century Gothic"/>
                <a:cs typeface="Century Gothic"/>
              </a:rPr>
              <a:t>Ecotone</a:t>
            </a:r>
            <a:r>
              <a:rPr sz="1600" spc="-4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005A9C"/>
                </a:solidFill>
                <a:latin typeface="Century Gothic"/>
                <a:cs typeface="Century Gothic"/>
              </a:rPr>
              <a:t>planned</a:t>
            </a:r>
            <a:r>
              <a:rPr sz="1600" spc="-7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005A9C"/>
                </a:solidFill>
                <a:latin typeface="Century Gothic"/>
                <a:cs typeface="Century Gothic"/>
              </a:rPr>
              <a:t>along</a:t>
            </a:r>
            <a:r>
              <a:rPr sz="1600" spc="-9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005A9C"/>
                </a:solidFill>
                <a:latin typeface="Century Gothic"/>
                <a:cs typeface="Century Gothic"/>
              </a:rPr>
              <a:t>Reach</a:t>
            </a:r>
            <a:r>
              <a:rPr sz="1600" spc="-6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600" spc="-50" dirty="0">
                <a:solidFill>
                  <a:srgbClr val="005A9C"/>
                </a:solidFill>
                <a:latin typeface="Century Gothic"/>
                <a:cs typeface="Century Gothic"/>
              </a:rPr>
              <a:t>1 </a:t>
            </a:r>
            <a:r>
              <a:rPr sz="1600" dirty="0">
                <a:solidFill>
                  <a:srgbClr val="005A9C"/>
                </a:solidFill>
                <a:latin typeface="Century Gothic"/>
                <a:cs typeface="Century Gothic"/>
              </a:rPr>
              <a:t>(Ponds</a:t>
            </a:r>
            <a:r>
              <a:rPr sz="1600" spc="-1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005A9C"/>
                </a:solidFill>
                <a:latin typeface="Century Gothic"/>
                <a:cs typeface="Century Gothic"/>
              </a:rPr>
              <a:t>A12</a:t>
            </a:r>
            <a:r>
              <a:rPr sz="1600" spc="-7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005A9C"/>
                </a:solidFill>
                <a:latin typeface="Century Gothic"/>
                <a:cs typeface="Century Gothic"/>
              </a:rPr>
              <a:t>and</a:t>
            </a:r>
            <a:r>
              <a:rPr sz="1600" spc="-5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600" spc="-20" dirty="0">
                <a:solidFill>
                  <a:srgbClr val="005A9C"/>
                </a:solidFill>
                <a:latin typeface="Century Gothic"/>
                <a:cs typeface="Century Gothic"/>
              </a:rPr>
              <a:t>A13)</a:t>
            </a:r>
            <a:endParaRPr sz="1600">
              <a:latin typeface="Century Gothic"/>
              <a:cs typeface="Century Gothic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581900" y="725423"/>
            <a:ext cx="4552950" cy="5214620"/>
            <a:chOff x="7581900" y="725423"/>
            <a:chExt cx="4552950" cy="5214620"/>
          </a:xfrm>
        </p:grpSpPr>
        <p:sp>
          <p:nvSpPr>
            <p:cNvPr id="7" name="object 7"/>
            <p:cNvSpPr/>
            <p:nvPr/>
          </p:nvSpPr>
          <p:spPr>
            <a:xfrm>
              <a:off x="7610855" y="5709774"/>
              <a:ext cx="90805" cy="201295"/>
            </a:xfrm>
            <a:custGeom>
              <a:avLst/>
              <a:gdLst/>
              <a:ahLst/>
              <a:cxnLst/>
              <a:rect l="l" t="t" r="r" b="b"/>
              <a:pathLst>
                <a:path w="90804" h="201295">
                  <a:moveTo>
                    <a:pt x="0" y="200888"/>
                  </a:moveTo>
                  <a:lnTo>
                    <a:pt x="90805" y="0"/>
                  </a:lnTo>
                </a:path>
              </a:pathLst>
            </a:custGeom>
            <a:ln w="57912">
              <a:solidFill>
                <a:srgbClr val="005A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610586" y="5577839"/>
              <a:ext cx="158750" cy="194310"/>
            </a:xfrm>
            <a:custGeom>
              <a:avLst/>
              <a:gdLst/>
              <a:ahLst/>
              <a:cxnLst/>
              <a:rect l="l" t="t" r="r" b="b"/>
              <a:pathLst>
                <a:path w="158750" h="194310">
                  <a:moveTo>
                    <a:pt x="150710" y="0"/>
                  </a:moveTo>
                  <a:lnTo>
                    <a:pt x="0" y="122542"/>
                  </a:lnTo>
                  <a:lnTo>
                    <a:pt x="158318" y="194094"/>
                  </a:lnTo>
                  <a:lnTo>
                    <a:pt x="150710" y="0"/>
                  </a:lnTo>
                  <a:close/>
                </a:path>
              </a:pathLst>
            </a:custGeom>
            <a:solidFill>
              <a:srgbClr val="005A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68283" y="725423"/>
              <a:ext cx="3766464" cy="4946099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8534597" y="5771954"/>
            <a:ext cx="333502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005A9C"/>
                </a:solidFill>
                <a:latin typeface="Century Gothic"/>
                <a:cs typeface="Century Gothic"/>
              </a:rPr>
              <a:t>Figure</a:t>
            </a:r>
            <a:r>
              <a:rPr sz="1600" spc="-5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005A9C"/>
                </a:solidFill>
                <a:latin typeface="Century Gothic"/>
                <a:cs typeface="Century Gothic"/>
              </a:rPr>
              <a:t>6:</a:t>
            </a:r>
            <a:r>
              <a:rPr sz="1600" spc="-7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005A9C"/>
                </a:solidFill>
                <a:latin typeface="Century Gothic"/>
                <a:cs typeface="Century Gothic"/>
              </a:rPr>
              <a:t>2067</a:t>
            </a:r>
            <a:r>
              <a:rPr sz="1600" spc="-7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005A9C"/>
                </a:solidFill>
                <a:latin typeface="Century Gothic"/>
                <a:cs typeface="Century Gothic"/>
              </a:rPr>
              <a:t>Habitat</a:t>
            </a:r>
            <a:r>
              <a:rPr sz="1600" spc="-7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005A9C"/>
                </a:solidFill>
                <a:latin typeface="Century Gothic"/>
                <a:cs typeface="Century Gothic"/>
              </a:rPr>
              <a:t>Projection</a:t>
            </a:r>
            <a:r>
              <a:rPr sz="1600" spc="-3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600" spc="-60" dirty="0">
                <a:solidFill>
                  <a:srgbClr val="005A9C"/>
                </a:solidFill>
                <a:latin typeface="Century Gothic"/>
                <a:cs typeface="Century Gothic"/>
              </a:rPr>
              <a:t>– </a:t>
            </a:r>
            <a:r>
              <a:rPr sz="1600" dirty="0">
                <a:solidFill>
                  <a:srgbClr val="005A9C"/>
                </a:solidFill>
                <a:latin typeface="Century Gothic"/>
                <a:cs typeface="Century Gothic"/>
              </a:rPr>
              <a:t>Alignment</a:t>
            </a:r>
            <a:r>
              <a:rPr sz="1600" spc="-5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005A9C"/>
                </a:solidFill>
                <a:latin typeface="Century Gothic"/>
                <a:cs typeface="Century Gothic"/>
              </a:rPr>
              <a:t>2</a:t>
            </a:r>
            <a:r>
              <a:rPr sz="1600" spc="-4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005A9C"/>
                </a:solidFill>
                <a:latin typeface="Century Gothic"/>
                <a:cs typeface="Century Gothic"/>
              </a:rPr>
              <a:t>–</a:t>
            </a:r>
            <a:r>
              <a:rPr sz="1600" spc="-4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005A9C"/>
                </a:solidFill>
                <a:latin typeface="Century Gothic"/>
                <a:cs typeface="Century Gothic"/>
              </a:rPr>
              <a:t>30/1</a:t>
            </a:r>
            <a:r>
              <a:rPr sz="1600" spc="-3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600" spc="-20" dirty="0">
                <a:solidFill>
                  <a:srgbClr val="005A9C"/>
                </a:solidFill>
                <a:latin typeface="Century Gothic"/>
                <a:cs typeface="Century Gothic"/>
              </a:rPr>
              <a:t>Fill</a:t>
            </a:r>
            <a:endParaRPr sz="16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005A9C"/>
                </a:solidFill>
                <a:latin typeface="Century Gothic"/>
                <a:cs typeface="Century Gothic"/>
              </a:rPr>
              <a:t>Shoreline</a:t>
            </a:r>
            <a:r>
              <a:rPr sz="1600" spc="-3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005A9C"/>
                </a:solidFill>
                <a:latin typeface="Century Gothic"/>
                <a:cs typeface="Century Gothic"/>
              </a:rPr>
              <a:t>Study</a:t>
            </a:r>
            <a:r>
              <a:rPr sz="1600" spc="-2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600" spc="-25" dirty="0">
                <a:solidFill>
                  <a:srgbClr val="005A9C"/>
                </a:solidFill>
                <a:latin typeface="Century Gothic"/>
                <a:cs typeface="Century Gothic"/>
              </a:rPr>
              <a:t>(2606-02)</a:t>
            </a:r>
            <a:endParaRPr sz="16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005A9C"/>
                </a:solidFill>
                <a:latin typeface="Century Gothic"/>
                <a:cs typeface="Century Gothic"/>
              </a:rPr>
              <a:t>October</a:t>
            </a:r>
            <a:r>
              <a:rPr sz="1600" spc="-80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600" spc="-20" dirty="0">
                <a:solidFill>
                  <a:srgbClr val="005A9C"/>
                </a:solidFill>
                <a:latin typeface="Century Gothic"/>
                <a:cs typeface="Century Gothic"/>
              </a:rPr>
              <a:t>2012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90418" y="5299542"/>
            <a:ext cx="131953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005A9C"/>
                </a:solidFill>
                <a:latin typeface="Century Gothic"/>
                <a:cs typeface="Century Gothic"/>
              </a:rPr>
              <a:t>Figure</a:t>
            </a:r>
            <a:r>
              <a:rPr sz="1000" spc="-1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000" dirty="0">
                <a:solidFill>
                  <a:srgbClr val="005A9C"/>
                </a:solidFill>
                <a:latin typeface="Century Gothic"/>
                <a:cs typeface="Century Gothic"/>
              </a:rPr>
              <a:t>from</a:t>
            </a:r>
            <a:r>
              <a:rPr sz="1000" spc="-2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000" dirty="0">
                <a:solidFill>
                  <a:srgbClr val="005A9C"/>
                </a:solidFill>
                <a:latin typeface="Century Gothic"/>
                <a:cs typeface="Century Gothic"/>
              </a:rPr>
              <a:t>H.</a:t>
            </a:r>
            <a:r>
              <a:rPr sz="1000" spc="-3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000" spc="-25" dirty="0">
                <a:solidFill>
                  <a:srgbClr val="005A9C"/>
                </a:solidFill>
                <a:latin typeface="Century Gothic"/>
                <a:cs typeface="Century Gothic"/>
              </a:rPr>
              <a:t>T. </a:t>
            </a:r>
            <a:r>
              <a:rPr sz="1000" dirty="0">
                <a:solidFill>
                  <a:srgbClr val="005A9C"/>
                </a:solidFill>
                <a:latin typeface="Century Gothic"/>
                <a:cs typeface="Century Gothic"/>
              </a:rPr>
              <a:t>Harvey</a:t>
            </a:r>
            <a:r>
              <a:rPr sz="1000" spc="-2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000" dirty="0">
                <a:solidFill>
                  <a:srgbClr val="005A9C"/>
                </a:solidFill>
                <a:latin typeface="Century Gothic"/>
                <a:cs typeface="Century Gothic"/>
              </a:rPr>
              <a:t>and</a:t>
            </a:r>
            <a:r>
              <a:rPr sz="1000" spc="-1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000" dirty="0">
                <a:solidFill>
                  <a:srgbClr val="005A9C"/>
                </a:solidFill>
                <a:latin typeface="Century Gothic"/>
                <a:cs typeface="Century Gothic"/>
              </a:rPr>
              <a:t>SFEI</a:t>
            </a:r>
            <a:r>
              <a:rPr sz="1000" spc="-15" dirty="0">
                <a:solidFill>
                  <a:srgbClr val="005A9C"/>
                </a:solidFill>
                <a:latin typeface="Century Gothic"/>
                <a:cs typeface="Century Gothic"/>
              </a:rPr>
              <a:t> </a:t>
            </a:r>
            <a:r>
              <a:rPr sz="1000" spc="-20" dirty="0">
                <a:solidFill>
                  <a:srgbClr val="005A9C"/>
                </a:solidFill>
                <a:latin typeface="Century Gothic"/>
                <a:cs typeface="Century Gothic"/>
              </a:rPr>
              <a:t>2012</a:t>
            </a:r>
            <a:endParaRPr sz="10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1294</Words>
  <Application>Microsoft Office PowerPoint</Application>
  <PresentationFormat>Widescreen</PresentationFormat>
  <Paragraphs>154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Century Gothic</vt:lpstr>
      <vt:lpstr>Office Theme</vt:lpstr>
      <vt:lpstr>T-Zone Design Is Context Specific: Lessons from Two South Bay Flood Risk Management Levee Projects</vt:lpstr>
      <vt:lpstr>Outline</vt:lpstr>
      <vt:lpstr>Tidal-terrestrial transition zone provides:</vt:lpstr>
      <vt:lpstr>Lower South Bay T-Zone Historical Habitats</vt:lpstr>
      <vt:lpstr>PowerPoint Presentation</vt:lpstr>
      <vt:lpstr>But…one t-zone size and design does not fit all projects!</vt:lpstr>
      <vt:lpstr>South San Francisco Bay Shoreline Project</vt:lpstr>
      <vt:lpstr>Restoration Goals</vt:lpstr>
      <vt:lpstr>Permits call for:</vt:lpstr>
      <vt:lpstr>Open Water</vt:lpstr>
      <vt:lpstr>Earthwork</vt:lpstr>
      <vt:lpstr>Recommended Design</vt:lpstr>
      <vt:lpstr>Habitat elements:</vt:lpstr>
      <vt:lpstr>Strategy to Advance Flood Protection, Ecosystem restoration and Recreation along San Francisco (SAFER) Bay Project</vt:lpstr>
      <vt:lpstr>SAFER High Tide Refugial Habitat Study</vt:lpstr>
      <vt:lpstr>Habitat Study Results</vt:lpstr>
      <vt:lpstr>High Tide Refugial Habitat Study: Option Considered</vt:lpstr>
      <vt:lpstr>High Tide Refugial Habitat Study: Design Recommendation</vt:lpstr>
      <vt:lpstr>Key Conclusions</vt:lpstr>
      <vt:lpstr>Thank You!</vt:lpstr>
      <vt:lpstr>Literature Cited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H. T. Harvey</dc:creator>
  <cp:lastModifiedBy>Will Geiken</cp:lastModifiedBy>
  <cp:revision>3</cp:revision>
  <dcterms:created xsi:type="dcterms:W3CDTF">2023-09-15T23:36:52Z</dcterms:created>
  <dcterms:modified xsi:type="dcterms:W3CDTF">2023-09-17T21:21:02Z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2023-09-11T00:00:00Z</vt:filetime>
  </property>
  <property fmtid="{D5CDD505-2E9C-101B-9397-08002B2CF9AE}" pid="3" name="Creator">
    <vt:lpwstr>Acrobat PDFMaker 15 for PowerPoint</vt:lpwstr>
  </property>
  <property fmtid="{D5CDD505-2E9C-101B-9397-08002B2CF9AE}" pid="4" name="LastSaved">
    <vt:filetime>2023-09-15T00:00:00Z</vt:filetime>
  </property>
  <property fmtid="{D5CDD505-2E9C-101B-9397-08002B2CF9AE}" pid="5" name="Producer">
    <vt:lpwstr>Adobe PDF Library 15.0</vt:lpwstr>
  </property>
</Properties>
</file>