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Nunito" pitchFamily="2" charset="77"/>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6"/>
  </p:normalViewPr>
  <p:slideViewPr>
    <p:cSldViewPr snapToGrid="0">
      <p:cViewPr varScale="1">
        <p:scale>
          <a:sx n="134" d="100"/>
          <a:sy n="134" d="100"/>
        </p:scale>
        <p:origin x="90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Thank you so much for joining our session today! We’re so excited to talk about our project together with you all and focus on the community engagement component of our restoration work.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past year, we began our project, Baylands Habitat Restoration and Community Engagement in East Palo Alto, after receiving a grant from the San Francisco Bay Restoration Authority’s Measure AA grant program.</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26f1e68a9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426f1e68a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foster a sense of stewardship and ownership of these spaces from the local East Palo Alto neighbors? Offering different ways of engaging with the land whether it’s through a cleanup, a celebration of Earth Day, or learning more about the importance of restoring marshes in the face of sea level rise and climate change. In different languages and in culturally relevant ways. The only way to do this is to go the community leaders! </a:t>
            </a:r>
            <a:endParaRPr/>
          </a:p>
          <a:p>
            <a:pPr marL="0" lvl="0" indent="0" algn="l" rtl="0">
              <a:spcBef>
                <a:spcPts val="0"/>
              </a:spcBef>
              <a:spcAft>
                <a:spcPts val="0"/>
              </a:spcAft>
              <a:buNone/>
            </a:pPr>
            <a:endParaRPr/>
          </a:p>
          <a:p>
            <a:pPr marL="0" lvl="0" indent="0" algn="l" rtl="0">
              <a:spcBef>
                <a:spcPts val="0"/>
              </a:spcBef>
              <a:spcAft>
                <a:spcPts val="0"/>
              </a:spcAft>
              <a:buNone/>
            </a:pPr>
            <a:r>
              <a:rPr lang="en"/>
              <a:t>Pictured above, a bird walk with a special day class from the Primary School hosted in May. Below that, CRC, GRE, and Latino Outdoors also co-hosted a bilingual Nature Art Day in June that included a nature inspiration walk followed by watercoloring. On the center, our King Tide event (CRC, GRE, KQED, SMCoS, Exploratorium) that was bilingual and focused on talking about sea level rise and king tide phenomenon. On the left, CRC, GRE, and Nuestra Casa also co-hosted a Dia de los Muertos bilingual event in Nov 2022 to celebrate the holiday and its ties to nature. Together, we built a community alter and hosted stations on face painting, papel picado, skull coloring, reflective activity, and deadheading native plants.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426f1e68a9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426f1e68a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how we’re intentionally target local groups / comm. members for events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26f1e68a9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26f1e68a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our goal was to get more East Palo Alto community members out to Cooley / Ravenswood, how do we measure if our outreach strategies worked? We have an optional survey for participants and we track demographic information such as financial status, whether they identify as immigrants, and what zip code they live in. Using this data, we’ve been able to start tracking if we’re actually seeing an increase in volunteers after three years of sustained efforts to see if it’s reflective of the community. This was our first year doing events at Ravenswood and we truly feel like we’re planting the seeds for more involvement of EPA neighbors in the following years. NOTE THIS DATA IS JUST FOR GRE VOLUNTEERS </a:t>
            </a:r>
            <a:endParaRPr/>
          </a:p>
          <a:p>
            <a:pPr marL="0" lvl="0" indent="0" algn="l" rtl="0">
              <a:spcBef>
                <a:spcPts val="0"/>
              </a:spcBef>
              <a:spcAft>
                <a:spcPts val="0"/>
              </a:spcAft>
              <a:buNone/>
            </a:pPr>
            <a:endParaRPr/>
          </a:p>
          <a:p>
            <a:pPr marL="0" lvl="0" indent="0" algn="l" rtl="0">
              <a:spcBef>
                <a:spcPts val="0"/>
              </a:spcBef>
              <a:spcAft>
                <a:spcPts val="0"/>
              </a:spcAft>
              <a:buNone/>
            </a:pPr>
            <a:r>
              <a:rPr lang="en"/>
              <a:t>CRC has led EPA specific cleanups that are all EPA community members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26f1e68a9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426f1e68a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Going back to what Rev. Virges said about true collaboration being working together in the face of the unknown. We don’t know what the future holds for the community in the face of climate change and sea level rise, but we know to face it we must work together.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26f1e68a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426f1e68a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800">
                <a:solidFill>
                  <a:srgbClr val="595959"/>
                </a:solidFill>
              </a:rPr>
              <a:t>Thank you to our funders! This project would not be possible without the support of the San Francisco Bay Restoration Authority, thank you for funding projects that restore, protect and enhance the wetlands and wildlife habitat in the San Francisco Bay and its shoreline.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426f1e68a9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426f1e68a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26f1e68a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426f1e68a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426f1e68a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426f1e68a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purpose of the project is to (1) restore and enhance marsh-upland transition zone habitat along the Bay Trail in Ravenswood OSP and at Cooley Landing, and (2) increase appreciation and stewardship of these natural spaces by EPA residents. We partnered with landowner Midpeninsula Regional Open Space District and local nonprofit Climate Resilient Communities as well as other organizations to carry out the project.</a:t>
            </a:r>
            <a:endParaRPr u="sng">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Ravenswood is owned by MROSD. Cooley Landing is owned by MROSD, City of EPA, Don Edwards USFW on the other side. We first began working here in 2016. This past winter was our first year working at Ravenswood Preserve. Together, we were awarded $688,016 for Baylands Habitat Restoration and Community Engagement in East Palo Alto from the San Francisco Bay Restoration Authority’s Measure AA grant program.</a:t>
            </a:r>
            <a:endParaRPr/>
          </a:p>
          <a:p>
            <a:pPr marL="0" lvl="0" indent="0" algn="l" rtl="0">
              <a:spcBef>
                <a:spcPts val="0"/>
              </a:spcBef>
              <a:spcAft>
                <a:spcPts val="0"/>
              </a:spcAft>
              <a:buNone/>
            </a:pPr>
            <a:endParaRPr/>
          </a:p>
          <a:p>
            <a:pPr marL="0" lvl="0" indent="0" algn="l" rtl="0">
              <a:spcBef>
                <a:spcPts val="0"/>
              </a:spcBef>
              <a:spcAft>
                <a:spcPts val="0"/>
              </a:spcAft>
              <a:buNone/>
            </a:pPr>
            <a:r>
              <a:rPr lang="en"/>
              <a:t>Our role is to steward the land and engage folks in connecting to the land.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426f1e68a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426f1e68a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those unfamiliar with the City of East Palo Alto, this city has faced a long history of redlining practices and racial deed restrictions in Palo Alto. Today, the city is comprised of Latinx, Black, and Pacific Islanders community members.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the 1950s, the Leslie Salt Company turned the marsh into a salt production pond by surrounding it with levees to keep out the tides. MROSD bought the land (376-acre) in 1989 and began restoration of the marsh in 2000.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At around the same time, Cooley Landing was turned into a landfill by the County of San Mateo and operated from 1930s until 1960’s. Cooley Landing opened to the public in 2012. Building opened in 2017. The park is 9 acres.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426f1e68a9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426f1e68a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Used to be unincorporated, led to crime, demographic shifts when it became corporated part, uplifted diversity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Future challenges for the community / ecology include climate change, sea level rise</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Landfills and polluters (like Romic) are disproportionately located in low income / communities of color. This has had negative impacts on both environmental and public health (asthma rates), lack of open spaces, etc. The process of getting Romic to shut down has been due to community members/orgs voicing their concerns and demanding justice. The conversion of Cooley Landing from landfill to the city’s first park has been a touchstone on how a space can turn from harmful to healing for people and habitats alike. This is why community engagement in EPA specifically is such a strong component to all of our work.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26f1e68a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426f1e68a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that it’s a safe shared space for the community to enjoy. Our project is focused on bringing the community together to continue to restore the space (took a long time coming) and connect them to the natural spaces around us and take ownership over this space.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project has three major components: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228600" lvl="0" indent="-298450" algn="l" rtl="0">
              <a:spcBef>
                <a:spcPts val="0"/>
              </a:spcBef>
              <a:spcAft>
                <a:spcPts val="0"/>
              </a:spcAft>
              <a:buClr>
                <a:schemeClr val="dk1"/>
              </a:buClr>
              <a:buSzPts val="1100"/>
              <a:buAutoNum type="arabicPeriod"/>
            </a:pPr>
            <a:r>
              <a:rPr lang="en" b="1">
                <a:solidFill>
                  <a:schemeClr val="dk1"/>
                </a:solidFill>
              </a:rPr>
              <a:t>Habitat restoration</a:t>
            </a:r>
            <a:r>
              <a:rPr lang="en">
                <a:solidFill>
                  <a:schemeClr val="dk1"/>
                </a:solidFill>
              </a:rPr>
              <a:t> at the Ravenswood OSP and Cooley Landing will create healthier, more biologically diverse and resilient marsh transition zone habitat through invasive plant removal and revegetation with native plants. Work will be conducted through a combination of community volunteer workdays, San Jose Conservation Corps workdays, and field work with Grassroots Ecology staff and restoration interns.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Plants installed included mugwort, saltmarsh baccharis, creeping wildrye, alkali heath, marsh goldenrod, marsh gumplant, and pacific aster. We installed 385 plants in the first year. We got a lot more planned for this winter!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hope restoring salt marsh habitat besides providing habitat for endangered species can also buffer flood risk in the face of sea level rise and climate change.</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426f1e68a9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426f1e68a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Between planting and invasive plant management, we’ve hosted various groups including an inaugural joint event with CRC, community workdays, local schools like St. Elizabeth of Seton School, East Palo Alto Tennis and Tutoring, College Track, and EPA Boy’s and Girl’s Club.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26f1e68a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426f1e68a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2. Workforce development:</a:t>
            </a:r>
            <a:r>
              <a:rPr lang="en">
                <a:solidFill>
                  <a:schemeClr val="dk1"/>
                </a:solidFill>
              </a:rPr>
              <a:t> Grassroots Ecology will hire interns to work side by side with staff to install and maintain native plants; implement integrated invasive plant management strategies for invasive plants; help manage lands that provide habitat for endangered species; and learn from and network with restoration staff and other environmental professionals working on the project. In addition, Grassroots Ecology will utilize the San Jose Conservation Corps (SJCC) in habitat restoration, empowering its young adult members through job skills and training.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prioritize hiring from within the East Palo Alto community, for example Alfredo grew up here.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426f1e68a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426f1e68a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spcBef>
                <a:spcPts val="0"/>
              </a:spcBef>
              <a:spcAft>
                <a:spcPts val="0"/>
              </a:spcAft>
              <a:buNone/>
            </a:pPr>
            <a:r>
              <a:rPr lang="en" sz="1300" b="1">
                <a:solidFill>
                  <a:schemeClr val="dk1"/>
                </a:solidFill>
              </a:rPr>
              <a:t>3. Community engagement:</a:t>
            </a:r>
            <a:r>
              <a:rPr lang="en" sz="1300">
                <a:solidFill>
                  <a:schemeClr val="dk1"/>
                </a:solidFill>
              </a:rPr>
              <a:t> Climate Resilient Communities (CRC) will lead engagement via the Climate Change Community Team, which is composed of local leaders and was formed by CRC in 2019 to guide climate work locally. Together with Grassroots Ecology, CRC will provide restoration training for local community groups with the goal of fostering community ownership for Ravenswood OSP and Cooley Landing, promoting public access to these spaces, and increasing local knowledge of the benefits of marsh habitat in the face of climate change and sea level rise. Program elements will include seminars on topics such as marsh ecosystems, habitat restoration, and climate change; events that engage participants in planting, invasive removal, and other restoration activities; and stewardship events including trash cleanups, guided nature walks in multiple languages, and an annual larger community event (e.g. coinciding with Earth Day or Bay Day). Stipends will be provided to training participants and compensation to EPA-based community organizations to take leadership roles in organizing stewardship events. </a:t>
            </a:r>
            <a:endParaRPr sz="1300">
              <a:solidFill>
                <a:schemeClr val="dk1"/>
              </a:solidFill>
            </a:endParaRPr>
          </a:p>
          <a:p>
            <a:pPr marL="0" lvl="0" indent="0" algn="l" rtl="0">
              <a:spcBef>
                <a:spcPts val="0"/>
              </a:spcBef>
              <a:spcAft>
                <a:spcPts val="0"/>
              </a:spcAft>
              <a:buNone/>
            </a:pPr>
            <a:endParaRPr sz="1300"/>
          </a:p>
          <a:p>
            <a:pPr marL="0" lvl="0" indent="0" algn="l" rtl="0">
              <a:spcBef>
                <a:spcPts val="0"/>
              </a:spcBef>
              <a:spcAft>
                <a:spcPts val="0"/>
              </a:spcAft>
              <a:buNone/>
            </a:pPr>
            <a:r>
              <a:rPr lang="en" sz="1300"/>
              <a:t>“Community leaders in East Palo Alto have echoed many times the need for more education and awareness on issues related to climate change and sea level rise. This project will provide these opportunities, foster a sense of ownership for local open space, and increase local knowledge of the many ecosystem benefits of marsh habitat,”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Currently, we’re in the process of determining a schedule of quarterly events with each community group and envisioning what this collaboration could look like. “It’s about working together in the face of the unknown.” - Rev. Virges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Some ideas have already surfaced about incorporating cultural relevant events like fisheries, outriggers team, indigenous traditional knowledge about native plants. They’re also hoping to collaborate together on these events and larger scale Earth Day events. </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13890" b="3676"/>
          <a:stretch/>
        </p:blipFill>
        <p:spPr>
          <a:xfrm>
            <a:off x="0" y="0"/>
            <a:ext cx="9144003" cy="5143500"/>
          </a:xfrm>
          <a:prstGeom prst="rect">
            <a:avLst/>
          </a:prstGeom>
          <a:noFill/>
          <a:ln>
            <a:noFill/>
          </a:ln>
        </p:spPr>
      </p:pic>
      <p:sp>
        <p:nvSpPr>
          <p:cNvPr id="55" name="Google Shape;55;p13"/>
          <p:cNvSpPr txBox="1">
            <a:spLocks noGrp="1"/>
          </p:cNvSpPr>
          <p:nvPr>
            <p:ph type="ctrTitle"/>
          </p:nvPr>
        </p:nvSpPr>
        <p:spPr>
          <a:xfrm>
            <a:off x="1404925" y="123225"/>
            <a:ext cx="5437500" cy="1102200"/>
          </a:xfrm>
          <a:prstGeom prst="rect">
            <a:avLst/>
          </a:prstGeom>
          <a:solidFill>
            <a:srgbClr val="ACC2D5">
              <a:alpha val="53750"/>
            </a:srgbClr>
          </a:solidFill>
          <a:ln>
            <a:noFill/>
          </a:ln>
        </p:spPr>
        <p:txBody>
          <a:bodyPr spcFirstLastPara="1" wrap="square" lIns="91425" tIns="91425" rIns="91425" bIns="91425" anchor="b" anchorCtr="0">
            <a:spAutoFit/>
          </a:bodyPr>
          <a:lstStyle/>
          <a:p>
            <a:pPr marL="0" lvl="0" indent="0" algn="ctr" rtl="0">
              <a:spcBef>
                <a:spcPts val="0"/>
              </a:spcBef>
              <a:spcAft>
                <a:spcPts val="0"/>
              </a:spcAft>
              <a:buSzPts val="990"/>
              <a:buNone/>
            </a:pPr>
            <a:r>
              <a:rPr lang="en" sz="2980">
                <a:solidFill>
                  <a:schemeClr val="lt1"/>
                </a:solidFill>
                <a:latin typeface="Nunito"/>
                <a:ea typeface="Nunito"/>
                <a:cs typeface="Nunito"/>
                <a:sym typeface="Nunito"/>
              </a:rPr>
              <a:t>Connecting Communities to Salt Marsh Habitat</a:t>
            </a:r>
            <a:endParaRPr sz="2980">
              <a:solidFill>
                <a:schemeClr val="lt1"/>
              </a:solidFill>
              <a:latin typeface="Nunito"/>
              <a:ea typeface="Nunito"/>
              <a:cs typeface="Nunito"/>
              <a:sym typeface="Nunito"/>
            </a:endParaRPr>
          </a:p>
        </p:txBody>
      </p:sp>
      <p:sp>
        <p:nvSpPr>
          <p:cNvPr id="56" name="Google Shape;56;p13"/>
          <p:cNvSpPr txBox="1">
            <a:spLocks noGrp="1"/>
          </p:cNvSpPr>
          <p:nvPr>
            <p:ph type="subTitle" idx="1"/>
          </p:nvPr>
        </p:nvSpPr>
        <p:spPr>
          <a:xfrm>
            <a:off x="311700" y="3406825"/>
            <a:ext cx="4987200" cy="1383900"/>
          </a:xfrm>
          <a:prstGeom prst="rect">
            <a:avLst/>
          </a:prstGeom>
          <a:solidFill>
            <a:srgbClr val="30352A">
              <a:alpha val="33130"/>
            </a:srgbClr>
          </a:solidFill>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b="1">
                <a:solidFill>
                  <a:schemeClr val="lt1"/>
                </a:solidFill>
                <a:latin typeface="Nunito"/>
                <a:ea typeface="Nunito"/>
                <a:cs typeface="Nunito"/>
                <a:sym typeface="Nunito"/>
              </a:rPr>
              <a:t>Violet Saena</a:t>
            </a:r>
            <a:r>
              <a:rPr lang="en">
                <a:solidFill>
                  <a:schemeClr val="lt1"/>
                </a:solidFill>
                <a:latin typeface="Nunito"/>
                <a:ea typeface="Nunito"/>
                <a:cs typeface="Nunito"/>
                <a:sym typeface="Nunito"/>
              </a:rPr>
              <a:t>, Executive Director</a:t>
            </a:r>
            <a:endParaRPr>
              <a:solidFill>
                <a:schemeClr val="lt1"/>
              </a:solidFill>
              <a:latin typeface="Nunito"/>
              <a:ea typeface="Nunito"/>
              <a:cs typeface="Nunito"/>
              <a:sym typeface="Nunito"/>
            </a:endParaRPr>
          </a:p>
          <a:p>
            <a:pPr marL="0" lvl="0" indent="0" algn="l" rtl="0">
              <a:spcBef>
                <a:spcPts val="0"/>
              </a:spcBef>
              <a:spcAft>
                <a:spcPts val="0"/>
              </a:spcAft>
              <a:buNone/>
            </a:pPr>
            <a:r>
              <a:rPr lang="en">
                <a:solidFill>
                  <a:schemeClr val="lt1"/>
                </a:solidFill>
                <a:latin typeface="Nunito"/>
                <a:ea typeface="Nunito"/>
                <a:cs typeface="Nunito"/>
                <a:sym typeface="Nunito"/>
              </a:rPr>
              <a:t>Climate Resilient Communities</a:t>
            </a:r>
            <a:endParaRPr>
              <a:solidFill>
                <a:schemeClr val="lt1"/>
              </a:solidFill>
              <a:latin typeface="Nunito"/>
              <a:ea typeface="Nunito"/>
              <a:cs typeface="Nunito"/>
              <a:sym typeface="Nunito"/>
            </a:endParaRPr>
          </a:p>
          <a:p>
            <a:pPr marL="0" lvl="0" indent="0" algn="ctr" rtl="0">
              <a:spcBef>
                <a:spcPts val="0"/>
              </a:spcBef>
              <a:spcAft>
                <a:spcPts val="0"/>
              </a:spcAft>
              <a:buNone/>
            </a:pPr>
            <a:endParaRPr>
              <a:solidFill>
                <a:schemeClr val="lt1"/>
              </a:solidFill>
              <a:latin typeface="Nunito"/>
              <a:ea typeface="Nunito"/>
              <a:cs typeface="Nunito"/>
              <a:sym typeface="Nunito"/>
            </a:endParaRPr>
          </a:p>
          <a:p>
            <a:pPr marL="0" lvl="0" indent="0" algn="l" rtl="0">
              <a:spcBef>
                <a:spcPts val="0"/>
              </a:spcBef>
              <a:spcAft>
                <a:spcPts val="0"/>
              </a:spcAft>
              <a:buNone/>
            </a:pPr>
            <a:r>
              <a:rPr lang="en" b="1">
                <a:solidFill>
                  <a:schemeClr val="lt1"/>
                </a:solidFill>
                <a:latin typeface="Nunito"/>
                <a:ea typeface="Nunito"/>
                <a:cs typeface="Nunito"/>
                <a:sym typeface="Nunito"/>
              </a:rPr>
              <a:t>Barbara Camacho Garcia</a:t>
            </a:r>
            <a:r>
              <a:rPr lang="en">
                <a:solidFill>
                  <a:schemeClr val="lt1"/>
                </a:solidFill>
                <a:latin typeface="Nunito"/>
                <a:ea typeface="Nunito"/>
                <a:cs typeface="Nunito"/>
                <a:sym typeface="Nunito"/>
              </a:rPr>
              <a:t>, Project Lead Grassroots Ecology</a:t>
            </a:r>
            <a:endParaRPr>
              <a:solidFill>
                <a:schemeClr val="lt1"/>
              </a:solidFill>
              <a:latin typeface="Nunito"/>
              <a:ea typeface="Nunito"/>
              <a:cs typeface="Nunito"/>
              <a:sym typeface="Nunito"/>
            </a:endParaRPr>
          </a:p>
        </p:txBody>
      </p:sp>
      <p:pic>
        <p:nvPicPr>
          <p:cNvPr id="57" name="Google Shape;57;p13"/>
          <p:cNvPicPr preferRelativeResize="0"/>
          <p:nvPr/>
        </p:nvPicPr>
        <p:blipFill>
          <a:blip r:embed="rId4">
            <a:alphaModFix/>
          </a:blip>
          <a:stretch>
            <a:fillRect/>
          </a:stretch>
        </p:blipFill>
        <p:spPr>
          <a:xfrm>
            <a:off x="7623393" y="4337525"/>
            <a:ext cx="1315875" cy="710300"/>
          </a:xfrm>
          <a:prstGeom prst="rect">
            <a:avLst/>
          </a:prstGeom>
          <a:noFill/>
          <a:ln>
            <a:noFill/>
          </a:ln>
        </p:spPr>
      </p:pic>
      <p:pic>
        <p:nvPicPr>
          <p:cNvPr id="58" name="Google Shape;58;p13"/>
          <p:cNvPicPr preferRelativeResize="0"/>
          <p:nvPr/>
        </p:nvPicPr>
        <p:blipFill>
          <a:blip r:embed="rId5">
            <a:alphaModFix/>
          </a:blip>
          <a:stretch>
            <a:fillRect/>
          </a:stretch>
        </p:blipFill>
        <p:spPr>
          <a:xfrm>
            <a:off x="6384725" y="4337525"/>
            <a:ext cx="1076218" cy="710300"/>
          </a:xfrm>
          <a:prstGeom prst="rect">
            <a:avLst/>
          </a:prstGeom>
          <a:noFill/>
          <a:ln>
            <a:noFill/>
          </a:ln>
        </p:spPr>
      </p:pic>
      <p:pic>
        <p:nvPicPr>
          <p:cNvPr id="59" name="Google Shape;59;p13"/>
          <p:cNvPicPr preferRelativeResize="0"/>
          <p:nvPr/>
        </p:nvPicPr>
        <p:blipFill>
          <a:blip r:embed="rId6">
            <a:alphaModFix/>
          </a:blip>
          <a:stretch>
            <a:fillRect/>
          </a:stretch>
        </p:blipFill>
        <p:spPr>
          <a:xfrm>
            <a:off x="7863050" y="178974"/>
            <a:ext cx="1076225" cy="990700"/>
          </a:xfrm>
          <a:prstGeom prst="rect">
            <a:avLst/>
          </a:prstGeom>
          <a:noFill/>
          <a:ln>
            <a:noFill/>
          </a:ln>
        </p:spPr>
      </p:pic>
      <p:sp>
        <p:nvSpPr>
          <p:cNvPr id="60" name="Google Shape;60;p13"/>
          <p:cNvSpPr txBox="1">
            <a:spLocks noGrp="1"/>
          </p:cNvSpPr>
          <p:nvPr>
            <p:ph type="ctrTitle"/>
          </p:nvPr>
        </p:nvSpPr>
        <p:spPr>
          <a:xfrm>
            <a:off x="6384725" y="3625200"/>
            <a:ext cx="2554500" cy="578700"/>
          </a:xfrm>
          <a:prstGeom prst="rect">
            <a:avLst/>
          </a:prstGeom>
          <a:solidFill>
            <a:srgbClr val="5A6F5E">
              <a:alpha val="53750"/>
            </a:srgbClr>
          </a:solidFill>
          <a:ln>
            <a:noFill/>
          </a:ln>
        </p:spPr>
        <p:txBody>
          <a:bodyPr spcFirstLastPara="1" wrap="square" lIns="91425" tIns="91425" rIns="91425" bIns="91425" anchor="b" anchorCtr="0">
            <a:spAutoFit/>
          </a:bodyPr>
          <a:lstStyle/>
          <a:p>
            <a:pPr marL="0" lvl="0" indent="0" algn="ctr" rtl="0">
              <a:spcBef>
                <a:spcPts val="0"/>
              </a:spcBef>
              <a:spcAft>
                <a:spcPts val="0"/>
              </a:spcAft>
              <a:buSzPts val="990"/>
              <a:buNone/>
            </a:pPr>
            <a:r>
              <a:rPr lang="en" sz="1280">
                <a:solidFill>
                  <a:schemeClr val="lt1"/>
                </a:solidFill>
                <a:latin typeface="Nunito"/>
                <a:ea typeface="Nunito"/>
                <a:cs typeface="Nunito"/>
                <a:sym typeface="Nunito"/>
              </a:rPr>
              <a:t>Community Engagement - </a:t>
            </a:r>
            <a:endParaRPr sz="1280">
              <a:solidFill>
                <a:schemeClr val="lt1"/>
              </a:solidFill>
              <a:latin typeface="Nunito"/>
              <a:ea typeface="Nunito"/>
              <a:cs typeface="Nunito"/>
              <a:sym typeface="Nunito"/>
            </a:endParaRPr>
          </a:p>
          <a:p>
            <a:pPr marL="0" lvl="0" indent="0" algn="ctr" rtl="0">
              <a:spcBef>
                <a:spcPts val="0"/>
              </a:spcBef>
              <a:spcAft>
                <a:spcPts val="0"/>
              </a:spcAft>
              <a:buSzPts val="990"/>
              <a:buNone/>
            </a:pPr>
            <a:r>
              <a:rPr lang="en" sz="1280">
                <a:solidFill>
                  <a:schemeClr val="lt1"/>
                </a:solidFill>
                <a:latin typeface="Nunito"/>
                <a:ea typeface="Nunito"/>
                <a:cs typeface="Nunito"/>
                <a:sym typeface="Nunito"/>
              </a:rPr>
              <a:t>Wetland Migration Workshop</a:t>
            </a:r>
            <a:endParaRPr sz="1280">
              <a:solidFill>
                <a:schemeClr val="lt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Going Beyond</a:t>
            </a:r>
            <a:endParaRPr>
              <a:latin typeface="Nunito"/>
              <a:ea typeface="Nunito"/>
              <a:cs typeface="Nunito"/>
              <a:sym typeface="Nunito"/>
            </a:endParaRPr>
          </a:p>
          <a:p>
            <a:pPr marL="0" lvl="0" indent="0" algn="l" rtl="0">
              <a:spcBef>
                <a:spcPts val="0"/>
              </a:spcBef>
              <a:spcAft>
                <a:spcPts val="0"/>
              </a:spcAft>
              <a:buNone/>
            </a:pPr>
            <a:endParaRPr/>
          </a:p>
        </p:txBody>
      </p:sp>
      <p:sp>
        <p:nvSpPr>
          <p:cNvPr id="139" name="Google Shape;139;p22"/>
          <p:cNvSpPr txBox="1">
            <a:spLocks noGrp="1"/>
          </p:cNvSpPr>
          <p:nvPr>
            <p:ph type="body" idx="1"/>
          </p:nvPr>
        </p:nvSpPr>
        <p:spPr>
          <a:xfrm>
            <a:off x="311700" y="1064325"/>
            <a:ext cx="8520600" cy="1657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Font typeface="Nunito"/>
              <a:buChar char="-"/>
            </a:pPr>
            <a:r>
              <a:rPr lang="en">
                <a:latin typeface="Nunito"/>
                <a:ea typeface="Nunito"/>
                <a:cs typeface="Nunito"/>
                <a:sym typeface="Nunito"/>
              </a:rPr>
              <a:t>Bilingual Nature Walks &amp; Interpretive Events</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Trash Cleanups</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Earth Days</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Planting Days</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Restoration Training</a:t>
            </a:r>
            <a:endParaRPr>
              <a:latin typeface="Nunito"/>
              <a:ea typeface="Nunito"/>
              <a:cs typeface="Nunito"/>
              <a:sym typeface="Nunito"/>
            </a:endParaRPr>
          </a:p>
        </p:txBody>
      </p:sp>
      <p:pic>
        <p:nvPicPr>
          <p:cNvPr id="140" name="Google Shape;140;p22"/>
          <p:cNvPicPr preferRelativeResize="0"/>
          <p:nvPr/>
        </p:nvPicPr>
        <p:blipFill rotWithShape="1">
          <a:blip r:embed="rId3">
            <a:alphaModFix/>
          </a:blip>
          <a:srcRect l="11873" t="10962" r="7631" b="18585"/>
          <a:stretch/>
        </p:blipFill>
        <p:spPr>
          <a:xfrm>
            <a:off x="6039710" y="46500"/>
            <a:ext cx="3017313" cy="1980676"/>
          </a:xfrm>
          <a:prstGeom prst="rect">
            <a:avLst/>
          </a:prstGeom>
          <a:noFill/>
          <a:ln>
            <a:noFill/>
          </a:ln>
        </p:spPr>
      </p:pic>
      <p:pic>
        <p:nvPicPr>
          <p:cNvPr id="141" name="Google Shape;141;p22"/>
          <p:cNvPicPr preferRelativeResize="0"/>
          <p:nvPr/>
        </p:nvPicPr>
        <p:blipFill rotWithShape="1">
          <a:blip r:embed="rId4">
            <a:alphaModFix/>
          </a:blip>
          <a:srcRect t="6870" b="38648"/>
          <a:stretch/>
        </p:blipFill>
        <p:spPr>
          <a:xfrm>
            <a:off x="147200" y="2793988"/>
            <a:ext cx="3132200" cy="2263400"/>
          </a:xfrm>
          <a:prstGeom prst="rect">
            <a:avLst/>
          </a:prstGeom>
          <a:noFill/>
          <a:ln>
            <a:noFill/>
          </a:ln>
        </p:spPr>
      </p:pic>
      <p:pic>
        <p:nvPicPr>
          <p:cNvPr id="142" name="Google Shape;142;p22"/>
          <p:cNvPicPr preferRelativeResize="0"/>
          <p:nvPr/>
        </p:nvPicPr>
        <p:blipFill rotWithShape="1">
          <a:blip r:embed="rId5">
            <a:alphaModFix/>
          </a:blip>
          <a:srcRect t="19172" r="3614"/>
          <a:stretch/>
        </p:blipFill>
        <p:spPr>
          <a:xfrm>
            <a:off x="3282575" y="2027166"/>
            <a:ext cx="3132200" cy="2056085"/>
          </a:xfrm>
          <a:prstGeom prst="rect">
            <a:avLst/>
          </a:prstGeom>
          <a:noFill/>
          <a:ln>
            <a:noFill/>
          </a:ln>
        </p:spPr>
      </p:pic>
      <p:pic>
        <p:nvPicPr>
          <p:cNvPr id="143" name="Google Shape;143;p22"/>
          <p:cNvPicPr preferRelativeResize="0"/>
          <p:nvPr/>
        </p:nvPicPr>
        <p:blipFill rotWithShape="1">
          <a:blip r:embed="rId6">
            <a:alphaModFix/>
          </a:blip>
          <a:srcRect t="30170" b="3709"/>
          <a:stretch/>
        </p:blipFill>
        <p:spPr>
          <a:xfrm>
            <a:off x="6019950" y="3248700"/>
            <a:ext cx="3037076" cy="1808701"/>
          </a:xfrm>
          <a:prstGeom prst="rect">
            <a:avLst/>
          </a:prstGeom>
          <a:noFill/>
          <a:ln>
            <a:noFill/>
          </a:ln>
        </p:spPr>
      </p:pic>
      <p:sp>
        <p:nvSpPr>
          <p:cNvPr id="144" name="Google Shape;144;p22"/>
          <p:cNvSpPr txBox="1"/>
          <p:nvPr/>
        </p:nvSpPr>
        <p:spPr>
          <a:xfrm>
            <a:off x="3282575" y="3820025"/>
            <a:ext cx="2211000" cy="25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750">
                <a:solidFill>
                  <a:schemeClr val="lt1"/>
                </a:solidFill>
              </a:rPr>
              <a:t>Photo Credits: Vita Hewitt/Hewitt Visuals</a:t>
            </a:r>
            <a:endParaRPr sz="10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Intentional Strategies</a:t>
            </a:r>
            <a:endParaRPr>
              <a:latin typeface="Nunito"/>
              <a:ea typeface="Nunito"/>
              <a:cs typeface="Nunito"/>
              <a:sym typeface="Nunito"/>
            </a:endParaRPr>
          </a:p>
        </p:txBody>
      </p:sp>
      <p:sp>
        <p:nvSpPr>
          <p:cNvPr id="150" name="Google Shape;150;p23"/>
          <p:cNvSpPr txBox="1">
            <a:spLocks noGrp="1"/>
          </p:cNvSpPr>
          <p:nvPr>
            <p:ph type="body" idx="1"/>
          </p:nvPr>
        </p:nvSpPr>
        <p:spPr>
          <a:xfrm>
            <a:off x="311700" y="1152475"/>
            <a:ext cx="5651700" cy="3416400"/>
          </a:xfrm>
          <a:prstGeom prst="rect">
            <a:avLst/>
          </a:prstGeom>
        </p:spPr>
        <p:txBody>
          <a:bodyPr spcFirstLastPara="1" wrap="square" lIns="91425" tIns="91425" rIns="91425" bIns="91425" anchor="t" anchorCtr="0">
            <a:normAutofit fontScale="92500" lnSpcReduction="20000"/>
          </a:bodyPr>
          <a:lstStyle/>
          <a:p>
            <a:pPr marL="457200" lvl="0" indent="-347588" algn="l" rtl="0">
              <a:spcBef>
                <a:spcPts val="0"/>
              </a:spcBef>
              <a:spcAft>
                <a:spcPts val="0"/>
              </a:spcAft>
              <a:buSzPct val="100000"/>
              <a:buFont typeface="Nunito"/>
              <a:buChar char="●"/>
            </a:pPr>
            <a:r>
              <a:rPr lang="en" sz="2025">
                <a:latin typeface="Nunito"/>
                <a:ea typeface="Nunito"/>
                <a:cs typeface="Nunito"/>
                <a:sym typeface="Nunito"/>
              </a:rPr>
              <a:t>Tabling and outreach at local schools, farmer’s markets, and community events</a:t>
            </a:r>
            <a:endParaRPr sz="2025">
              <a:latin typeface="Nunito"/>
              <a:ea typeface="Nunito"/>
              <a:cs typeface="Nunito"/>
              <a:sym typeface="Nunito"/>
            </a:endParaRPr>
          </a:p>
          <a:p>
            <a:pPr marL="914400" lvl="1" indent="-347588" algn="l" rtl="0">
              <a:spcBef>
                <a:spcPts val="0"/>
              </a:spcBef>
              <a:spcAft>
                <a:spcPts val="0"/>
              </a:spcAft>
              <a:buSzPct val="100000"/>
              <a:buFont typeface="Nunito"/>
              <a:buChar char="○"/>
            </a:pPr>
            <a:r>
              <a:rPr lang="en" sz="2025">
                <a:latin typeface="Nunito"/>
                <a:ea typeface="Nunito"/>
                <a:cs typeface="Nunito"/>
                <a:sym typeface="Nunito"/>
              </a:rPr>
              <a:t>Continued efforts resulted in connection with other partners (Fresh Approach, Tide Academy, Latino Outdoors, Nuestra Casa)</a:t>
            </a:r>
            <a:endParaRPr sz="2025">
              <a:latin typeface="Nunito"/>
              <a:ea typeface="Nunito"/>
              <a:cs typeface="Nunito"/>
              <a:sym typeface="Nunito"/>
            </a:endParaRPr>
          </a:p>
          <a:p>
            <a:pPr marL="457200" lvl="0" indent="-347588" algn="l" rtl="0">
              <a:spcBef>
                <a:spcPts val="0"/>
              </a:spcBef>
              <a:spcAft>
                <a:spcPts val="0"/>
              </a:spcAft>
              <a:buSzPct val="100000"/>
              <a:buFont typeface="Nunito"/>
              <a:buChar char="●"/>
            </a:pPr>
            <a:r>
              <a:rPr lang="en" sz="2025">
                <a:latin typeface="Nunito"/>
                <a:ea typeface="Nunito"/>
                <a:cs typeface="Nunito"/>
                <a:sym typeface="Nunito"/>
              </a:rPr>
              <a:t>Prioritize spots for EPA community members in registration &amp; offer naturalist walks in Spanish</a:t>
            </a:r>
            <a:endParaRPr sz="2025">
              <a:latin typeface="Nunito"/>
              <a:ea typeface="Nunito"/>
              <a:cs typeface="Nunito"/>
              <a:sym typeface="Nunito"/>
            </a:endParaRPr>
          </a:p>
          <a:p>
            <a:pPr marL="457200" lvl="0" indent="-347588" algn="l" rtl="0">
              <a:spcBef>
                <a:spcPts val="0"/>
              </a:spcBef>
              <a:spcAft>
                <a:spcPts val="0"/>
              </a:spcAft>
              <a:buSzPct val="100000"/>
              <a:buFont typeface="Nunito"/>
              <a:buChar char="●"/>
            </a:pPr>
            <a:r>
              <a:rPr lang="en" sz="2025">
                <a:latin typeface="Nunito"/>
                <a:ea typeface="Nunito"/>
                <a:cs typeface="Nunito"/>
                <a:sym typeface="Nunito"/>
              </a:rPr>
              <a:t>Prioritize private events with EPA schools, organizations, and community groups</a:t>
            </a:r>
            <a:endParaRPr sz="2025">
              <a:latin typeface="Nunito"/>
              <a:ea typeface="Nunito"/>
              <a:cs typeface="Nunito"/>
              <a:sym typeface="Nunito"/>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pic>
        <p:nvPicPr>
          <p:cNvPr id="151" name="Google Shape;151;p23"/>
          <p:cNvPicPr preferRelativeResize="0"/>
          <p:nvPr/>
        </p:nvPicPr>
        <p:blipFill rotWithShape="1">
          <a:blip r:embed="rId3">
            <a:alphaModFix/>
          </a:blip>
          <a:srcRect l="17437" t="19160" r="18456" b="27046"/>
          <a:stretch/>
        </p:blipFill>
        <p:spPr>
          <a:xfrm>
            <a:off x="6805775" y="144525"/>
            <a:ext cx="2211302" cy="1391773"/>
          </a:xfrm>
          <a:prstGeom prst="rect">
            <a:avLst/>
          </a:prstGeom>
          <a:noFill/>
          <a:ln>
            <a:noFill/>
          </a:ln>
        </p:spPr>
      </p:pic>
      <p:pic>
        <p:nvPicPr>
          <p:cNvPr id="152" name="Google Shape;152;p23"/>
          <p:cNvPicPr preferRelativeResize="0"/>
          <p:nvPr/>
        </p:nvPicPr>
        <p:blipFill rotWithShape="1">
          <a:blip r:embed="rId4">
            <a:alphaModFix/>
          </a:blip>
          <a:srcRect l="19610" t="15281" r="13067" b="27418"/>
          <a:stretch/>
        </p:blipFill>
        <p:spPr>
          <a:xfrm>
            <a:off x="6790175" y="3212750"/>
            <a:ext cx="2211302" cy="1411711"/>
          </a:xfrm>
          <a:prstGeom prst="rect">
            <a:avLst/>
          </a:prstGeom>
          <a:noFill/>
          <a:ln>
            <a:noFill/>
          </a:ln>
        </p:spPr>
      </p:pic>
      <p:pic>
        <p:nvPicPr>
          <p:cNvPr id="153" name="Google Shape;153;p23"/>
          <p:cNvPicPr preferRelativeResize="0"/>
          <p:nvPr/>
        </p:nvPicPr>
        <p:blipFill rotWithShape="1">
          <a:blip r:embed="rId5">
            <a:alphaModFix/>
          </a:blip>
          <a:srcRect t="11016" b="40709"/>
          <a:stretch/>
        </p:blipFill>
        <p:spPr>
          <a:xfrm>
            <a:off x="6805775" y="1662900"/>
            <a:ext cx="2211299" cy="14232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How Have These Strategies Worked?</a:t>
            </a:r>
            <a:endParaRPr>
              <a:latin typeface="Nunito"/>
              <a:ea typeface="Nunito"/>
              <a:cs typeface="Nunito"/>
              <a:sym typeface="Nunito"/>
            </a:endParaRPr>
          </a:p>
        </p:txBody>
      </p:sp>
      <p:sp>
        <p:nvSpPr>
          <p:cNvPr id="159" name="Google Shape;159;p24"/>
          <p:cNvSpPr txBox="1">
            <a:spLocks noGrp="1"/>
          </p:cNvSpPr>
          <p:nvPr>
            <p:ph type="body" idx="1"/>
          </p:nvPr>
        </p:nvSpPr>
        <p:spPr>
          <a:xfrm>
            <a:off x="311700" y="1152475"/>
            <a:ext cx="41151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endParaRPr/>
          </a:p>
          <a:p>
            <a:pPr marL="457200" lvl="0" indent="-342900" algn="l" rtl="0">
              <a:spcBef>
                <a:spcPts val="1200"/>
              </a:spcBef>
              <a:spcAft>
                <a:spcPts val="0"/>
              </a:spcAft>
              <a:buSzPts val="1800"/>
              <a:buFont typeface="Nunito"/>
              <a:buChar char="●"/>
            </a:pPr>
            <a:r>
              <a:rPr lang="en">
                <a:latin typeface="Nunito"/>
                <a:ea typeface="Nunito"/>
                <a:cs typeface="Nunito"/>
                <a:sym typeface="Nunito"/>
              </a:rPr>
              <a:t>86% of volunteers at Cooley Landing / Ravenswood have immigrated to the US or have parents who immigrated</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33% of volunteers at Cooley Landing / Ravenswood are low-income</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38% of volunteers live in East Palo Alto</a:t>
            </a:r>
            <a:endParaRPr>
              <a:latin typeface="Nunito"/>
              <a:ea typeface="Nunito"/>
              <a:cs typeface="Nunito"/>
              <a:sym typeface="Nunito"/>
            </a:endParaRPr>
          </a:p>
        </p:txBody>
      </p:sp>
      <p:pic>
        <p:nvPicPr>
          <p:cNvPr id="160" name="Google Shape;160;p24"/>
          <p:cNvPicPr preferRelativeResize="0"/>
          <p:nvPr/>
        </p:nvPicPr>
        <p:blipFill>
          <a:blip r:embed="rId3">
            <a:alphaModFix/>
          </a:blip>
          <a:stretch>
            <a:fillRect/>
          </a:stretch>
        </p:blipFill>
        <p:spPr>
          <a:xfrm>
            <a:off x="4773975" y="1335325"/>
            <a:ext cx="4311398" cy="3233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Challenges / Highlights</a:t>
            </a:r>
            <a:endParaRPr>
              <a:latin typeface="Nunito"/>
              <a:ea typeface="Nunito"/>
              <a:cs typeface="Nunito"/>
              <a:sym typeface="Nunito"/>
            </a:endParaRPr>
          </a:p>
        </p:txBody>
      </p:sp>
      <p:sp>
        <p:nvSpPr>
          <p:cNvPr id="166" name="Google Shape;166;p25"/>
          <p:cNvSpPr txBox="1">
            <a:spLocks noGrp="1"/>
          </p:cNvSpPr>
          <p:nvPr>
            <p:ph type="body" idx="1"/>
          </p:nvPr>
        </p:nvSpPr>
        <p:spPr>
          <a:xfrm>
            <a:off x="311700" y="1152475"/>
            <a:ext cx="49362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latin typeface="Nunito"/>
                <a:ea typeface="Nunito"/>
                <a:cs typeface="Nunito"/>
                <a:sym typeface="Nunito"/>
              </a:rPr>
              <a:t>Challenges:</a:t>
            </a:r>
            <a:endParaRPr>
              <a:latin typeface="Nunito"/>
              <a:ea typeface="Nunito"/>
              <a:cs typeface="Nunito"/>
              <a:sym typeface="Nunito"/>
            </a:endParaRPr>
          </a:p>
          <a:p>
            <a:pPr marL="457200" lvl="0" indent="-334327" algn="l" rtl="0">
              <a:spcBef>
                <a:spcPts val="1200"/>
              </a:spcBef>
              <a:spcAft>
                <a:spcPts val="0"/>
              </a:spcAft>
              <a:buSzPct val="100000"/>
              <a:buFont typeface="Nunito"/>
              <a:buChar char="-"/>
            </a:pPr>
            <a:r>
              <a:rPr lang="en">
                <a:latin typeface="Nunito"/>
                <a:ea typeface="Nunito"/>
                <a:cs typeface="Nunito"/>
                <a:sym typeface="Nunito"/>
              </a:rPr>
              <a:t>Outreach, being mindful of different avenues (word of mouth, networking, etc.)</a:t>
            </a:r>
            <a:endParaRPr>
              <a:latin typeface="Nunito"/>
              <a:ea typeface="Nunito"/>
              <a:cs typeface="Nunito"/>
              <a:sym typeface="Nunito"/>
            </a:endParaRPr>
          </a:p>
          <a:p>
            <a:pPr marL="457200" lvl="0" indent="-334327" algn="l" rtl="0">
              <a:spcBef>
                <a:spcPts val="0"/>
              </a:spcBef>
              <a:spcAft>
                <a:spcPts val="0"/>
              </a:spcAft>
              <a:buSzPct val="100000"/>
              <a:buFont typeface="Nunito"/>
              <a:buChar char="-"/>
            </a:pPr>
            <a:r>
              <a:rPr lang="en">
                <a:latin typeface="Nunito"/>
                <a:ea typeface="Nunito"/>
                <a:cs typeface="Nunito"/>
                <a:sym typeface="Nunito"/>
              </a:rPr>
              <a:t>Delayed start due to permitting / weather</a:t>
            </a:r>
            <a:endParaRPr>
              <a:latin typeface="Nunito"/>
              <a:ea typeface="Nunito"/>
              <a:cs typeface="Nunito"/>
              <a:sym typeface="Nunito"/>
            </a:endParaRPr>
          </a:p>
          <a:p>
            <a:pPr marL="0" lvl="0" indent="0" algn="l" rtl="0">
              <a:spcBef>
                <a:spcPts val="1200"/>
              </a:spcBef>
              <a:spcAft>
                <a:spcPts val="0"/>
              </a:spcAft>
              <a:buNone/>
            </a:pPr>
            <a:r>
              <a:rPr lang="en">
                <a:latin typeface="Nunito"/>
                <a:ea typeface="Nunito"/>
                <a:cs typeface="Nunito"/>
                <a:sym typeface="Nunito"/>
              </a:rPr>
              <a:t>Highlights: </a:t>
            </a:r>
            <a:endParaRPr>
              <a:latin typeface="Nunito"/>
              <a:ea typeface="Nunito"/>
              <a:cs typeface="Nunito"/>
              <a:sym typeface="Nunito"/>
            </a:endParaRPr>
          </a:p>
          <a:p>
            <a:pPr marL="457200" lvl="0" indent="-334327" algn="l" rtl="0">
              <a:spcBef>
                <a:spcPts val="1200"/>
              </a:spcBef>
              <a:spcAft>
                <a:spcPts val="0"/>
              </a:spcAft>
              <a:buSzPct val="100000"/>
              <a:buFont typeface="Nunito"/>
              <a:buChar char="-"/>
            </a:pPr>
            <a:r>
              <a:rPr lang="en">
                <a:latin typeface="Nunito"/>
                <a:ea typeface="Nunito"/>
                <a:cs typeface="Nunito"/>
                <a:sym typeface="Nunito"/>
              </a:rPr>
              <a:t>Will &amp; commitment coming from our partners to engage more community members is key</a:t>
            </a:r>
            <a:endParaRPr>
              <a:latin typeface="Nunito"/>
              <a:ea typeface="Nunito"/>
              <a:cs typeface="Nunito"/>
              <a:sym typeface="Nunito"/>
            </a:endParaRPr>
          </a:p>
          <a:p>
            <a:pPr marL="457200" lvl="0" indent="-334327" algn="l" rtl="0">
              <a:spcBef>
                <a:spcPts val="0"/>
              </a:spcBef>
              <a:spcAft>
                <a:spcPts val="0"/>
              </a:spcAft>
              <a:buSzPct val="100000"/>
              <a:buFont typeface="Nunito"/>
              <a:buChar char="-"/>
            </a:pPr>
            <a:r>
              <a:rPr lang="en">
                <a:latin typeface="Nunito"/>
                <a:ea typeface="Nunito"/>
                <a:cs typeface="Nunito"/>
                <a:sym typeface="Nunito"/>
              </a:rPr>
              <a:t>Desire to be a true collaboration and uplift cultural diversity (through events, connections, and even through food)</a:t>
            </a:r>
            <a:endParaRPr>
              <a:latin typeface="Nunito"/>
              <a:ea typeface="Nunito"/>
              <a:cs typeface="Nunito"/>
              <a:sym typeface="Nunito"/>
            </a:endParaRPr>
          </a:p>
        </p:txBody>
      </p:sp>
      <p:pic>
        <p:nvPicPr>
          <p:cNvPr id="167" name="Google Shape;167;p25"/>
          <p:cNvPicPr preferRelativeResize="0"/>
          <p:nvPr/>
        </p:nvPicPr>
        <p:blipFill>
          <a:blip r:embed="rId3">
            <a:alphaModFix/>
          </a:blip>
          <a:stretch>
            <a:fillRect/>
          </a:stretch>
        </p:blipFill>
        <p:spPr>
          <a:xfrm>
            <a:off x="5664275" y="2622881"/>
            <a:ext cx="3360824" cy="2520618"/>
          </a:xfrm>
          <a:prstGeom prst="rect">
            <a:avLst/>
          </a:prstGeom>
          <a:noFill/>
          <a:ln>
            <a:noFill/>
          </a:ln>
        </p:spPr>
      </p:pic>
      <p:pic>
        <p:nvPicPr>
          <p:cNvPr id="168" name="Google Shape;168;p25"/>
          <p:cNvPicPr preferRelativeResize="0"/>
          <p:nvPr/>
        </p:nvPicPr>
        <p:blipFill>
          <a:blip r:embed="rId4">
            <a:alphaModFix/>
          </a:blip>
          <a:stretch>
            <a:fillRect/>
          </a:stretch>
        </p:blipFill>
        <p:spPr>
          <a:xfrm>
            <a:off x="5664267" y="51125"/>
            <a:ext cx="3360835" cy="2520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6"/>
          <p:cNvPicPr preferRelativeResize="0"/>
          <p:nvPr/>
        </p:nvPicPr>
        <p:blipFill rotWithShape="1">
          <a:blip r:embed="rId3">
            <a:alphaModFix/>
          </a:blip>
          <a:srcRect t="10559" b="14444"/>
          <a:stretch/>
        </p:blipFill>
        <p:spPr>
          <a:xfrm>
            <a:off x="0" y="0"/>
            <a:ext cx="9144003" cy="5143500"/>
          </a:xfrm>
          <a:prstGeom prst="rect">
            <a:avLst/>
          </a:prstGeom>
          <a:noFill/>
          <a:ln>
            <a:noFill/>
          </a:ln>
        </p:spPr>
      </p:pic>
      <p:sp>
        <p:nvSpPr>
          <p:cNvPr id="174" name="Google Shape;174;p26"/>
          <p:cNvSpPr txBox="1">
            <a:spLocks noGrp="1"/>
          </p:cNvSpPr>
          <p:nvPr>
            <p:ph type="title"/>
          </p:nvPr>
        </p:nvSpPr>
        <p:spPr>
          <a:xfrm>
            <a:off x="3574575" y="304675"/>
            <a:ext cx="3461700" cy="572700"/>
          </a:xfrm>
          <a:prstGeom prst="rect">
            <a:avLst/>
          </a:prstGeom>
          <a:solidFill>
            <a:srgbClr val="30352A">
              <a:alpha val="33130"/>
            </a:srgbClr>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Nunito"/>
                <a:ea typeface="Nunito"/>
                <a:cs typeface="Nunito"/>
                <a:sym typeface="Nunito"/>
              </a:rPr>
              <a:t>Acknowledgements</a:t>
            </a:r>
            <a:endParaRPr>
              <a:solidFill>
                <a:schemeClr val="lt1"/>
              </a:solidFill>
              <a:latin typeface="Nunito"/>
              <a:ea typeface="Nunito"/>
              <a:cs typeface="Nunito"/>
              <a:sym typeface="Nunito"/>
            </a:endParaRPr>
          </a:p>
        </p:txBody>
      </p:sp>
      <p:sp>
        <p:nvSpPr>
          <p:cNvPr id="175" name="Google Shape;175;p26"/>
          <p:cNvSpPr txBox="1">
            <a:spLocks noGrp="1"/>
          </p:cNvSpPr>
          <p:nvPr>
            <p:ph type="body" idx="1"/>
          </p:nvPr>
        </p:nvSpPr>
        <p:spPr>
          <a:xfrm>
            <a:off x="342600" y="2999800"/>
            <a:ext cx="8296500" cy="1965600"/>
          </a:xfrm>
          <a:prstGeom prst="rect">
            <a:avLst/>
          </a:prstGeom>
          <a:solidFill>
            <a:srgbClr val="30352A">
              <a:alpha val="33130"/>
            </a:srgbClr>
          </a:solidFill>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245">
                <a:solidFill>
                  <a:schemeClr val="lt1"/>
                </a:solidFill>
                <a:latin typeface="Nunito"/>
                <a:ea typeface="Nunito"/>
                <a:cs typeface="Nunito"/>
                <a:sym typeface="Nunito"/>
              </a:rPr>
              <a:t>Thank you to the </a:t>
            </a:r>
            <a:r>
              <a:rPr lang="en" sz="2245" b="1">
                <a:solidFill>
                  <a:schemeClr val="lt1"/>
                </a:solidFill>
                <a:latin typeface="Nunito"/>
                <a:ea typeface="Nunito"/>
                <a:cs typeface="Nunito"/>
                <a:sym typeface="Nunito"/>
              </a:rPr>
              <a:t>San Francisco Bay Restoration Authority, Midpeninsula Open Space District, </a:t>
            </a:r>
            <a:r>
              <a:rPr lang="en" sz="2245">
                <a:solidFill>
                  <a:schemeClr val="lt1"/>
                </a:solidFill>
                <a:latin typeface="Nunito"/>
                <a:ea typeface="Nunito"/>
                <a:cs typeface="Nunito"/>
                <a:sym typeface="Nunito"/>
              </a:rPr>
              <a:t>and</a:t>
            </a:r>
            <a:r>
              <a:rPr lang="en" sz="2245" b="1">
                <a:solidFill>
                  <a:schemeClr val="lt1"/>
                </a:solidFill>
                <a:latin typeface="Nunito"/>
                <a:ea typeface="Nunito"/>
                <a:cs typeface="Nunito"/>
                <a:sym typeface="Nunito"/>
              </a:rPr>
              <a:t> the City of East Palo Alto</a:t>
            </a:r>
            <a:r>
              <a:rPr lang="en" sz="2245">
                <a:solidFill>
                  <a:schemeClr val="lt1"/>
                </a:solidFill>
                <a:latin typeface="Nunito"/>
                <a:ea typeface="Nunito"/>
                <a:cs typeface="Nunito"/>
                <a:sym typeface="Nunito"/>
              </a:rPr>
              <a:t> for all the support! </a:t>
            </a:r>
            <a:endParaRPr sz="2245">
              <a:solidFill>
                <a:schemeClr val="lt1"/>
              </a:solidFill>
              <a:latin typeface="Nunito"/>
              <a:ea typeface="Nunito"/>
              <a:cs typeface="Nunito"/>
              <a:sym typeface="Nunito"/>
            </a:endParaRPr>
          </a:p>
          <a:p>
            <a:pPr marL="0" lvl="0" indent="0" algn="l" rtl="0">
              <a:spcBef>
                <a:spcPts val="1200"/>
              </a:spcBef>
              <a:spcAft>
                <a:spcPts val="0"/>
              </a:spcAft>
              <a:buNone/>
            </a:pPr>
            <a:endParaRPr sz="2245" b="1">
              <a:solidFill>
                <a:schemeClr val="lt1"/>
              </a:solidFill>
              <a:latin typeface="Nunito"/>
              <a:ea typeface="Nunito"/>
              <a:cs typeface="Nunito"/>
              <a:sym typeface="Nunito"/>
            </a:endParaRPr>
          </a:p>
          <a:p>
            <a:pPr marL="0" lvl="0" indent="0" algn="l" rtl="0">
              <a:spcBef>
                <a:spcPts val="1200"/>
              </a:spcBef>
              <a:spcAft>
                <a:spcPts val="1200"/>
              </a:spcAft>
              <a:buNone/>
            </a:pPr>
            <a:r>
              <a:rPr lang="en" sz="2245">
                <a:solidFill>
                  <a:schemeClr val="lt1"/>
                </a:solidFill>
                <a:latin typeface="Nunito"/>
                <a:ea typeface="Nunito"/>
                <a:cs typeface="Nunito"/>
                <a:sym typeface="Nunito"/>
              </a:rPr>
              <a:t>Thank you to all of the community members, partnering organizations, and volunteers who make this work possible!</a:t>
            </a:r>
            <a:endParaRPr>
              <a:latin typeface="Nunito"/>
              <a:ea typeface="Nunito"/>
              <a:cs typeface="Nunito"/>
              <a:sym typeface="Nunito"/>
            </a:endParaRPr>
          </a:p>
        </p:txBody>
      </p:sp>
      <p:pic>
        <p:nvPicPr>
          <p:cNvPr id="176" name="Google Shape;176;p26"/>
          <p:cNvPicPr preferRelativeResize="0"/>
          <p:nvPr/>
        </p:nvPicPr>
        <p:blipFill>
          <a:blip r:embed="rId4">
            <a:alphaModFix/>
          </a:blip>
          <a:stretch>
            <a:fillRect/>
          </a:stretch>
        </p:blipFill>
        <p:spPr>
          <a:xfrm>
            <a:off x="7420825" y="147075"/>
            <a:ext cx="1570599" cy="1445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7"/>
          <p:cNvPicPr preferRelativeResize="0"/>
          <p:nvPr/>
        </p:nvPicPr>
        <p:blipFill>
          <a:blip r:embed="rId3">
            <a:alphaModFix/>
          </a:blip>
          <a:stretch>
            <a:fillRect/>
          </a:stretch>
        </p:blipFill>
        <p:spPr>
          <a:xfrm>
            <a:off x="1" y="0"/>
            <a:ext cx="9144000" cy="5143501"/>
          </a:xfrm>
          <a:prstGeom prst="rect">
            <a:avLst/>
          </a:prstGeom>
          <a:noFill/>
          <a:ln>
            <a:noFill/>
          </a:ln>
        </p:spPr>
      </p:pic>
      <p:sp>
        <p:nvSpPr>
          <p:cNvPr id="182" name="Google Shape;18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Nunito"/>
                <a:ea typeface="Nunito"/>
                <a:cs typeface="Nunito"/>
                <a:sym typeface="Nunito"/>
              </a:rPr>
              <a:t>Questions?</a:t>
            </a:r>
            <a:endParaRPr>
              <a:solidFill>
                <a:schemeClr val="lt1"/>
              </a:solidFill>
              <a:latin typeface="Nunito"/>
              <a:ea typeface="Nunito"/>
              <a:cs typeface="Nunito"/>
              <a:sym typeface="Nunito"/>
            </a:endParaRPr>
          </a:p>
        </p:txBody>
      </p:sp>
      <p:sp>
        <p:nvSpPr>
          <p:cNvPr id="183" name="Google Shape;183;p27"/>
          <p:cNvSpPr txBox="1"/>
          <p:nvPr/>
        </p:nvSpPr>
        <p:spPr>
          <a:xfrm>
            <a:off x="6790900" y="4794975"/>
            <a:ext cx="2211000" cy="259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750">
                <a:solidFill>
                  <a:schemeClr val="lt1"/>
                </a:solidFill>
              </a:rPr>
              <a:t>Photo Credits: Vita Hewitt/Hewitt Visuals</a:t>
            </a:r>
            <a:endParaRPr sz="1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357300" y="311500"/>
            <a:ext cx="8520600" cy="642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100">
                <a:latin typeface="Nunito"/>
                <a:ea typeface="Nunito"/>
                <a:cs typeface="Nunito"/>
                <a:sym typeface="Nunito"/>
              </a:rPr>
              <a:t>Agenda</a:t>
            </a:r>
            <a:endParaRPr sz="4100">
              <a:latin typeface="Nunito"/>
              <a:ea typeface="Nunito"/>
              <a:cs typeface="Nunito"/>
              <a:sym typeface="Nunito"/>
            </a:endParaRPr>
          </a:p>
        </p:txBody>
      </p:sp>
      <p:sp>
        <p:nvSpPr>
          <p:cNvPr id="66" name="Google Shape;66;p14"/>
          <p:cNvSpPr txBox="1">
            <a:spLocks noGrp="1"/>
          </p:cNvSpPr>
          <p:nvPr>
            <p:ph type="subTitle" idx="1"/>
          </p:nvPr>
        </p:nvSpPr>
        <p:spPr>
          <a:xfrm>
            <a:off x="311700" y="1261075"/>
            <a:ext cx="4374900" cy="36891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SzPts val="2800"/>
              <a:buFont typeface="Nunito"/>
              <a:buChar char="-"/>
            </a:pPr>
            <a:r>
              <a:rPr lang="en" dirty="0">
                <a:latin typeface="Nunito"/>
                <a:ea typeface="Nunito"/>
                <a:cs typeface="Nunito"/>
                <a:sym typeface="Nunito"/>
              </a:rPr>
              <a:t>Context </a:t>
            </a:r>
            <a:endParaRPr dirty="0">
              <a:latin typeface="Nunito"/>
              <a:ea typeface="Nunito"/>
              <a:cs typeface="Nunito"/>
              <a:sym typeface="Nunito"/>
            </a:endParaRPr>
          </a:p>
          <a:p>
            <a:pPr marL="457200" lvl="0" indent="-406400" algn="l" rtl="0">
              <a:spcBef>
                <a:spcPts val="0"/>
              </a:spcBef>
              <a:spcAft>
                <a:spcPts val="0"/>
              </a:spcAft>
              <a:buSzPts val="2800"/>
              <a:buFont typeface="Nunito"/>
              <a:buChar char="-"/>
            </a:pPr>
            <a:r>
              <a:rPr lang="en" dirty="0">
                <a:latin typeface="Nunito"/>
                <a:ea typeface="Nunito"/>
                <a:cs typeface="Nunito"/>
                <a:sym typeface="Nunito"/>
              </a:rPr>
              <a:t>Project Overview</a:t>
            </a:r>
            <a:endParaRPr dirty="0">
              <a:latin typeface="Nunito"/>
              <a:ea typeface="Nunito"/>
              <a:cs typeface="Nunito"/>
              <a:sym typeface="Nunito"/>
            </a:endParaRPr>
          </a:p>
          <a:p>
            <a:pPr marL="457200" lvl="0" indent="-406400" algn="l" rtl="0">
              <a:spcBef>
                <a:spcPts val="0"/>
              </a:spcBef>
              <a:spcAft>
                <a:spcPts val="0"/>
              </a:spcAft>
              <a:buSzPts val="2800"/>
              <a:buFont typeface="Nunito"/>
              <a:buChar char="-"/>
            </a:pPr>
            <a:r>
              <a:rPr lang="en" dirty="0">
                <a:latin typeface="Nunito"/>
                <a:ea typeface="Nunito"/>
                <a:cs typeface="Nunito"/>
                <a:sym typeface="Nunito"/>
              </a:rPr>
              <a:t>Community Engagement Strategies</a:t>
            </a:r>
            <a:endParaRPr dirty="0">
              <a:latin typeface="Nunito"/>
              <a:ea typeface="Nunito"/>
              <a:cs typeface="Nunito"/>
              <a:sym typeface="Nunito"/>
            </a:endParaRPr>
          </a:p>
          <a:p>
            <a:pPr marL="457200" lvl="0" indent="-406400" algn="l" rtl="0">
              <a:spcBef>
                <a:spcPts val="0"/>
              </a:spcBef>
              <a:spcAft>
                <a:spcPts val="0"/>
              </a:spcAft>
              <a:buSzPts val="2800"/>
              <a:buFont typeface="Nunito"/>
              <a:buChar char="-"/>
            </a:pPr>
            <a:r>
              <a:rPr lang="en" dirty="0">
                <a:latin typeface="Nunito"/>
                <a:ea typeface="Nunito"/>
                <a:cs typeface="Nunito"/>
                <a:sym typeface="Nunito"/>
              </a:rPr>
              <a:t>Themes / Challenges</a:t>
            </a:r>
            <a:endParaRPr dirty="0">
              <a:latin typeface="Nunito"/>
              <a:ea typeface="Nunito"/>
              <a:cs typeface="Nunito"/>
              <a:sym typeface="Nunito"/>
            </a:endParaRPr>
          </a:p>
          <a:p>
            <a:pPr marL="457200" lvl="0" indent="-406400" algn="l" rtl="0">
              <a:spcBef>
                <a:spcPts val="0"/>
              </a:spcBef>
              <a:spcAft>
                <a:spcPts val="0"/>
              </a:spcAft>
              <a:buSzPts val="2800"/>
              <a:buFont typeface="Nunito"/>
              <a:buChar char="-"/>
            </a:pPr>
            <a:r>
              <a:rPr lang="en" dirty="0">
                <a:latin typeface="Nunito"/>
                <a:ea typeface="Nunito"/>
                <a:cs typeface="Nunito"/>
                <a:sym typeface="Nunito"/>
              </a:rPr>
              <a:t>Acknowledgements</a:t>
            </a:r>
            <a:endParaRPr dirty="0">
              <a:latin typeface="Nunito"/>
              <a:ea typeface="Nunito"/>
              <a:cs typeface="Nunito"/>
              <a:sym typeface="Nunito"/>
            </a:endParaRPr>
          </a:p>
          <a:p>
            <a:pPr marL="457200" lvl="0" indent="-406400" algn="l" rtl="0">
              <a:spcBef>
                <a:spcPts val="0"/>
              </a:spcBef>
              <a:spcAft>
                <a:spcPts val="0"/>
              </a:spcAft>
              <a:buSzPts val="2800"/>
              <a:buFont typeface="Nunito"/>
              <a:buChar char="-"/>
            </a:pPr>
            <a:r>
              <a:rPr lang="en" dirty="0">
                <a:latin typeface="Nunito"/>
                <a:ea typeface="Nunito"/>
                <a:cs typeface="Nunito"/>
                <a:sym typeface="Nunito"/>
              </a:rPr>
              <a:t>Questions</a:t>
            </a:r>
            <a:endParaRPr dirty="0">
              <a:latin typeface="Nunito"/>
              <a:ea typeface="Nunito"/>
              <a:cs typeface="Nunito"/>
              <a:sym typeface="Nunito"/>
            </a:endParaRPr>
          </a:p>
        </p:txBody>
      </p:sp>
      <p:pic>
        <p:nvPicPr>
          <p:cNvPr id="67" name="Google Shape;67;p14"/>
          <p:cNvPicPr preferRelativeResize="0"/>
          <p:nvPr/>
        </p:nvPicPr>
        <p:blipFill rotWithShape="1">
          <a:blip r:embed="rId3">
            <a:alphaModFix/>
          </a:blip>
          <a:srcRect r="17321"/>
          <a:stretch/>
        </p:blipFill>
        <p:spPr>
          <a:xfrm>
            <a:off x="6175125" y="91950"/>
            <a:ext cx="2862126" cy="2596324"/>
          </a:xfrm>
          <a:prstGeom prst="rect">
            <a:avLst/>
          </a:prstGeom>
          <a:noFill/>
          <a:ln>
            <a:noFill/>
          </a:ln>
        </p:spPr>
      </p:pic>
      <p:pic>
        <p:nvPicPr>
          <p:cNvPr id="68" name="Google Shape;68;p14"/>
          <p:cNvPicPr preferRelativeResize="0"/>
          <p:nvPr/>
        </p:nvPicPr>
        <p:blipFill>
          <a:blip r:embed="rId4">
            <a:alphaModFix/>
          </a:blip>
          <a:stretch>
            <a:fillRect/>
          </a:stretch>
        </p:blipFill>
        <p:spPr>
          <a:xfrm>
            <a:off x="6172575" y="2799749"/>
            <a:ext cx="2867236" cy="21504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57800" y="2721450"/>
            <a:ext cx="2206800" cy="2422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 name="Google Shape;74;p15"/>
          <p:cNvPicPr preferRelativeResize="0"/>
          <p:nvPr/>
        </p:nvPicPr>
        <p:blipFill>
          <a:blip r:embed="rId3">
            <a:alphaModFix/>
          </a:blip>
          <a:stretch>
            <a:fillRect/>
          </a:stretch>
        </p:blipFill>
        <p:spPr>
          <a:xfrm>
            <a:off x="3792550" y="0"/>
            <a:ext cx="5315948" cy="3986949"/>
          </a:xfrm>
          <a:prstGeom prst="rect">
            <a:avLst/>
          </a:prstGeom>
          <a:noFill/>
          <a:ln>
            <a:noFill/>
          </a:ln>
        </p:spPr>
      </p:pic>
      <p:pic>
        <p:nvPicPr>
          <p:cNvPr id="75" name="Google Shape;75;p15"/>
          <p:cNvPicPr preferRelativeResize="0"/>
          <p:nvPr/>
        </p:nvPicPr>
        <p:blipFill>
          <a:blip r:embed="rId4">
            <a:alphaModFix/>
          </a:blip>
          <a:stretch>
            <a:fillRect/>
          </a:stretch>
        </p:blipFill>
        <p:spPr>
          <a:xfrm>
            <a:off x="0" y="2387875"/>
            <a:ext cx="3674348" cy="2755776"/>
          </a:xfrm>
          <a:prstGeom prst="rect">
            <a:avLst/>
          </a:prstGeom>
          <a:noFill/>
          <a:ln>
            <a:noFill/>
          </a:ln>
        </p:spPr>
      </p:pic>
      <p:sp>
        <p:nvSpPr>
          <p:cNvPr id="76" name="Google Shape;76;p15"/>
          <p:cNvSpPr txBox="1">
            <a:spLocks noGrp="1"/>
          </p:cNvSpPr>
          <p:nvPr>
            <p:ph type="title"/>
          </p:nvPr>
        </p:nvSpPr>
        <p:spPr>
          <a:xfrm>
            <a:off x="3808575" y="-19925"/>
            <a:ext cx="5131500" cy="56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a:solidFill>
                  <a:schemeClr val="lt1"/>
                </a:solidFill>
                <a:latin typeface="Nunito"/>
                <a:ea typeface="Nunito"/>
                <a:cs typeface="Nunito"/>
                <a:sym typeface="Nunito"/>
              </a:rPr>
              <a:t>Ravenswood Open Space Preserve</a:t>
            </a:r>
            <a:endParaRPr sz="2020">
              <a:solidFill>
                <a:schemeClr val="lt1"/>
              </a:solidFill>
              <a:latin typeface="Nunito"/>
              <a:ea typeface="Nunito"/>
              <a:cs typeface="Nunito"/>
              <a:sym typeface="Nunito"/>
            </a:endParaRPr>
          </a:p>
        </p:txBody>
      </p:sp>
      <p:sp>
        <p:nvSpPr>
          <p:cNvPr id="77" name="Google Shape;77;p15"/>
          <p:cNvSpPr txBox="1"/>
          <p:nvPr/>
        </p:nvSpPr>
        <p:spPr>
          <a:xfrm>
            <a:off x="1721050" y="2387875"/>
            <a:ext cx="1953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Nunito"/>
                <a:ea typeface="Nunito"/>
                <a:cs typeface="Nunito"/>
                <a:sym typeface="Nunito"/>
              </a:rPr>
              <a:t>Cooley Landing</a:t>
            </a:r>
            <a:endParaRPr sz="2000">
              <a:solidFill>
                <a:schemeClr val="lt1"/>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p:nvPr/>
        </p:nvSpPr>
        <p:spPr>
          <a:xfrm>
            <a:off x="85725" y="79350"/>
            <a:ext cx="78960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a:latin typeface="Nunito"/>
                <a:ea typeface="Nunito"/>
                <a:cs typeface="Nunito"/>
                <a:sym typeface="Nunito"/>
              </a:rPr>
              <a:t>Environmental Justice in EPA </a:t>
            </a:r>
            <a:endParaRPr sz="2800">
              <a:latin typeface="Nunito"/>
              <a:ea typeface="Nunito"/>
              <a:cs typeface="Nunito"/>
              <a:sym typeface="Nunito"/>
            </a:endParaRPr>
          </a:p>
          <a:p>
            <a:pPr marL="0" marR="0" lvl="0" indent="0" algn="l" rtl="0">
              <a:lnSpc>
                <a:spcPct val="100000"/>
              </a:lnSpc>
              <a:spcBef>
                <a:spcPts val="0"/>
              </a:spcBef>
              <a:spcAft>
                <a:spcPts val="0"/>
              </a:spcAft>
              <a:buClr>
                <a:srgbClr val="000000"/>
              </a:buClr>
              <a:buSzPts val="2800"/>
              <a:buFont typeface="Arial"/>
              <a:buNone/>
            </a:pPr>
            <a:r>
              <a:rPr lang="en" sz="2200" i="0" u="none" strike="noStrike" cap="none">
                <a:solidFill>
                  <a:srgbClr val="000000"/>
                </a:solidFill>
                <a:latin typeface="Nunito"/>
                <a:ea typeface="Nunito"/>
                <a:cs typeface="Nunito"/>
                <a:sym typeface="Nunito"/>
              </a:rPr>
              <a:t>1930s – 1960:  San Mateo County </a:t>
            </a:r>
            <a:r>
              <a:rPr lang="en" sz="2200">
                <a:latin typeface="Nunito"/>
                <a:ea typeface="Nunito"/>
                <a:cs typeface="Nunito"/>
                <a:sym typeface="Nunito"/>
              </a:rPr>
              <a:t>D</a:t>
            </a:r>
            <a:r>
              <a:rPr lang="en" sz="2200" i="0" u="none" strike="noStrike" cap="none">
                <a:solidFill>
                  <a:srgbClr val="000000"/>
                </a:solidFill>
                <a:latin typeface="Nunito"/>
                <a:ea typeface="Nunito"/>
                <a:cs typeface="Nunito"/>
                <a:sym typeface="Nunito"/>
              </a:rPr>
              <a:t>ump</a:t>
            </a:r>
            <a:endParaRPr sz="800" i="0" u="none" strike="noStrike" cap="none">
              <a:solidFill>
                <a:srgbClr val="000000"/>
              </a:solidFill>
              <a:latin typeface="Nunito"/>
              <a:ea typeface="Nunito"/>
              <a:cs typeface="Nunito"/>
              <a:sym typeface="Nunito"/>
            </a:endParaRPr>
          </a:p>
        </p:txBody>
      </p:sp>
      <p:pic>
        <p:nvPicPr>
          <p:cNvPr id="83" name="Google Shape;83;p16"/>
          <p:cNvPicPr preferRelativeResize="0"/>
          <p:nvPr/>
        </p:nvPicPr>
        <p:blipFill rotWithShape="1">
          <a:blip r:embed="rId3">
            <a:alphaModFix/>
          </a:blip>
          <a:srcRect/>
          <a:stretch/>
        </p:blipFill>
        <p:spPr>
          <a:xfrm>
            <a:off x="171825" y="1126050"/>
            <a:ext cx="4619301" cy="3909575"/>
          </a:xfrm>
          <a:prstGeom prst="rect">
            <a:avLst/>
          </a:prstGeom>
          <a:noFill/>
          <a:ln>
            <a:noFill/>
          </a:ln>
        </p:spPr>
      </p:pic>
      <p:pic>
        <p:nvPicPr>
          <p:cNvPr id="84" name="Google Shape;84;p16"/>
          <p:cNvPicPr preferRelativeResize="0"/>
          <p:nvPr/>
        </p:nvPicPr>
        <p:blipFill rotWithShape="1">
          <a:blip r:embed="rId4">
            <a:alphaModFix/>
          </a:blip>
          <a:srcRect/>
          <a:stretch/>
        </p:blipFill>
        <p:spPr>
          <a:xfrm>
            <a:off x="5480000" y="165039"/>
            <a:ext cx="3013475" cy="2077761"/>
          </a:xfrm>
          <a:prstGeom prst="rect">
            <a:avLst/>
          </a:prstGeom>
          <a:noFill/>
          <a:ln>
            <a:noFill/>
          </a:ln>
        </p:spPr>
      </p:pic>
      <p:pic>
        <p:nvPicPr>
          <p:cNvPr id="85" name="Google Shape;85;p16"/>
          <p:cNvPicPr preferRelativeResize="0"/>
          <p:nvPr/>
        </p:nvPicPr>
        <p:blipFill rotWithShape="1">
          <a:blip r:embed="rId5">
            <a:alphaModFix/>
          </a:blip>
          <a:srcRect/>
          <a:stretch/>
        </p:blipFill>
        <p:spPr>
          <a:xfrm>
            <a:off x="5480000" y="2517000"/>
            <a:ext cx="3013476" cy="2193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108000" y="132788"/>
            <a:ext cx="4922701" cy="2769014"/>
          </a:xfrm>
          <a:prstGeom prst="rect">
            <a:avLst/>
          </a:prstGeom>
          <a:noFill/>
          <a:ln>
            <a:noFill/>
          </a:ln>
        </p:spPr>
      </p:pic>
      <p:sp>
        <p:nvSpPr>
          <p:cNvPr id="91" name="Google Shape;91;p17"/>
          <p:cNvSpPr txBox="1"/>
          <p:nvPr/>
        </p:nvSpPr>
        <p:spPr>
          <a:xfrm>
            <a:off x="108000" y="2936500"/>
            <a:ext cx="45153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2007 - East Palo Alto Youth (YUCA) Rally for Romic Shutdown </a:t>
            </a:r>
            <a:endParaRPr>
              <a:latin typeface="Nunito"/>
              <a:ea typeface="Nunito"/>
              <a:cs typeface="Nunito"/>
              <a:sym typeface="Nunito"/>
            </a:endParaRPr>
          </a:p>
        </p:txBody>
      </p:sp>
      <p:pic>
        <p:nvPicPr>
          <p:cNvPr id="92" name="Google Shape;92;p17"/>
          <p:cNvPicPr preferRelativeResize="0"/>
          <p:nvPr/>
        </p:nvPicPr>
        <p:blipFill>
          <a:blip r:embed="rId4">
            <a:alphaModFix/>
          </a:blip>
          <a:stretch>
            <a:fillRect/>
          </a:stretch>
        </p:blipFill>
        <p:spPr>
          <a:xfrm>
            <a:off x="5427800" y="583175"/>
            <a:ext cx="3716100" cy="2108900"/>
          </a:xfrm>
          <a:prstGeom prst="rect">
            <a:avLst/>
          </a:prstGeom>
          <a:noFill/>
          <a:ln>
            <a:noFill/>
          </a:ln>
        </p:spPr>
      </p:pic>
      <p:sp>
        <p:nvSpPr>
          <p:cNvPr id="93" name="Google Shape;93;p17"/>
          <p:cNvSpPr txBox="1"/>
          <p:nvPr/>
        </p:nvSpPr>
        <p:spPr>
          <a:xfrm>
            <a:off x="2819700" y="2571750"/>
            <a:ext cx="2211000" cy="3072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750">
                <a:solidFill>
                  <a:schemeClr val="lt1"/>
                </a:solidFill>
              </a:rPr>
              <a:t>Photo Credits: Ruth Robertson</a:t>
            </a:r>
            <a:endParaRPr sz="1000">
              <a:solidFill>
                <a:schemeClr val="lt1"/>
              </a:solidFill>
            </a:endParaRPr>
          </a:p>
        </p:txBody>
      </p:sp>
      <p:pic>
        <p:nvPicPr>
          <p:cNvPr id="94" name="Google Shape;94;p17"/>
          <p:cNvPicPr preferRelativeResize="0"/>
          <p:nvPr/>
        </p:nvPicPr>
        <p:blipFill rotWithShape="1">
          <a:blip r:embed="rId5">
            <a:alphaModFix/>
          </a:blip>
          <a:srcRect r="13696" b="15853"/>
          <a:stretch/>
        </p:blipFill>
        <p:spPr>
          <a:xfrm>
            <a:off x="5427900" y="2800400"/>
            <a:ext cx="3204198" cy="2343099"/>
          </a:xfrm>
          <a:prstGeom prst="rect">
            <a:avLst/>
          </a:prstGeom>
          <a:noFill/>
          <a:ln>
            <a:noFill/>
          </a:ln>
        </p:spPr>
      </p:pic>
      <p:sp>
        <p:nvSpPr>
          <p:cNvPr id="95" name="Google Shape;95;p17"/>
          <p:cNvSpPr txBox="1"/>
          <p:nvPr/>
        </p:nvSpPr>
        <p:spPr>
          <a:xfrm>
            <a:off x="5356700" y="64775"/>
            <a:ext cx="37872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Nunito"/>
                <a:ea typeface="Nunito"/>
                <a:cs typeface="Nunito"/>
                <a:sym typeface="Nunito"/>
              </a:rPr>
              <a:t>2017 - Cooley Landing Education Center opened</a:t>
            </a:r>
            <a:endParaRPr sz="1300">
              <a:latin typeface="Nunito"/>
              <a:ea typeface="Nunito"/>
              <a:cs typeface="Nunito"/>
              <a:sym typeface="Nunito"/>
            </a:endParaRPr>
          </a:p>
        </p:txBody>
      </p:sp>
      <p:sp>
        <p:nvSpPr>
          <p:cNvPr id="96" name="Google Shape;96;p17"/>
          <p:cNvSpPr txBox="1"/>
          <p:nvPr/>
        </p:nvSpPr>
        <p:spPr>
          <a:xfrm>
            <a:off x="4317950" y="4503000"/>
            <a:ext cx="1038900" cy="51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latin typeface="Nunito"/>
                <a:ea typeface="Nunito"/>
                <a:cs typeface="Nunito"/>
                <a:sym typeface="Nunito"/>
              </a:rPr>
              <a:t>Present Day</a:t>
            </a:r>
            <a:endParaRPr>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150300" y="4817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39285"/>
              <a:buFont typeface="Arial"/>
              <a:buNone/>
            </a:pPr>
            <a:r>
              <a:rPr lang="en">
                <a:latin typeface="Nunito"/>
                <a:ea typeface="Nunito"/>
                <a:cs typeface="Nunito"/>
                <a:sym typeface="Nunito"/>
              </a:rPr>
              <a:t>Habitat Restoration</a:t>
            </a:r>
            <a:endParaRPr>
              <a:latin typeface="Nunito"/>
              <a:ea typeface="Nunito"/>
              <a:cs typeface="Nunito"/>
              <a:sym typeface="Nunito"/>
            </a:endParaRPr>
          </a:p>
        </p:txBody>
      </p:sp>
      <p:pic>
        <p:nvPicPr>
          <p:cNvPr id="102" name="Google Shape;102;p18"/>
          <p:cNvPicPr preferRelativeResize="0"/>
          <p:nvPr/>
        </p:nvPicPr>
        <p:blipFill rotWithShape="1">
          <a:blip r:embed="rId3">
            <a:alphaModFix/>
          </a:blip>
          <a:srcRect l="16812" t="16198"/>
          <a:stretch/>
        </p:blipFill>
        <p:spPr>
          <a:xfrm>
            <a:off x="84700" y="1617550"/>
            <a:ext cx="4398874" cy="3133100"/>
          </a:xfrm>
          <a:prstGeom prst="rect">
            <a:avLst/>
          </a:prstGeom>
          <a:noFill/>
          <a:ln>
            <a:noFill/>
          </a:ln>
        </p:spPr>
      </p:pic>
      <p:pic>
        <p:nvPicPr>
          <p:cNvPr id="103" name="Google Shape;103;p18"/>
          <p:cNvPicPr preferRelativeResize="0"/>
          <p:nvPr/>
        </p:nvPicPr>
        <p:blipFill>
          <a:blip r:embed="rId4">
            <a:alphaModFix/>
          </a:blip>
          <a:stretch>
            <a:fillRect/>
          </a:stretch>
        </p:blipFill>
        <p:spPr>
          <a:xfrm>
            <a:off x="5868800" y="48177"/>
            <a:ext cx="3275200" cy="2448250"/>
          </a:xfrm>
          <a:prstGeom prst="rect">
            <a:avLst/>
          </a:prstGeom>
          <a:noFill/>
          <a:ln>
            <a:noFill/>
          </a:ln>
        </p:spPr>
      </p:pic>
      <p:pic>
        <p:nvPicPr>
          <p:cNvPr id="104" name="Google Shape;104;p18"/>
          <p:cNvPicPr preferRelativeResize="0"/>
          <p:nvPr/>
        </p:nvPicPr>
        <p:blipFill>
          <a:blip r:embed="rId5">
            <a:alphaModFix/>
          </a:blip>
          <a:stretch>
            <a:fillRect/>
          </a:stretch>
        </p:blipFill>
        <p:spPr>
          <a:xfrm>
            <a:off x="5868800" y="2611775"/>
            <a:ext cx="3275203" cy="2456402"/>
          </a:xfrm>
          <a:prstGeom prst="rect">
            <a:avLst/>
          </a:prstGeom>
          <a:noFill/>
          <a:ln>
            <a:noFill/>
          </a:ln>
        </p:spPr>
      </p:pic>
      <p:sp>
        <p:nvSpPr>
          <p:cNvPr id="105" name="Google Shape;105;p18"/>
          <p:cNvSpPr txBox="1"/>
          <p:nvPr/>
        </p:nvSpPr>
        <p:spPr>
          <a:xfrm>
            <a:off x="84700" y="1138850"/>
            <a:ext cx="255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Winter 22-23 Planting Area</a:t>
            </a:r>
            <a:endParaRPr>
              <a:latin typeface="Nunito"/>
              <a:ea typeface="Nunito"/>
              <a:cs typeface="Nunito"/>
              <a:sym typeface="Nunito"/>
            </a:endParaRPr>
          </a:p>
        </p:txBody>
      </p:sp>
      <p:sp>
        <p:nvSpPr>
          <p:cNvPr id="106" name="Google Shape;106;p18"/>
          <p:cNvSpPr txBox="1"/>
          <p:nvPr/>
        </p:nvSpPr>
        <p:spPr>
          <a:xfrm>
            <a:off x="4800575" y="48175"/>
            <a:ext cx="9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Dec 2022</a:t>
            </a:r>
            <a:endParaRPr>
              <a:latin typeface="Nunito"/>
              <a:ea typeface="Nunito"/>
              <a:cs typeface="Nunito"/>
              <a:sym typeface="Nunito"/>
            </a:endParaRPr>
          </a:p>
        </p:txBody>
      </p:sp>
      <p:sp>
        <p:nvSpPr>
          <p:cNvPr id="107" name="Google Shape;107;p18"/>
          <p:cNvSpPr txBox="1"/>
          <p:nvPr/>
        </p:nvSpPr>
        <p:spPr>
          <a:xfrm>
            <a:off x="4800575" y="2611775"/>
            <a:ext cx="101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Aug 2023</a:t>
            </a:r>
            <a:endParaRPr>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9"/>
          <p:cNvPicPr preferRelativeResize="0"/>
          <p:nvPr/>
        </p:nvPicPr>
        <p:blipFill rotWithShape="1">
          <a:blip r:embed="rId3">
            <a:alphaModFix/>
          </a:blip>
          <a:srcRect l="28820" t="29480" b="5398"/>
          <a:stretch/>
        </p:blipFill>
        <p:spPr>
          <a:xfrm>
            <a:off x="5398050" y="128225"/>
            <a:ext cx="3642250" cy="2499126"/>
          </a:xfrm>
          <a:prstGeom prst="rect">
            <a:avLst/>
          </a:prstGeom>
          <a:noFill/>
          <a:ln>
            <a:noFill/>
          </a:ln>
        </p:spPr>
      </p:pic>
      <p:pic>
        <p:nvPicPr>
          <p:cNvPr id="113" name="Google Shape;113;p19"/>
          <p:cNvPicPr preferRelativeResize="0"/>
          <p:nvPr/>
        </p:nvPicPr>
        <p:blipFill rotWithShape="1">
          <a:blip r:embed="rId4">
            <a:alphaModFix/>
          </a:blip>
          <a:srcRect l="10706" t="6145" b="11806"/>
          <a:stretch/>
        </p:blipFill>
        <p:spPr>
          <a:xfrm>
            <a:off x="80200" y="1742250"/>
            <a:ext cx="2722925" cy="3277450"/>
          </a:xfrm>
          <a:prstGeom prst="rect">
            <a:avLst/>
          </a:prstGeom>
          <a:noFill/>
          <a:ln>
            <a:noFill/>
          </a:ln>
        </p:spPr>
      </p:pic>
      <p:pic>
        <p:nvPicPr>
          <p:cNvPr id="114" name="Google Shape;114;p19"/>
          <p:cNvPicPr preferRelativeResize="0"/>
          <p:nvPr/>
        </p:nvPicPr>
        <p:blipFill rotWithShape="1">
          <a:blip r:embed="rId5">
            <a:alphaModFix/>
          </a:blip>
          <a:srcRect t="4625"/>
          <a:stretch/>
        </p:blipFill>
        <p:spPr>
          <a:xfrm>
            <a:off x="2863875" y="2716275"/>
            <a:ext cx="3265597" cy="2303424"/>
          </a:xfrm>
          <a:prstGeom prst="rect">
            <a:avLst/>
          </a:prstGeom>
          <a:noFill/>
          <a:ln>
            <a:noFill/>
          </a:ln>
        </p:spPr>
      </p:pic>
      <p:pic>
        <p:nvPicPr>
          <p:cNvPr id="115" name="Google Shape;115;p19"/>
          <p:cNvPicPr preferRelativeResize="0"/>
          <p:nvPr/>
        </p:nvPicPr>
        <p:blipFill>
          <a:blip r:embed="rId6">
            <a:alphaModFix/>
          </a:blip>
          <a:stretch>
            <a:fillRect/>
          </a:stretch>
        </p:blipFill>
        <p:spPr>
          <a:xfrm>
            <a:off x="1958300" y="128225"/>
            <a:ext cx="3332152" cy="2499126"/>
          </a:xfrm>
          <a:prstGeom prst="rect">
            <a:avLst/>
          </a:prstGeom>
          <a:noFill/>
          <a:ln>
            <a:noFill/>
          </a:ln>
        </p:spPr>
      </p:pic>
      <p:pic>
        <p:nvPicPr>
          <p:cNvPr id="116" name="Google Shape;116;p19"/>
          <p:cNvPicPr preferRelativeResize="0"/>
          <p:nvPr/>
        </p:nvPicPr>
        <p:blipFill rotWithShape="1">
          <a:blip r:embed="rId7">
            <a:alphaModFix/>
          </a:blip>
          <a:srcRect l="4756" t="5589" r="6989"/>
          <a:stretch/>
        </p:blipFill>
        <p:spPr>
          <a:xfrm>
            <a:off x="6190225" y="2716275"/>
            <a:ext cx="2829998" cy="23034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39285"/>
              <a:buFont typeface="Arial"/>
              <a:buNone/>
            </a:pPr>
            <a:r>
              <a:rPr lang="en">
                <a:latin typeface="Nunito"/>
                <a:ea typeface="Nunito"/>
                <a:cs typeface="Nunito"/>
                <a:sym typeface="Nunito"/>
              </a:rPr>
              <a:t>Workforce Development</a:t>
            </a:r>
            <a:endParaRPr>
              <a:latin typeface="Nunito"/>
              <a:ea typeface="Nunito"/>
              <a:cs typeface="Nunito"/>
              <a:sym typeface="Nunito"/>
            </a:endParaRPr>
          </a:p>
        </p:txBody>
      </p:sp>
      <p:sp>
        <p:nvSpPr>
          <p:cNvPr id="122" name="Google Shape;12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3" name="Google Shape;123;p20"/>
          <p:cNvPicPr preferRelativeResize="0"/>
          <p:nvPr/>
        </p:nvPicPr>
        <p:blipFill rotWithShape="1">
          <a:blip r:embed="rId3">
            <a:alphaModFix/>
          </a:blip>
          <a:srcRect l="18300" b="1826"/>
          <a:stretch/>
        </p:blipFill>
        <p:spPr>
          <a:xfrm>
            <a:off x="311700" y="1152475"/>
            <a:ext cx="2036676" cy="3263126"/>
          </a:xfrm>
          <a:prstGeom prst="rect">
            <a:avLst/>
          </a:prstGeom>
          <a:noFill/>
          <a:ln>
            <a:noFill/>
          </a:ln>
        </p:spPr>
      </p:pic>
      <p:pic>
        <p:nvPicPr>
          <p:cNvPr id="124" name="Google Shape;124;p20"/>
          <p:cNvPicPr preferRelativeResize="0"/>
          <p:nvPr/>
        </p:nvPicPr>
        <p:blipFill rotWithShape="1">
          <a:blip r:embed="rId4">
            <a:alphaModFix/>
          </a:blip>
          <a:srcRect r="22408" b="1826"/>
          <a:stretch/>
        </p:blipFill>
        <p:spPr>
          <a:xfrm>
            <a:off x="6947650" y="1122100"/>
            <a:ext cx="1934223" cy="3263124"/>
          </a:xfrm>
          <a:prstGeom prst="rect">
            <a:avLst/>
          </a:prstGeom>
          <a:noFill/>
          <a:ln>
            <a:noFill/>
          </a:ln>
        </p:spPr>
      </p:pic>
      <p:pic>
        <p:nvPicPr>
          <p:cNvPr id="125" name="Google Shape;125;p20"/>
          <p:cNvPicPr preferRelativeResize="0"/>
          <p:nvPr/>
        </p:nvPicPr>
        <p:blipFill>
          <a:blip r:embed="rId5">
            <a:alphaModFix/>
          </a:blip>
          <a:stretch>
            <a:fillRect/>
          </a:stretch>
        </p:blipFill>
        <p:spPr>
          <a:xfrm>
            <a:off x="2472600" y="1152475"/>
            <a:ext cx="4350828" cy="32631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261450" y="3361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a:latin typeface="Nunito"/>
                <a:ea typeface="Nunito"/>
                <a:cs typeface="Nunito"/>
                <a:sym typeface="Nunito"/>
              </a:rPr>
              <a:t>Community Engagement</a:t>
            </a:r>
            <a:endParaRPr>
              <a:latin typeface="Nunito"/>
              <a:ea typeface="Nunito"/>
              <a:cs typeface="Nunito"/>
              <a:sym typeface="Nunito"/>
            </a:endParaRPr>
          </a:p>
          <a:p>
            <a:pPr marL="0" lvl="0" indent="0" algn="l" rtl="0">
              <a:spcBef>
                <a:spcPts val="1200"/>
              </a:spcBef>
              <a:spcAft>
                <a:spcPts val="0"/>
              </a:spcAft>
              <a:buNone/>
            </a:pPr>
            <a:endParaRPr/>
          </a:p>
        </p:txBody>
      </p:sp>
      <p:sp>
        <p:nvSpPr>
          <p:cNvPr id="131" name="Google Shape;131;p21"/>
          <p:cNvSpPr txBox="1">
            <a:spLocks noGrp="1"/>
          </p:cNvSpPr>
          <p:nvPr>
            <p:ph type="body" idx="1"/>
          </p:nvPr>
        </p:nvSpPr>
        <p:spPr>
          <a:xfrm>
            <a:off x="311700" y="1152475"/>
            <a:ext cx="5545200" cy="3416400"/>
          </a:xfrm>
          <a:prstGeom prst="rect">
            <a:avLst/>
          </a:prstGeom>
        </p:spPr>
        <p:txBody>
          <a:bodyPr spcFirstLastPara="1" wrap="square" lIns="91425" tIns="91425" rIns="91425" bIns="91425" anchor="t" anchorCtr="0">
            <a:normAutofit lnSpcReduction="20000"/>
          </a:bodyPr>
          <a:lstStyle/>
          <a:p>
            <a:pPr marL="457200" lvl="0" indent="0" algn="l" rtl="0">
              <a:spcBef>
                <a:spcPts val="0"/>
              </a:spcBef>
              <a:spcAft>
                <a:spcPts val="0"/>
              </a:spcAft>
              <a:buNone/>
            </a:pPr>
            <a:r>
              <a:rPr lang="en">
                <a:latin typeface="Nunito"/>
                <a:ea typeface="Nunito"/>
                <a:cs typeface="Nunito"/>
                <a:sym typeface="Nunito"/>
              </a:rPr>
              <a:t>Focus on </a:t>
            </a:r>
            <a:r>
              <a:rPr lang="en" b="1">
                <a:latin typeface="Nunito"/>
                <a:ea typeface="Nunito"/>
                <a:cs typeface="Nunito"/>
                <a:sym typeface="Nunito"/>
              </a:rPr>
              <a:t>community leadership</a:t>
            </a:r>
            <a:r>
              <a:rPr lang="en">
                <a:latin typeface="Nunito"/>
                <a:ea typeface="Nunito"/>
                <a:cs typeface="Nunito"/>
                <a:sym typeface="Nunito"/>
              </a:rPr>
              <a:t>, fostering </a:t>
            </a:r>
            <a:r>
              <a:rPr lang="en" b="1">
                <a:latin typeface="Nunito"/>
                <a:ea typeface="Nunito"/>
                <a:cs typeface="Nunito"/>
                <a:sym typeface="Nunito"/>
              </a:rPr>
              <a:t>community ownership</a:t>
            </a:r>
            <a:r>
              <a:rPr lang="en">
                <a:latin typeface="Nunito"/>
                <a:ea typeface="Nunito"/>
                <a:cs typeface="Nunito"/>
                <a:sym typeface="Nunito"/>
              </a:rPr>
              <a:t> for Ravenswood/Cooley Landing, promoting </a:t>
            </a:r>
            <a:r>
              <a:rPr lang="en" b="1">
                <a:latin typeface="Nunito"/>
                <a:ea typeface="Nunito"/>
                <a:cs typeface="Nunito"/>
                <a:sym typeface="Nunito"/>
              </a:rPr>
              <a:t>public access</a:t>
            </a:r>
            <a:r>
              <a:rPr lang="en">
                <a:latin typeface="Nunito"/>
                <a:ea typeface="Nunito"/>
                <a:cs typeface="Nunito"/>
                <a:sym typeface="Nunito"/>
              </a:rPr>
              <a:t>, and increasing </a:t>
            </a:r>
            <a:r>
              <a:rPr lang="en" b="1">
                <a:latin typeface="Nunito"/>
                <a:ea typeface="Nunito"/>
                <a:cs typeface="Nunito"/>
                <a:sym typeface="Nunito"/>
              </a:rPr>
              <a:t>local knowledge</a:t>
            </a:r>
            <a:r>
              <a:rPr lang="en">
                <a:latin typeface="Nunito"/>
                <a:ea typeface="Nunito"/>
                <a:cs typeface="Nunito"/>
                <a:sym typeface="Nunito"/>
              </a:rPr>
              <a:t> of the marsh habitat benefits in the face of climate change and sea level rise</a:t>
            </a:r>
            <a:endParaRPr>
              <a:latin typeface="Nunito"/>
              <a:ea typeface="Nunito"/>
              <a:cs typeface="Nunito"/>
              <a:sym typeface="Nunito"/>
            </a:endParaRPr>
          </a:p>
          <a:p>
            <a:pPr marL="457200" lvl="0" indent="0" algn="l" rtl="0">
              <a:spcBef>
                <a:spcPts val="1200"/>
              </a:spcBef>
              <a:spcAft>
                <a:spcPts val="0"/>
              </a:spcAft>
              <a:buNone/>
            </a:pPr>
            <a:r>
              <a:rPr lang="en" i="1">
                <a:latin typeface="Nunito"/>
                <a:ea typeface="Nunito"/>
                <a:cs typeface="Nunito"/>
                <a:sym typeface="Nunito"/>
              </a:rPr>
              <a:t>Planning Phase:</a:t>
            </a:r>
            <a:endParaRPr i="1">
              <a:latin typeface="Nunito"/>
              <a:ea typeface="Nunito"/>
              <a:cs typeface="Nunito"/>
              <a:sym typeface="Nunito"/>
            </a:endParaRPr>
          </a:p>
          <a:p>
            <a:pPr marL="457200" lvl="0" indent="-342900" algn="l" rtl="0">
              <a:spcBef>
                <a:spcPts val="1200"/>
              </a:spcBef>
              <a:spcAft>
                <a:spcPts val="0"/>
              </a:spcAft>
              <a:buSzPts val="1800"/>
              <a:buFont typeface="Nunito"/>
              <a:buChar char="-"/>
            </a:pPr>
            <a:r>
              <a:rPr lang="en">
                <a:latin typeface="Nunito"/>
                <a:ea typeface="Nunito"/>
                <a:cs typeface="Nunito"/>
                <a:sym typeface="Nunito"/>
              </a:rPr>
              <a:t>Climate Change Community Team </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Anamatagi Polynesian Voices</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St Mark A.M.E. Zion Church </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El Comité de Vecinos</a:t>
            </a:r>
            <a:endParaRPr>
              <a:latin typeface="Nunito"/>
              <a:ea typeface="Nunito"/>
              <a:cs typeface="Nunito"/>
              <a:sym typeface="Nunito"/>
            </a:endParaRPr>
          </a:p>
        </p:txBody>
      </p:sp>
      <p:pic>
        <p:nvPicPr>
          <p:cNvPr id="132" name="Google Shape;132;p21"/>
          <p:cNvPicPr preferRelativeResize="0"/>
          <p:nvPr/>
        </p:nvPicPr>
        <p:blipFill rotWithShape="1">
          <a:blip r:embed="rId3">
            <a:alphaModFix/>
          </a:blip>
          <a:srcRect t="35889"/>
          <a:stretch/>
        </p:blipFill>
        <p:spPr>
          <a:xfrm>
            <a:off x="5938725" y="2452274"/>
            <a:ext cx="3057976" cy="2613924"/>
          </a:xfrm>
          <a:prstGeom prst="rect">
            <a:avLst/>
          </a:prstGeom>
          <a:noFill/>
          <a:ln>
            <a:noFill/>
          </a:ln>
        </p:spPr>
      </p:pic>
      <p:pic>
        <p:nvPicPr>
          <p:cNvPr id="133" name="Google Shape;133;p21"/>
          <p:cNvPicPr preferRelativeResize="0"/>
          <p:nvPr/>
        </p:nvPicPr>
        <p:blipFill>
          <a:blip r:embed="rId4">
            <a:alphaModFix/>
          </a:blip>
          <a:stretch>
            <a:fillRect/>
          </a:stretch>
        </p:blipFill>
        <p:spPr>
          <a:xfrm>
            <a:off x="5938725" y="137025"/>
            <a:ext cx="3057977" cy="22934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2085</Words>
  <Application>Microsoft Macintosh PowerPoint</Application>
  <PresentationFormat>On-screen Show (16:9)</PresentationFormat>
  <Paragraphs>110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Nunito</vt:lpstr>
      <vt:lpstr>Simple Light</vt:lpstr>
      <vt:lpstr>Connecting Communities to Salt Marsh Habitat</vt:lpstr>
      <vt:lpstr>Agenda</vt:lpstr>
      <vt:lpstr>Ravenswood Open Space Preserve</vt:lpstr>
      <vt:lpstr>PowerPoint Presentation</vt:lpstr>
      <vt:lpstr>PowerPoint Presentation</vt:lpstr>
      <vt:lpstr>Habitat Restoration</vt:lpstr>
      <vt:lpstr>PowerPoint Presentation</vt:lpstr>
      <vt:lpstr>Workforce Development</vt:lpstr>
      <vt:lpstr>Community Engagement </vt:lpstr>
      <vt:lpstr>Going Beyond </vt:lpstr>
      <vt:lpstr>Intentional Strategies</vt:lpstr>
      <vt:lpstr>How Have These Strategies Worked?</vt:lpstr>
      <vt:lpstr>Challenges / Highlights</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Communities to Salt Marsh Habitat</dc:title>
  <cp:lastModifiedBy>Microsoft Office User</cp:lastModifiedBy>
  <cp:revision>1</cp:revision>
  <dcterms:modified xsi:type="dcterms:W3CDTF">2023-09-12T21:41:47Z</dcterms:modified>
</cp:coreProperties>
</file>