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4" r:id="rId3"/>
  </p:sldMasterIdLst>
  <p:notesMasterIdLst>
    <p:notesMasterId r:id="rId40"/>
  </p:notesMasterIdLst>
  <p:sldIdLst>
    <p:sldId id="256" r:id="rId4"/>
    <p:sldId id="257" r:id="rId5"/>
    <p:sldId id="303" r:id="rId6"/>
    <p:sldId id="300" r:id="rId7"/>
    <p:sldId id="301" r:id="rId8"/>
    <p:sldId id="293" r:id="rId9"/>
    <p:sldId id="260" r:id="rId10"/>
    <p:sldId id="294" r:id="rId11"/>
    <p:sldId id="284" r:id="rId12"/>
    <p:sldId id="285" r:id="rId13"/>
    <p:sldId id="296" r:id="rId14"/>
    <p:sldId id="286" r:id="rId15"/>
    <p:sldId id="278" r:id="rId16"/>
    <p:sldId id="287" r:id="rId17"/>
    <p:sldId id="290" r:id="rId18"/>
    <p:sldId id="310" r:id="rId19"/>
    <p:sldId id="292" r:id="rId20"/>
    <p:sldId id="291" r:id="rId21"/>
    <p:sldId id="307" r:id="rId22"/>
    <p:sldId id="308" r:id="rId23"/>
    <p:sldId id="305" r:id="rId24"/>
    <p:sldId id="261" r:id="rId25"/>
    <p:sldId id="262" r:id="rId26"/>
    <p:sldId id="263" r:id="rId27"/>
    <p:sldId id="274" r:id="rId28"/>
    <p:sldId id="266" r:id="rId29"/>
    <p:sldId id="267" r:id="rId30"/>
    <p:sldId id="275" r:id="rId31"/>
    <p:sldId id="280" r:id="rId32"/>
    <p:sldId id="269" r:id="rId33"/>
    <p:sldId id="312" r:id="rId34"/>
    <p:sldId id="270" r:id="rId35"/>
    <p:sldId id="271" r:id="rId36"/>
    <p:sldId id="272" r:id="rId37"/>
    <p:sldId id="273" r:id="rId38"/>
    <p:sldId id="282"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Oswald" panose="020B0604020202020204" charset="0"/>
      <p:regular r:id="rId49"/>
      <p:bold r:id="rId50"/>
    </p:embeddedFont>
    <p:embeddedFont>
      <p:font typeface="Roboto Condensed" panose="020B0604020202020204"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p1iQlck6te1C3lVyjncAIjHNL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D5C7B0-6014-4120-BEE4-ECA3924D9325}">
  <a:tblStyle styleId="{DFD5C7B0-6014-4120-BEE4-ECA3924D93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525" autoAdjust="0"/>
  </p:normalViewPr>
  <p:slideViewPr>
    <p:cSldViewPr snapToGrid="0">
      <p:cViewPr varScale="1">
        <p:scale>
          <a:sx n="115" d="100"/>
          <a:sy n="115" d="100"/>
        </p:scale>
        <p:origin x="91" y="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customschemas.google.com/relationships/presentationmetadata" Target="metadata"/><Relationship Id="rId5" Type="http://schemas.openxmlformats.org/officeDocument/2006/relationships/slide" Target="slides/slide2.xml"/><Relationship Id="rId61" Type="http://schemas.openxmlformats.org/officeDocument/2006/relationships/font" Target="fonts/font2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and welcome- happy to see you all virtually- any technical issues? Alright, let’s get started…</a:t>
            </a:r>
            <a:endParaRPr dirty="0"/>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Section 7 discusses eligible project costs- it worth being familiar these – </a:t>
            </a:r>
          </a:p>
          <a:p>
            <a:pPr marL="0" lvl="0" indent="0">
              <a:spcBef>
                <a:spcPts val="0"/>
              </a:spcBef>
              <a:spcAft>
                <a:spcPts val="0"/>
              </a:spcAft>
              <a:buNone/>
            </a:pPr>
            <a:r>
              <a:rPr lang="en-US" dirty="0"/>
              <a:t>And please note that the entire scope of your project is eligible as that has already been approved by DWR- </a:t>
            </a:r>
          </a:p>
          <a:p>
            <a:pPr marL="0" lvl="0" indent="0">
              <a:spcBef>
                <a:spcPts val="0"/>
              </a:spcBef>
              <a:spcAft>
                <a:spcPts val="0"/>
              </a:spcAft>
              <a:buNone/>
            </a:pPr>
            <a:r>
              <a:rPr lang="en-US" dirty="0"/>
              <a:t>this section also includes costs that are not eligible- James</a:t>
            </a:r>
          </a:p>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0140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And finally, the last section I’d like to make sure you’re familiar with- Section 17- If you’re doing GW or SW monitoring, you need to submit it to state!</a:t>
            </a:r>
          </a:p>
          <a:p>
            <a:pPr marL="0" lvl="0" indent="0">
              <a:spcBef>
                <a:spcPts val="0"/>
              </a:spcBef>
              <a:spcAft>
                <a:spcPts val="0"/>
              </a:spcAft>
              <a:buNone/>
            </a:pPr>
            <a:endParaRPr lang="en-US" dirty="0"/>
          </a:p>
          <a:p>
            <a:pPr marL="0" lvl="0" indent="0">
              <a:spcBef>
                <a:spcPts val="0"/>
              </a:spcBef>
              <a:spcAft>
                <a:spcPts val="0"/>
              </a:spcAft>
              <a:buNone/>
            </a:pPr>
            <a:r>
              <a:rPr lang="en-US" dirty="0"/>
              <a:t>And with that I’d like to turn it over to James for the next few slides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158750" indent="0">
              <a:buNone/>
            </a:pPr>
            <a:endParaRPr lang="en-US" dirty="0"/>
          </a:p>
        </p:txBody>
      </p:sp>
    </p:spTree>
    <p:extLst>
      <p:ext uri="{BB962C8B-B14F-4D97-AF65-F5344CB8AC3E}">
        <p14:creationId xmlns:p14="http://schemas.microsoft.com/office/powerpoint/2010/main" val="112191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Don’t worry we are not going to talk about all of these! I just want to point out a few of the Standard Conditions in Exhibit D--</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35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73230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4e7ae3c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will be the grant manager for this round of IRWM funding.</a:t>
            </a:r>
          </a:p>
          <a:p>
            <a:pPr marL="0" lvl="0" indent="0" algn="l" rtl="0">
              <a:spcBef>
                <a:spcPts val="0"/>
              </a:spcBef>
              <a:spcAft>
                <a:spcPts val="0"/>
              </a:spcAft>
              <a:buNone/>
            </a:pPr>
            <a:r>
              <a:rPr lang="en-US" dirty="0"/>
              <a:t>I've been with the partnership for over 14 years. Some of you even know me from my previous work! </a:t>
            </a:r>
          </a:p>
          <a:p>
            <a:pPr marL="0" lvl="0" indent="0" algn="l" rtl="0">
              <a:spcBef>
                <a:spcPts val="0"/>
              </a:spcBef>
              <a:spcAft>
                <a:spcPts val="0"/>
              </a:spcAft>
              <a:buNone/>
            </a:pPr>
            <a:r>
              <a:rPr lang="en-US" dirty="0"/>
              <a:t>I’m still getting my feet wet with IRWM and grant mgmt. but I am your go-to person for all things related to this Grant. </a:t>
            </a:r>
          </a:p>
          <a:p>
            <a:pPr marL="0" lvl="0" indent="0" algn="l" rtl="0">
              <a:spcBef>
                <a:spcPts val="0"/>
              </a:spcBef>
              <a:spcAft>
                <a:spcPts val="0"/>
              </a:spcAft>
              <a:buNone/>
            </a:pPr>
            <a:r>
              <a:rPr lang="en-US" dirty="0"/>
              <a:t>I look forward to working with you all!</a:t>
            </a:r>
          </a:p>
          <a:p>
            <a:pPr marL="0" lvl="0" indent="0" algn="l" rtl="0">
              <a:spcBef>
                <a:spcPts val="0"/>
              </a:spcBef>
              <a:spcAft>
                <a:spcPts val="0"/>
              </a:spcAft>
              <a:buNone/>
            </a:pPr>
            <a:endParaRPr dirty="0"/>
          </a:p>
        </p:txBody>
      </p:sp>
      <p:sp>
        <p:nvSpPr>
          <p:cNvPr id="107" name="Google Shape;107;g64e7ae3c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4e7ae3ca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64e7ae3ca8_0_48:notes"/>
          <p:cNvSpPr txBox="1">
            <a:spLocks noGrp="1"/>
          </p:cNvSpPr>
          <p:nvPr>
            <p:ph type="body" idx="1"/>
          </p:nvPr>
        </p:nvSpPr>
        <p:spPr>
          <a:xfrm>
            <a:off x="685801"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r>
              <a:rPr lang="en-US" dirty="0">
                <a:latin typeface="Arial"/>
                <a:ea typeface="Arial"/>
                <a:cs typeface="Arial"/>
                <a:sym typeface="Arial"/>
              </a:rPr>
              <a:t>And this is what it will look like-</a:t>
            </a:r>
          </a:p>
          <a:p>
            <a:pPr marL="0" lvl="0" indent="0" algn="l" rtl="0">
              <a:spcBef>
                <a:spcPts val="0"/>
              </a:spcBef>
              <a:spcAft>
                <a:spcPts val="0"/>
              </a:spcAft>
              <a:buNone/>
            </a:pPr>
            <a:r>
              <a:rPr lang="en-US" dirty="0">
                <a:latin typeface="Arial"/>
                <a:ea typeface="Arial"/>
                <a:cs typeface="Arial"/>
                <a:sym typeface="Arial"/>
              </a:rPr>
              <a:t>Again, the two groups of projects-</a:t>
            </a:r>
          </a:p>
          <a:p>
            <a:pPr marL="0" lvl="0" indent="0" algn="l" rtl="0">
              <a:spcBef>
                <a:spcPts val="0"/>
              </a:spcBef>
              <a:spcAft>
                <a:spcPts val="0"/>
              </a:spcAft>
              <a:buNone/>
            </a:pPr>
            <a:r>
              <a:rPr lang="en-US" dirty="0">
                <a:latin typeface="Arial"/>
                <a:ea typeface="Arial"/>
                <a:cs typeface="Arial"/>
                <a:sym typeface="Arial"/>
              </a:rPr>
              <a:t>I will start with the project sponsors on the left</a:t>
            </a:r>
          </a:p>
          <a:p>
            <a:pPr marL="0" lvl="0" indent="0" algn="l" rtl="0">
              <a:spcBef>
                <a:spcPts val="0"/>
              </a:spcBef>
              <a:spcAft>
                <a:spcPts val="0"/>
              </a:spcAft>
              <a:buNone/>
            </a:pPr>
            <a:r>
              <a:rPr lang="en-US" dirty="0">
                <a:latin typeface="Arial"/>
                <a:ea typeface="Arial"/>
                <a:cs typeface="Arial"/>
                <a:sym typeface="Arial"/>
              </a:rPr>
              <a:t>And then as CEQA and permits are obtained, we will amend the Grant Agreement to bring in those three place holder projects and execute individual funding agreements</a:t>
            </a:r>
          </a:p>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393939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969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449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778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241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4e7ae3ca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64e7ae3ca8_0_48:notes"/>
          <p:cNvSpPr txBox="1">
            <a:spLocks noGrp="1"/>
          </p:cNvSpPr>
          <p:nvPr>
            <p:ph type="body" idx="1"/>
          </p:nvPr>
        </p:nvSpPr>
        <p:spPr>
          <a:xfrm>
            <a:off x="685801" y="4343400"/>
            <a:ext cx="5486400" cy="4114800"/>
          </a:xfrm>
          <a:prstGeom prst="rect">
            <a:avLst/>
          </a:prstGeom>
          <a:noFill/>
          <a:ln>
            <a:noFill/>
          </a:ln>
        </p:spPr>
        <p:txBody>
          <a:bodyPr spcFirstLastPara="1" wrap="square" lIns="91300" tIns="91300" rIns="91300" bIns="91300" anchor="t" anchorCtr="0">
            <a:noAutofit/>
          </a:bodyPr>
          <a:lstStyle/>
          <a:p>
            <a:pPr marL="165100" lvl="0" indent="-171450" algn="l" rtl="0">
              <a:spcBef>
                <a:spcPts val="0"/>
              </a:spcBef>
              <a:spcAft>
                <a:spcPts val="0"/>
              </a:spcAft>
              <a:buClr>
                <a:schemeClr val="dk1"/>
              </a:buClr>
              <a:buSzPts val="1100"/>
              <a:buFont typeface="Arial"/>
              <a:buChar char="•"/>
            </a:pPr>
            <a:r>
              <a:rPr lang="en-US" dirty="0"/>
              <a:t>SFEP is local, state, federal partnership. We are a national program under U.S. EPA</a:t>
            </a:r>
            <a:endParaRPr dirty="0"/>
          </a:p>
          <a:p>
            <a:pPr marL="165100" lvl="0" indent="-101600" algn="l" rtl="0">
              <a:spcBef>
                <a:spcPts val="0"/>
              </a:spcBef>
              <a:spcAft>
                <a:spcPts val="0"/>
              </a:spcAft>
              <a:buClr>
                <a:schemeClr val="dk1"/>
              </a:buClr>
              <a:buSzPts val="1100"/>
              <a:buFont typeface="Arial"/>
              <a:buNone/>
            </a:pPr>
            <a:endParaRPr dirty="0"/>
          </a:p>
          <a:p>
            <a:pPr marL="165100" marR="0" lvl="0" indent="-171450" algn="l" rtl="0">
              <a:lnSpc>
                <a:spcPct val="100000"/>
              </a:lnSpc>
              <a:spcBef>
                <a:spcPts val="0"/>
              </a:spcBef>
              <a:spcAft>
                <a:spcPts val="0"/>
              </a:spcAft>
              <a:buClr>
                <a:schemeClr val="dk1"/>
              </a:buClr>
              <a:buSzPts val="1100"/>
              <a:buFont typeface="Arial"/>
              <a:buChar char="•"/>
            </a:pPr>
            <a:r>
              <a:rPr lang="en-US" dirty="0"/>
              <a:t>our fiscal and administrative home is ABAG. With the staff consolidation of MTC and ABAG, we are now MTC employees and work with consolidated staff from all departments of MTC/ABAG </a:t>
            </a:r>
            <a:r>
              <a:rPr lang="en-US" dirty="0">
                <a:latin typeface="Arial"/>
                <a:ea typeface="Arial"/>
                <a:cs typeface="Arial"/>
                <a:sym typeface="Arial"/>
              </a:rPr>
              <a:t>to connect the health of the Estuary to land use, resilience, and other regional planning efforts.</a:t>
            </a:r>
            <a:endParaRPr dirty="0"/>
          </a:p>
          <a:p>
            <a:pPr marL="0" lvl="0" indent="0" algn="l" rtl="0">
              <a:spcBef>
                <a:spcPts val="0"/>
              </a:spcBef>
              <a:spcAft>
                <a:spcPts val="0"/>
              </a:spcAft>
              <a:buClr>
                <a:schemeClr val="dk1"/>
              </a:buClr>
              <a:buSzPts val="1100"/>
              <a:buFont typeface="Arial"/>
              <a:buNone/>
            </a:pPr>
            <a:endParaRPr dirty="0"/>
          </a:p>
          <a:p>
            <a:pPr marL="165100" lvl="0" indent="-171450" algn="l" rtl="0">
              <a:spcBef>
                <a:spcPts val="0"/>
              </a:spcBef>
              <a:spcAft>
                <a:spcPts val="0"/>
              </a:spcAft>
              <a:buClr>
                <a:schemeClr val="dk1"/>
              </a:buClr>
              <a:buSzPts val="1100"/>
              <a:buFont typeface="Arial"/>
              <a:buChar char="•"/>
            </a:pPr>
            <a:r>
              <a:rPr lang="en-US" dirty="0"/>
              <a:t>The SFEP is guided by a 38-member Implementation Committee, which includes representatives from local, state, and federal agencies, businesses, and environmental organizations, and works with us directly in determining Partnership priorities.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569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work in progress! This is our webpage which will have templates and other resources for you. Should have it live in the next few weeks.</a:t>
            </a: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47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Alright, let’s do brief introductions by Project number- I have them listed just for ease via Zoom- ACWD…</a:t>
            </a:r>
            <a:endParaRPr dirty="0"/>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780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the agenda- we should have plenty of time for questions!</a:t>
            </a:r>
            <a:endParaRPr dirty="0"/>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17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you all know we are still working through the Agreement with DWR and it is taking MUCH longer than anticipated- but we are getting close!</a:t>
            </a:r>
          </a:p>
          <a:p>
            <a:pPr marL="158750" indent="0">
              <a:buNone/>
            </a:pPr>
            <a:r>
              <a:rPr lang="en-US" dirty="0"/>
              <a:t>With that being said, let’s look at a few of the Standard Sections and Conditions of the Agreement as those will not change—</a:t>
            </a:r>
          </a:p>
          <a:p>
            <a:pPr marL="158750" indent="0">
              <a:buNone/>
            </a:pPr>
            <a:endParaRPr lang="en-US" dirty="0"/>
          </a:p>
        </p:txBody>
      </p:sp>
    </p:spTree>
    <p:extLst>
      <p:ext uri="{BB962C8B-B14F-4D97-AF65-F5344CB8AC3E}">
        <p14:creationId xmlns:p14="http://schemas.microsoft.com/office/powerpoint/2010/main" val="257362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of the Standard Sections and Conditions only apply to us/the grantee-but we wanted to put a few of these on your radar so you are familiar with them once the Agreement is finalized. </a:t>
            </a: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things first- the term of the grant begins the day after award date- so June 3 and goes through March 31, 2025--</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is the term of the grant which is different than your individual project schedules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Some projects will take more time and some less time but all projects should be wrapped up by Dec 2024.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You’ll notice the end date is March 2025 that is to give ABAG time to wrap up administratively </a:t>
            </a:r>
          </a:p>
        </p:txBody>
      </p:sp>
    </p:spTree>
    <p:extLst>
      <p:ext uri="{BB962C8B-B14F-4D97-AF65-F5344CB8AC3E}">
        <p14:creationId xmlns:p14="http://schemas.microsoft.com/office/powerpoint/2010/main" val="342723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 know there is a lot of text on this slide but lets just look at the bolded/highlighted language!</a:t>
            </a:r>
          </a:p>
          <a:p>
            <a:pPr marL="0" lvl="0" indent="0">
              <a:spcBef>
                <a:spcPts val="0"/>
              </a:spcBef>
              <a:spcAft>
                <a:spcPts val="0"/>
              </a:spcAft>
              <a:buNone/>
            </a:pPr>
            <a:r>
              <a:rPr lang="en-US" dirty="0"/>
              <a:t>And to note, these conditions are new for us and IRWM!</a:t>
            </a:r>
          </a:p>
          <a:p>
            <a:pPr marL="0" lvl="0" indent="0">
              <a:spcBef>
                <a:spcPts val="0"/>
              </a:spcBef>
              <a:spcAft>
                <a:spcPts val="0"/>
              </a:spcAft>
              <a:buNone/>
            </a:pPr>
            <a:r>
              <a:rPr lang="en-US" dirty="0"/>
              <a:t>DWR has parsed out the projects into two groups- Placeholder and full LPS projects</a:t>
            </a:r>
          </a:p>
          <a:p>
            <a:pPr marL="0" lvl="0" indent="0">
              <a:spcBef>
                <a:spcPts val="0"/>
              </a:spcBef>
              <a:spcAft>
                <a:spcPts val="0"/>
              </a:spcAft>
              <a:buNone/>
            </a:pPr>
            <a:r>
              <a:rPr lang="en-US" dirty="0"/>
              <a:t>Everyone will submit quarterly progress reports but only LPSs can submit invoices</a:t>
            </a:r>
          </a:p>
          <a:p>
            <a:pPr marL="0" lvl="0" indent="0">
              <a:spcBef>
                <a:spcPts val="0"/>
              </a:spcBef>
              <a:spcAft>
                <a:spcPts val="0"/>
              </a:spcAft>
              <a:buNone/>
            </a:pPr>
            <a:r>
              <a:rPr lang="en-US" dirty="0"/>
              <a:t>Placeholder projects have 18 months to complete CEQA and obtain all permits required for construction AFTER THE AGREEMENT EXECUTION DATE, so approx. to Nov 2022---</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a:spcBef>
                <a:spcPts val="0"/>
              </a:spcBef>
              <a:spcAft>
                <a:spcPts val="0"/>
              </a:spcAft>
              <a:buClr>
                <a:srgbClr val="008C9E"/>
              </a:buClr>
              <a:buSzPts val="2000"/>
              <a:buNone/>
              <a:defRPr>
                <a:solidFill>
                  <a:srgbClr val="008C9E"/>
                </a:solidFil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 name="Shape 18"/>
          <p:cNvSpPr txBox="1">
            <a:spLocks noGrp="1"/>
          </p:cNvSpPr>
          <p:nvPr>
            <p:ph type="body" idx="1"/>
          </p:nvPr>
        </p:nvSpPr>
        <p:spPr>
          <a:xfrm>
            <a:off x="1434467" y="2053567"/>
            <a:ext cx="9328800" cy="25628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Tree>
    <p:extLst>
      <p:ext uri="{BB962C8B-B14F-4D97-AF65-F5344CB8AC3E}">
        <p14:creationId xmlns:p14="http://schemas.microsoft.com/office/powerpoint/2010/main" val="215162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a:spcBef>
                <a:spcPts val="0"/>
              </a:spcBef>
              <a:spcAft>
                <a:spcPts val="0"/>
              </a:spcAft>
              <a:buClr>
                <a:srgbClr val="008C9E"/>
              </a:buClr>
              <a:buSzPts val="2000"/>
              <a:buNone/>
              <a:defRPr>
                <a:solidFill>
                  <a:srgbClr val="008C9E"/>
                </a:solidFil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 name="Shape 18"/>
          <p:cNvSpPr txBox="1">
            <a:spLocks noGrp="1"/>
          </p:cNvSpPr>
          <p:nvPr>
            <p:ph type="body" idx="1"/>
          </p:nvPr>
        </p:nvSpPr>
        <p:spPr>
          <a:xfrm>
            <a:off x="1434467" y="2053567"/>
            <a:ext cx="9328800" cy="25628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g64e7ae3ca8_0_67"/>
          <p:cNvSpPr txBox="1">
            <a:spLocks noGrp="1"/>
          </p:cNvSpPr>
          <p:nvPr>
            <p:ph type="title"/>
          </p:nvPr>
        </p:nvSpPr>
        <p:spPr>
          <a:xfrm>
            <a:off x="1397000" y="845500"/>
            <a:ext cx="9328800" cy="9543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Clr>
                <a:srgbClr val="008C9E"/>
              </a:buClr>
              <a:buSzPts val="2700"/>
              <a:buNone/>
              <a:defRPr>
                <a:solidFill>
                  <a:srgbClr val="008C9E"/>
                </a:solidFill>
              </a:defRPr>
            </a:lvl1pPr>
            <a:lvl2pPr lvl="1" algn="ctr" rtl="0">
              <a:spcBef>
                <a:spcPts val="0"/>
              </a:spcBef>
              <a:spcAft>
                <a:spcPts val="0"/>
              </a:spcAft>
              <a:buSzPts val="2700"/>
              <a:buNone/>
              <a:defRPr/>
            </a:lvl2pPr>
            <a:lvl3pPr lvl="2" algn="ctr" rtl="0">
              <a:spcBef>
                <a:spcPts val="0"/>
              </a:spcBef>
              <a:spcAft>
                <a:spcPts val="0"/>
              </a:spcAft>
              <a:buSzPts val="2700"/>
              <a:buNone/>
              <a:defRPr/>
            </a:lvl3pPr>
            <a:lvl4pPr lvl="3" algn="ctr" rtl="0">
              <a:spcBef>
                <a:spcPts val="0"/>
              </a:spcBef>
              <a:spcAft>
                <a:spcPts val="0"/>
              </a:spcAft>
              <a:buSzPts val="2700"/>
              <a:buNone/>
              <a:defRPr/>
            </a:lvl4pPr>
            <a:lvl5pPr lvl="4" algn="ctr" rtl="0">
              <a:spcBef>
                <a:spcPts val="0"/>
              </a:spcBef>
              <a:spcAft>
                <a:spcPts val="0"/>
              </a:spcAft>
              <a:buSzPts val="2700"/>
              <a:buNone/>
              <a:defRPr/>
            </a:lvl5pPr>
            <a:lvl6pPr lvl="5" algn="ctr" rtl="0">
              <a:spcBef>
                <a:spcPts val="0"/>
              </a:spcBef>
              <a:spcAft>
                <a:spcPts val="0"/>
              </a:spcAft>
              <a:buSzPts val="2700"/>
              <a:buNone/>
              <a:defRPr/>
            </a:lvl6pPr>
            <a:lvl7pPr lvl="6" algn="ctr" rtl="0">
              <a:spcBef>
                <a:spcPts val="0"/>
              </a:spcBef>
              <a:spcAft>
                <a:spcPts val="0"/>
              </a:spcAft>
              <a:buSzPts val="2700"/>
              <a:buNone/>
              <a:defRPr/>
            </a:lvl7pPr>
            <a:lvl8pPr lvl="7" algn="ctr" rtl="0">
              <a:spcBef>
                <a:spcPts val="0"/>
              </a:spcBef>
              <a:spcAft>
                <a:spcPts val="0"/>
              </a:spcAft>
              <a:buSzPts val="2700"/>
              <a:buNone/>
              <a:defRPr/>
            </a:lvl8pPr>
            <a:lvl9pPr lvl="8" algn="ctr" rtl="0">
              <a:spcBef>
                <a:spcPts val="0"/>
              </a:spcBef>
              <a:spcAft>
                <a:spcPts val="0"/>
              </a:spcAft>
              <a:buSzPts val="27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397000" y="845500"/>
            <a:ext cx="9328800" cy="954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008C9E"/>
              </a:buClr>
              <a:buSzPts val="2000"/>
              <a:buFont typeface="Oswald"/>
              <a:buNone/>
              <a:defRPr sz="2000" b="1">
                <a:solidFill>
                  <a:srgbClr val="008C9E"/>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434467" y="2053567"/>
            <a:ext cx="9328800" cy="25628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marL="914400" lvl="1"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marL="1371600" lvl="2"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marL="1828800" lvl="3"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marL="2286000" lvl="4"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marL="2743200" lvl="5"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marL="3200400" lvl="6"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marL="3657600" lvl="7"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marL="4114800" lvl="8"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64e7ae3ca8_0_59"/>
          <p:cNvSpPr txBox="1">
            <a:spLocks noGrp="1"/>
          </p:cNvSpPr>
          <p:nvPr>
            <p:ph type="title"/>
          </p:nvPr>
        </p:nvSpPr>
        <p:spPr>
          <a:xfrm>
            <a:off x="1397000" y="845500"/>
            <a:ext cx="9328800" cy="9543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8C9E"/>
              </a:buClr>
              <a:buSzPts val="2700"/>
              <a:buFont typeface="Oswald"/>
              <a:buNone/>
              <a:defRPr sz="2700" b="1" i="0" u="none" strike="noStrike" cap="none">
                <a:solidFill>
                  <a:srgbClr val="008C9E"/>
                </a:solidFill>
                <a:latin typeface="Oswald"/>
                <a:ea typeface="Oswald"/>
                <a:cs typeface="Oswald"/>
                <a:sym typeface="Oswald"/>
              </a:defRPr>
            </a:lvl1pPr>
            <a:lvl2pPr lvl="1"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2pPr>
            <a:lvl3pPr lvl="2"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3pPr>
            <a:lvl4pPr lvl="3"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4pPr>
            <a:lvl5pPr lvl="4"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5pPr>
            <a:lvl6pPr lvl="5"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6pPr>
            <a:lvl7pPr lvl="6"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7pPr>
            <a:lvl8pPr lvl="7"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8pPr>
            <a:lvl9pPr lvl="8" algn="ctr" rtl="0">
              <a:spcBef>
                <a:spcPts val="0"/>
              </a:spcBef>
              <a:spcAft>
                <a:spcPts val="0"/>
              </a:spcAft>
              <a:buClr>
                <a:srgbClr val="00CEF6"/>
              </a:buClr>
              <a:buSzPts val="2700"/>
              <a:buFont typeface="Oswald"/>
              <a:buNone/>
              <a:defRPr sz="2700" b="1">
                <a:solidFill>
                  <a:srgbClr val="00CEF6"/>
                </a:solidFill>
                <a:latin typeface="Oswald"/>
                <a:ea typeface="Oswald"/>
                <a:cs typeface="Oswald"/>
                <a:sym typeface="Oswald"/>
              </a:defRPr>
            </a:lvl9pPr>
          </a:lstStyle>
          <a:p>
            <a:endParaRPr/>
          </a:p>
        </p:txBody>
      </p:sp>
      <p:sp>
        <p:nvSpPr>
          <p:cNvPr id="82" name="Google Shape;82;g64e7ae3ca8_0_59"/>
          <p:cNvSpPr txBox="1">
            <a:spLocks noGrp="1"/>
          </p:cNvSpPr>
          <p:nvPr>
            <p:ph type="body" idx="1"/>
          </p:nvPr>
        </p:nvSpPr>
        <p:spPr>
          <a:xfrm>
            <a:off x="1434467" y="2053567"/>
            <a:ext cx="9328800" cy="25629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28324A"/>
              </a:buClr>
              <a:buSzPts val="2700"/>
              <a:buFont typeface="Source Sans Pro"/>
              <a:buChar char="◉"/>
              <a:defRPr sz="2700" b="0" i="0" u="none" strike="noStrike" cap="none">
                <a:solidFill>
                  <a:srgbClr val="28324A"/>
                </a:solidFill>
                <a:latin typeface="Source Sans Pro"/>
                <a:ea typeface="Source Sans Pro"/>
                <a:cs typeface="Source Sans Pro"/>
                <a:sym typeface="Source Sans Pro"/>
              </a:defRPr>
            </a:lvl1pPr>
            <a:lvl2pPr marL="914400" marR="0" lvl="1" indent="-381000" algn="l" rtl="0">
              <a:lnSpc>
                <a:spcPct val="100000"/>
              </a:lnSpc>
              <a:spcBef>
                <a:spcPts val="600"/>
              </a:spcBef>
              <a:spcAft>
                <a:spcPts val="0"/>
              </a:spcAft>
              <a:buClr>
                <a:srgbClr val="28324A"/>
              </a:buClr>
              <a:buSzPts val="2400"/>
              <a:buFont typeface="Source Sans Pro"/>
              <a:buChar char="◉"/>
              <a:defRPr sz="2400" b="0" i="0" u="none" strike="noStrike" cap="none">
                <a:solidFill>
                  <a:srgbClr val="28324A"/>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3pPr>
            <a:lvl4pPr marL="1828800" marR="0" lvl="3" indent="-228600" algn="l" rtl="0">
              <a:lnSpc>
                <a:spcPct val="100000"/>
              </a:lnSpc>
              <a:spcBef>
                <a:spcPts val="5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4pPr>
            <a:lvl5pPr marL="2286000" marR="0" lvl="4" indent="-228600" algn="l" rtl="0">
              <a:lnSpc>
                <a:spcPct val="100000"/>
              </a:lnSpc>
              <a:spcBef>
                <a:spcPts val="5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5pPr>
            <a:lvl6pPr marL="2743200" marR="0" lvl="5" indent="-228600" algn="l" rtl="0">
              <a:lnSpc>
                <a:spcPct val="100000"/>
              </a:lnSpc>
              <a:spcBef>
                <a:spcPts val="5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6pPr>
            <a:lvl7pPr marL="3200400" marR="0" lvl="6" indent="-228600" algn="l" rtl="0">
              <a:lnSpc>
                <a:spcPct val="100000"/>
              </a:lnSpc>
              <a:spcBef>
                <a:spcPts val="5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7pPr>
            <a:lvl8pPr marL="3657600" marR="0" lvl="7" indent="-228600" algn="l" rtl="0">
              <a:lnSpc>
                <a:spcPct val="100000"/>
              </a:lnSpc>
              <a:spcBef>
                <a:spcPts val="5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8pPr>
            <a:lvl9pPr marL="4114800" marR="0" lvl="8" indent="-228600" algn="l" rtl="0">
              <a:lnSpc>
                <a:spcPct val="100000"/>
              </a:lnSpc>
              <a:spcBef>
                <a:spcPts val="500"/>
              </a:spcBef>
              <a:spcAft>
                <a:spcPts val="0"/>
              </a:spcAft>
              <a:buClr>
                <a:srgbClr val="28324A"/>
              </a:buClr>
              <a:buSzPts val="2400"/>
              <a:buFont typeface="Source Sans Pro"/>
              <a:buNone/>
              <a:defRPr sz="2400" b="0" i="0" u="none" strike="noStrike" cap="none">
                <a:solidFill>
                  <a:srgbClr val="28324A"/>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Leslie.perry@sfestuary.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mailto:Josh.bradt@sfestuar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1524000" y="1"/>
            <a:ext cx="9144000" cy="19016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5400"/>
              <a:buFont typeface="Calibri"/>
              <a:buNone/>
            </a:pP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en-US" sz="5400" dirty="0"/>
              <a:t>IRWM Prop 1 Round 1 Kickoff Meeting: February 2, 2021</a:t>
            </a:r>
            <a:endParaRPr dirty="0"/>
          </a:p>
        </p:txBody>
      </p:sp>
      <p:sp>
        <p:nvSpPr>
          <p:cNvPr id="103" name="Google Shape;103;p1"/>
          <p:cNvSpPr txBox="1">
            <a:spLocks noGrp="1"/>
          </p:cNvSpPr>
          <p:nvPr>
            <p:ph type="subTitle" idx="1"/>
          </p:nvPr>
        </p:nvSpPr>
        <p:spPr>
          <a:xfrm>
            <a:off x="1524000" y="4624624"/>
            <a:ext cx="3563566"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dirty="0">
                <a:solidFill>
                  <a:schemeClr val="lt1"/>
                </a:solidFill>
              </a:rPr>
              <a:t>Leslie Perry</a:t>
            </a:r>
            <a:endParaRPr dirty="0"/>
          </a:p>
          <a:p>
            <a:pPr marL="0" lvl="0" indent="0" algn="ctr" rtl="0">
              <a:lnSpc>
                <a:spcPct val="90000"/>
              </a:lnSpc>
              <a:spcBef>
                <a:spcPts val="1000"/>
              </a:spcBef>
              <a:spcAft>
                <a:spcPts val="0"/>
              </a:spcAft>
              <a:buClr>
                <a:schemeClr val="lt1"/>
              </a:buClr>
              <a:buSzPts val="2400"/>
              <a:buNone/>
            </a:pPr>
            <a:r>
              <a:rPr lang="en-US" dirty="0">
                <a:solidFill>
                  <a:schemeClr val="lt1"/>
                </a:solidFill>
              </a:rPr>
              <a:t>(415) 778 – 6675</a:t>
            </a:r>
            <a:endParaRPr dirty="0"/>
          </a:p>
          <a:p>
            <a:pPr marL="0" lvl="0" indent="0" algn="ctr" rtl="0">
              <a:lnSpc>
                <a:spcPct val="90000"/>
              </a:lnSpc>
              <a:spcBef>
                <a:spcPts val="1000"/>
              </a:spcBef>
              <a:spcAft>
                <a:spcPts val="0"/>
              </a:spcAft>
              <a:buClr>
                <a:schemeClr val="lt1"/>
              </a:buClr>
              <a:buSzPts val="2400"/>
              <a:buNone/>
            </a:pPr>
            <a:r>
              <a:rPr lang="en-US" u="sng" dirty="0">
                <a:solidFill>
                  <a:schemeClr val="bg1"/>
                </a:solidFill>
                <a:hlinkClick r:id="rId4">
                  <a:extLst>
                    <a:ext uri="{A12FA001-AC4F-418D-AE19-62706E023703}">
                      <ahyp:hlinkClr xmlns:ahyp="http://schemas.microsoft.com/office/drawing/2018/hyperlinkcolor" val="tx"/>
                    </a:ext>
                  </a:extLst>
                </a:hlinkClick>
              </a:rPr>
              <a:t>Leslie.perry@sfestuary.org</a:t>
            </a:r>
            <a:r>
              <a:rPr lang="en-US" dirty="0">
                <a:solidFill>
                  <a:schemeClr val="bg1"/>
                </a:solidFill>
              </a:rPr>
              <a:t> </a:t>
            </a:r>
            <a:endParaRPr dirty="0">
              <a:solidFill>
                <a:schemeClr val="bg1"/>
              </a:solidFill>
            </a:endParaRPr>
          </a:p>
        </p:txBody>
      </p:sp>
      <p:sp>
        <p:nvSpPr>
          <p:cNvPr id="104" name="Google Shape;104;p1"/>
          <p:cNvSpPr txBox="1"/>
          <p:nvPr/>
        </p:nvSpPr>
        <p:spPr>
          <a:xfrm>
            <a:off x="6919608" y="4624624"/>
            <a:ext cx="3748392"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alibri"/>
                <a:ea typeface="Calibri"/>
                <a:cs typeface="Calibri"/>
                <a:sym typeface="Calibri"/>
              </a:rPr>
              <a:t>James Muller</a:t>
            </a:r>
            <a:endParaRPr dirty="0"/>
          </a:p>
          <a:p>
            <a:pPr marL="0" marR="0" lvl="0" indent="0" algn="ctr" rtl="0">
              <a:lnSpc>
                <a:spcPct val="90000"/>
              </a:lnSpc>
              <a:spcBef>
                <a:spcPts val="1000"/>
              </a:spcBef>
              <a:spcAft>
                <a:spcPts val="0"/>
              </a:spcAft>
              <a:buClr>
                <a:schemeClr val="lt1"/>
              </a:buClr>
              <a:buSzPts val="2400"/>
              <a:buFont typeface="Arial"/>
              <a:buNone/>
            </a:pPr>
            <a:r>
              <a:rPr lang="en-US" sz="2400" b="0" i="0" u="none" strike="noStrike" cap="none" dirty="0">
                <a:solidFill>
                  <a:schemeClr val="lt1"/>
                </a:solidFill>
                <a:latin typeface="Calibri"/>
                <a:ea typeface="Calibri"/>
                <a:cs typeface="Calibri"/>
                <a:sym typeface="Calibri"/>
              </a:rPr>
              <a:t>(</a:t>
            </a:r>
            <a:r>
              <a:rPr lang="en-US" sz="2400" dirty="0">
                <a:solidFill>
                  <a:schemeClr val="lt1"/>
                </a:solidFill>
                <a:latin typeface="Calibri"/>
                <a:ea typeface="Calibri"/>
                <a:cs typeface="Calibri"/>
                <a:sym typeface="Calibri"/>
              </a:rPr>
              <a:t>540</a:t>
            </a:r>
            <a:r>
              <a:rPr lang="en-US" sz="2400" b="0" i="0" u="none" strike="noStrike" cap="none" dirty="0">
                <a:solidFill>
                  <a:schemeClr val="lt1"/>
                </a:solidFill>
                <a:latin typeface="Calibri"/>
                <a:ea typeface="Calibri"/>
                <a:cs typeface="Calibri"/>
                <a:sym typeface="Calibri"/>
              </a:rPr>
              <a:t>) 922 – 2398</a:t>
            </a:r>
            <a:endParaRPr dirty="0"/>
          </a:p>
          <a:p>
            <a:pPr marL="0" marR="0" lvl="0" indent="0" algn="ctr" rtl="0">
              <a:lnSpc>
                <a:spcPct val="90000"/>
              </a:lnSpc>
              <a:spcBef>
                <a:spcPts val="1000"/>
              </a:spcBef>
              <a:spcAft>
                <a:spcPts val="0"/>
              </a:spcAft>
              <a:buClr>
                <a:schemeClr val="lt1"/>
              </a:buClr>
              <a:buSzPts val="2400"/>
              <a:buFont typeface="Arial"/>
              <a:buNone/>
            </a:pPr>
            <a:r>
              <a:rPr lang="en-US" sz="2400" b="0" i="0" u="sng" strike="noStrike" cap="none" dirty="0">
                <a:solidFill>
                  <a:schemeClr val="lt1"/>
                </a:solidFill>
                <a:latin typeface="Calibri"/>
                <a:ea typeface="Calibri"/>
                <a:cs typeface="Calibri"/>
                <a:sym typeface="Calibri"/>
              </a:rPr>
              <a:t>James.muller@sfestuary.org</a:t>
            </a:r>
            <a:endParaRPr u="sng" dirty="0"/>
          </a:p>
        </p:txBody>
      </p:sp>
      <p:pic>
        <p:nvPicPr>
          <p:cNvPr id="5" name="Picture 4" descr="Logo&#10;&#10;Description automatically generated with medium confidence">
            <a:extLst>
              <a:ext uri="{FF2B5EF4-FFF2-40B4-BE49-F238E27FC236}">
                <a16:creationId xmlns:a16="http://schemas.microsoft.com/office/drawing/2014/main" id="{505E4919-34E3-4773-9730-6F3E05B81D30}"/>
              </a:ext>
            </a:extLst>
          </p:cNvPr>
          <p:cNvPicPr>
            <a:picLocks noChangeAspect="1"/>
          </p:cNvPicPr>
          <p:nvPr/>
        </p:nvPicPr>
        <p:blipFill>
          <a:blip r:embed="rId5"/>
          <a:stretch>
            <a:fillRect/>
          </a:stretch>
        </p:blipFill>
        <p:spPr>
          <a:xfrm>
            <a:off x="10882584" y="5161280"/>
            <a:ext cx="1171846" cy="1572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u="sng" dirty="0"/>
              <a:t>Section 7: Eligible Project Costs </a:t>
            </a: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2053566"/>
            <a:ext cx="9328800" cy="329368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nSpc>
                <a:spcPct val="107000"/>
              </a:lnSpc>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Grantee shall apply State funds received only to Eligible Project Costs in accordance with applicable provisions of the law and Exhibit B, “Budget”. </a:t>
            </a:r>
            <a:r>
              <a:rPr lang="en-US" sz="1800" b="1" dirty="0">
                <a:effectLst/>
                <a:latin typeface="Arial" panose="020B0604020202020204" pitchFamily="34" charset="0"/>
                <a:ea typeface="Calibri" panose="020F0502020204030204" pitchFamily="34" charset="0"/>
                <a:cs typeface="Times New Roman" panose="02020603050405020304" pitchFamily="18" charset="0"/>
              </a:rPr>
              <a:t>Eligible Project Costs include the reasonable costs of studies, engineering, design, land and easement acquisition and associated legal fees, preparation of environmental documentation, environmental mitigations, monitoring, and project construction. </a:t>
            </a:r>
            <a:r>
              <a:rPr lang="en-US" sz="1800" dirty="0">
                <a:effectLst/>
                <a:latin typeface="Arial" panose="020B0604020202020204" pitchFamily="34" charset="0"/>
                <a:ea typeface="Calibri" panose="020F0502020204030204" pitchFamily="34" charset="0"/>
                <a:cs typeface="Times New Roman" panose="02020603050405020304" pitchFamily="18" charset="0"/>
              </a:rPr>
              <a:t>Reimbursable administrative expenses are the necessary costs incidental but directly related to the Project included in this Agreement. </a:t>
            </a:r>
          </a:p>
          <a:p>
            <a:pPr marL="0" marR="0" lvl="0" indent="0">
              <a:lnSpc>
                <a:spcPct val="107000"/>
              </a:lnSpc>
              <a:spcBef>
                <a:spcPts val="0"/>
              </a:spcBef>
              <a:spcAft>
                <a:spcPts val="0"/>
              </a:spcAft>
              <a:buNone/>
            </a:pPr>
            <a:endParaRPr lang="en-US" sz="1800" b="1" dirty="0">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Costs incurred after June 2, 2020 may be eligible for reimbursement!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17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1126434"/>
            <a:ext cx="9423400" cy="67346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br>
              <a:rPr lang="en" sz="2000" b="1" u="sng" dirty="0">
                <a:effectLst/>
                <a:latin typeface="Arial" panose="020B0604020202020204" pitchFamily="34" charset="0"/>
                <a:ea typeface="Calibri" panose="020F0502020204030204" pitchFamily="34" charset="0"/>
                <a:cs typeface="Times New Roman" panose="02020603050405020304" pitchFamily="18" charset="0"/>
              </a:rPr>
            </a:br>
            <a:br>
              <a:rPr lang="en" sz="2000" b="1" u="sng" dirty="0">
                <a:effectLst/>
                <a:latin typeface="Arial" panose="020B0604020202020204" pitchFamily="34" charset="0"/>
                <a:ea typeface="Calibri" panose="020F0502020204030204" pitchFamily="34" charset="0"/>
                <a:cs typeface="Times New Roman" panose="02020603050405020304" pitchFamily="18" charset="0"/>
              </a:rPr>
            </a:br>
            <a:r>
              <a:rPr lang="en-US" sz="2000" b="1" u="sng" dirty="0">
                <a:effectLst/>
                <a:latin typeface="Arial" panose="020B0604020202020204" pitchFamily="34" charset="0"/>
                <a:ea typeface="Calibri" panose="020F0502020204030204" pitchFamily="34" charset="0"/>
                <a:cs typeface="Times New Roman" panose="02020603050405020304" pitchFamily="18" charset="0"/>
              </a:rPr>
              <a:t>Costs that are not eligible for reimbursement include, but are not limited to:</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1424609"/>
            <a:ext cx="9328800" cy="675198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Costs, other than those noted above, incurred prior to the award date of this Grant.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Costs for preparing and filing a grant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Operation and maintenance costs, including post construction performance and monitoring costs.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Purchase of equipment that is not an integral part of a project.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Establishing a reserve fund.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Purchase of water supply.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Replacement of existing funding sources for ongoing programs.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Meals, food items, or refreshments.</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Payment of any punitive regulatory agency requirement, federal or state taxes.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Purchase of land in excess of the minimum required acreage necessary to operate as an integral part of a project, as set forth and detailed by engineering and feasibility studies, or acquisition of land by eminent domain.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4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Overhead and Indirect Costs. </a:t>
            </a:r>
            <a:endParaRPr lang="en-US" sz="14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UcPeriod"/>
            </a:pPr>
            <a:r>
              <a:rPr lang="en-US" sz="1400" dirty="0">
                <a:effectLst/>
                <a:latin typeface="Arial" panose="020B0604020202020204" pitchFamily="34" charset="0"/>
                <a:ea typeface="Calibri" panose="020F0502020204030204" pitchFamily="34" charset="0"/>
                <a:cs typeface="Times New Roman" panose="02020603050405020304" pitchFamily="18" charset="0"/>
              </a:rPr>
              <a:t>Mitigation for environmental impacts not resulting from implementation of the Project funded by this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25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927651" y="845500"/>
            <a:ext cx="6023114"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b="1" u="sng" dirty="0">
                <a:latin typeface="Roboto Condensed"/>
                <a:ea typeface="Roboto Condensed"/>
                <a:cs typeface="Roboto Condensed"/>
                <a:sym typeface="Roboto Condensed"/>
              </a:rPr>
              <a:t>Section 17: Statewide Monitoring Requirements for Groundwater &amp; Surface Water Monitoring</a:t>
            </a:r>
            <a:endParaRPr b="1"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2053567"/>
            <a:ext cx="9328800" cy="2562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Grantee shall ensure that all groundwater projects and projects that include groundwater monitoring requirements are consistent with the Groundwater Quality Monitoring Act of 2001 (Water Code § 10780 et seq.) and, where applicable, that projects that affect water quality shall include a monitoring component that allows the integration of data into statewide monitoring efforts, including where applicable, the Surface Water Ambient Monitoring Program carried out by the State Water Resources Control Board. See Exhibit G for web links and information regarding other State monitoring and data reporting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46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1C30-0083-4839-9142-E0BBCBD3FD3C}"/>
              </a:ext>
            </a:extLst>
          </p:cNvPr>
          <p:cNvSpPr>
            <a:spLocks noGrp="1"/>
          </p:cNvSpPr>
          <p:nvPr>
            <p:ph type="title"/>
          </p:nvPr>
        </p:nvSpPr>
        <p:spPr/>
        <p:txBody>
          <a:bodyPr>
            <a:normAutofit/>
          </a:bodyPr>
          <a:lstStyle/>
          <a:p>
            <a:r>
              <a:rPr lang="en-US" sz="4000" b="1" dirty="0">
                <a:solidFill>
                  <a:srgbClr val="008C9E"/>
                </a:solidFill>
                <a:latin typeface="Oswald"/>
                <a:cs typeface="Oswald"/>
                <a:sym typeface="Oswald"/>
              </a:rPr>
              <a:t>Standard Provisions…</a:t>
            </a:r>
          </a:p>
        </p:txBody>
      </p:sp>
      <p:sp>
        <p:nvSpPr>
          <p:cNvPr id="3" name="Text Placeholder 2">
            <a:extLst>
              <a:ext uri="{FF2B5EF4-FFF2-40B4-BE49-F238E27FC236}">
                <a16:creationId xmlns:a16="http://schemas.microsoft.com/office/drawing/2014/main" id="{A7887914-FDBA-4701-8760-B43D77FF1F27}"/>
              </a:ext>
            </a:extLst>
          </p:cNvPr>
          <p:cNvSpPr>
            <a:spLocks noGrp="1"/>
          </p:cNvSpPr>
          <p:nvPr>
            <p:ph type="body" idx="1"/>
          </p:nvPr>
        </p:nvSpPr>
        <p:spPr>
          <a:xfrm>
            <a:off x="7305471" y="4321731"/>
            <a:ext cx="4641715" cy="2120529"/>
          </a:xfrm>
        </p:spPr>
        <p:txBody>
          <a:bodyPr>
            <a:normAutofit/>
          </a:bodyPr>
          <a:lstStyle/>
          <a:p>
            <a:pPr marL="114300" indent="0">
              <a:buNone/>
            </a:pPr>
            <a:r>
              <a:rPr lang="en-US" dirty="0">
                <a:solidFill>
                  <a:schemeClr val="bg1"/>
                </a:solidFill>
              </a:rPr>
              <a:t>The following slides discuss a few of the Standard Conditions to note in Exhibit D of the Grant Agreement.</a:t>
            </a:r>
          </a:p>
        </p:txBody>
      </p:sp>
    </p:spTree>
    <p:extLst>
      <p:ext uri="{BB962C8B-B14F-4D97-AF65-F5344CB8AC3E}">
        <p14:creationId xmlns:p14="http://schemas.microsoft.com/office/powerpoint/2010/main" val="383522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5261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R="0" lvl="0">
              <a:lnSpc>
                <a:spcPct val="107000"/>
              </a:lnSpc>
              <a:spcBef>
                <a:spcPts val="0"/>
              </a:spcBef>
              <a:spcAft>
                <a:spcPts val="800"/>
              </a:spcAft>
            </a:pPr>
            <a:r>
              <a:rPr lang="en-US" sz="2000" u="sng" dirty="0">
                <a:effectLst/>
                <a:latin typeface="Arial" panose="020B0604020202020204" pitchFamily="34" charset="0"/>
                <a:ea typeface="Calibri" panose="020F0502020204030204" pitchFamily="34" charset="0"/>
                <a:cs typeface="Times New Roman" panose="02020603050405020304" pitchFamily="18" charset="0"/>
              </a:rPr>
              <a:t>STANDARD PROVISIONS:</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Shape 84"/>
          <p:cNvSpPr txBox="1">
            <a:spLocks noGrp="1"/>
          </p:cNvSpPr>
          <p:nvPr>
            <p:ph type="body" idx="1"/>
          </p:nvPr>
        </p:nvSpPr>
        <p:spPr>
          <a:xfrm>
            <a:off x="1434467" y="1146312"/>
            <a:ext cx="9328800" cy="486618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A – Work Plan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B – Budget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C – Schedule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Exhibit D – Standard Conditions </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E – Authorizing Resolution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F – Report Formats and Requirements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G – Requirements for Data Submittal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H – State Audit Document Requirements for the Grantee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I – Local Project Sponsors and Project Locations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J – Appraisal Specifications (Not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K – Information Needed for Escrow Processing and Closure (Not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Exhibit L – Project Monitoring Plan Guidance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91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u="sng" dirty="0"/>
              <a:t>Exhibit D. 15 Disposition of Equipment</a:t>
            </a: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2053566"/>
            <a:ext cx="9328800" cy="311478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nSpc>
                <a:spcPct val="107000"/>
              </a:lnSpc>
              <a:spcBef>
                <a:spcPts val="0"/>
              </a:spcBef>
              <a:spcAft>
                <a:spcPts val="600"/>
              </a:spcAft>
              <a:buNone/>
            </a:pPr>
            <a:r>
              <a:rPr lang="en-US" sz="1800" dirty="0">
                <a:effectLst/>
                <a:latin typeface="Arial" panose="020B0604020202020204" pitchFamily="34" charset="0"/>
                <a:ea typeface="Calibri" panose="020F0502020204030204" pitchFamily="34" charset="0"/>
              </a:rPr>
              <a:t>Grantee</a:t>
            </a:r>
            <a:r>
              <a:rPr lang="en-US" sz="1800" dirty="0">
                <a:effectLst/>
                <a:latin typeface="Arial" panose="020B0604020202020204" pitchFamily="34" charset="0"/>
                <a:ea typeface="Calibri" panose="020F0502020204030204" pitchFamily="34" charset="0"/>
                <a:cs typeface="Times New Roman" panose="02020603050405020304" pitchFamily="18" charset="0"/>
              </a:rPr>
              <a:t> shall provide to State, not less than </a:t>
            </a:r>
            <a:r>
              <a:rPr lang="en-US" sz="1800" dirty="0">
                <a:effectLst/>
                <a:latin typeface="Arial" panose="020B0604020202020204" pitchFamily="34" charset="0"/>
                <a:ea typeface="Calibri" panose="020F0502020204030204" pitchFamily="34" charset="0"/>
              </a:rPr>
              <a:t>thirty (</a:t>
            </a:r>
            <a:r>
              <a:rPr lang="en-US" sz="1800" dirty="0">
                <a:effectLst/>
                <a:latin typeface="Arial" panose="020B0604020202020204" pitchFamily="34" charset="0"/>
                <a:ea typeface="Calibri" panose="020F0502020204030204" pitchFamily="34" charset="0"/>
                <a:cs typeface="Times New Roman" panose="02020603050405020304" pitchFamily="18" charset="0"/>
              </a:rPr>
              <a:t>30</a:t>
            </a:r>
            <a:r>
              <a:rPr lang="en-US" sz="1800"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calendar days prior to submission of the final invoice, an itemized inventory of equipment purchased with funds provided by State. The inventory shall include all items with a current estimated fair market value of more than $5,000.00 per item. Within </a:t>
            </a:r>
            <a:r>
              <a:rPr lang="en-US" sz="1800" dirty="0">
                <a:effectLst/>
                <a:latin typeface="Arial" panose="020B0604020202020204" pitchFamily="34" charset="0"/>
                <a:ea typeface="Calibri" panose="020F0502020204030204" pitchFamily="34" charset="0"/>
              </a:rPr>
              <a:t>sixty (</a:t>
            </a:r>
            <a:r>
              <a:rPr lang="en-US" sz="1800" dirty="0">
                <a:effectLst/>
                <a:latin typeface="Arial" panose="020B0604020202020204" pitchFamily="34" charset="0"/>
                <a:ea typeface="Calibri" panose="020F0502020204030204" pitchFamily="34" charset="0"/>
                <a:cs typeface="Times New Roman" panose="02020603050405020304" pitchFamily="18" charset="0"/>
              </a:rPr>
              <a:t>60</a:t>
            </a:r>
            <a:r>
              <a:rPr lang="en-US" sz="1800"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calendar days of receipt of such inventory State shall provide </a:t>
            </a:r>
            <a:r>
              <a:rPr lang="en-US" sz="1800" dirty="0">
                <a:effectLst/>
                <a:latin typeface="Arial" panose="020B0604020202020204" pitchFamily="34" charset="0"/>
                <a:ea typeface="Calibri" panose="020F0502020204030204" pitchFamily="34" charset="0"/>
              </a:rPr>
              <a:t>Grantee</a:t>
            </a:r>
            <a:r>
              <a:rPr lang="en-US" sz="1800" dirty="0">
                <a:effectLst/>
                <a:latin typeface="Arial" panose="020B0604020202020204" pitchFamily="34" charset="0"/>
                <a:ea typeface="Calibri" panose="020F0502020204030204" pitchFamily="34" charset="0"/>
                <a:cs typeface="Times New Roman" panose="02020603050405020304" pitchFamily="18" charset="0"/>
              </a:rPr>
              <a:t> with a list of the items on the inventory that State will take title to. All other items shall become the property of </a:t>
            </a:r>
            <a:r>
              <a:rPr lang="en-US" sz="1800" dirty="0">
                <a:effectLst/>
                <a:latin typeface="Arial" panose="020B0604020202020204" pitchFamily="34" charset="0"/>
                <a:ea typeface="Calibri" panose="020F0502020204030204" pitchFamily="34" charset="0"/>
              </a:rPr>
              <a:t>Grantee.</a:t>
            </a:r>
            <a:r>
              <a:rPr lang="en-US" sz="1800" dirty="0">
                <a:effectLst/>
                <a:latin typeface="Arial" panose="020B0604020202020204" pitchFamily="34" charset="0"/>
                <a:ea typeface="Calibri" panose="020F0502020204030204" pitchFamily="34" charset="0"/>
                <a:cs typeface="Times New Roman" panose="02020603050405020304" pitchFamily="18" charset="0"/>
              </a:rPr>
              <a:t> State shall arrange for delivery from </a:t>
            </a:r>
            <a:r>
              <a:rPr lang="en-US" sz="1800" dirty="0">
                <a:effectLst/>
                <a:latin typeface="Arial" panose="020B0604020202020204" pitchFamily="34" charset="0"/>
                <a:ea typeface="Calibri" panose="020F0502020204030204" pitchFamily="34" charset="0"/>
              </a:rPr>
              <a:t>Grantee</a:t>
            </a:r>
            <a:r>
              <a:rPr lang="en-US" sz="1800" dirty="0">
                <a:effectLst/>
                <a:latin typeface="Arial" panose="020B0604020202020204" pitchFamily="34" charset="0"/>
                <a:ea typeface="Calibri" panose="020F0502020204030204" pitchFamily="34" charset="0"/>
                <a:cs typeface="Times New Roman" panose="02020603050405020304" pitchFamily="18" charset="0"/>
              </a:rPr>
              <a:t> of items that it takes title to. Cost of transportation, if any, shall be borne by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38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u="sng" dirty="0"/>
              <a:t>Exhibit D. 26 Labor Code Compliance</a:t>
            </a: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2053566"/>
            <a:ext cx="9328800" cy="377076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nSpc>
                <a:spcPct val="107000"/>
              </a:lnSpc>
              <a:spcBef>
                <a:spcPts val="0"/>
              </a:spcBef>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Grantee agrees to be bound by all the provisions of the Labor Code regarding prevailing wages and shall monitor all contracts subject to reimbursement from this Agreement to assure that the prevailing wage provisions of the Labor Code are being met. Current Department of Industrial Relations (DIR) requirements may be found at: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http://www.dir.ca.gov/ lcp.asp</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For more information, please refer to DIR’s </a:t>
            </a:r>
            <a:r>
              <a:rPr lang="en-US" sz="1800" i="1" dirty="0">
                <a:effectLst/>
                <a:latin typeface="Arial" panose="020B0604020202020204" pitchFamily="34" charset="0"/>
                <a:ea typeface="Calibri" panose="020F0502020204030204" pitchFamily="34" charset="0"/>
                <a:cs typeface="Times New Roman" panose="02020603050405020304" pitchFamily="18" charset="0"/>
              </a:rPr>
              <a:t>Public Works Manual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https://www.dir.ca.gov/ </a:t>
            </a:r>
            <a:r>
              <a:rPr lang="en-US" sz="1800" u="sng" dirty="0" err="1">
                <a:effectLst/>
                <a:latin typeface="Arial" panose="020B0604020202020204" pitchFamily="34" charset="0"/>
                <a:ea typeface="Calibri" panose="020F0502020204030204" pitchFamily="34" charset="0"/>
                <a:cs typeface="Times New Roman" panose="02020603050405020304" pitchFamily="18" charset="0"/>
              </a:rPr>
              <a:t>dlse</a:t>
            </a:r>
            <a:r>
              <a:rPr lang="en-US" sz="1800" u="sng" dirty="0">
                <a:effectLst/>
                <a:latin typeface="Arial" panose="020B0604020202020204" pitchFamily="34" charset="0"/>
                <a:ea typeface="Calibri" panose="020F0502020204030204" pitchFamily="34" charset="0"/>
                <a:cs typeface="Times New Roman" panose="02020603050405020304" pitchFamily="18" charset="0"/>
              </a:rPr>
              <a:t>/PWManualCombined.pdf</a:t>
            </a:r>
            <a:r>
              <a:rPr lang="en-US" sz="1800" dirty="0">
                <a:effectLst/>
                <a:latin typeface="Arial" panose="020B0604020202020204" pitchFamily="34" charset="0"/>
                <a:ea typeface="Calibri" panose="020F0502020204030204" pitchFamily="34" charset="0"/>
                <a:cs typeface="Times New Roman" panose="02020603050405020304" pitchFamily="18" charset="0"/>
              </a:rPr>
              <a:t>. The Grantee affirms that it is aware of the provisions of section 3700 of the Labor Code, </a:t>
            </a:r>
            <a:r>
              <a:rPr lang="en-US" sz="1800" b="1" dirty="0">
                <a:effectLst/>
                <a:latin typeface="Arial" panose="020B0604020202020204" pitchFamily="34" charset="0"/>
                <a:ea typeface="Calibri" panose="020F0502020204030204" pitchFamily="34" charset="0"/>
                <a:cs typeface="Times New Roman" panose="02020603050405020304" pitchFamily="18" charset="0"/>
              </a:rPr>
              <a:t>which requires every employer to be insured against liability for workers’ compensation or to undertake self-insurance</a:t>
            </a:r>
            <a:r>
              <a:rPr lang="en-US" sz="1800" dirty="0">
                <a:effectLst/>
                <a:latin typeface="Arial" panose="020B0604020202020204" pitchFamily="34" charset="0"/>
                <a:ea typeface="Calibri" panose="020F0502020204030204" pitchFamily="34" charset="0"/>
                <a:cs typeface="Times New Roman" panose="02020603050405020304" pitchFamily="18" charset="0"/>
              </a:rPr>
              <a:t>, and the Grantee affirms that it will comply with such provisions before commencing the performance of the work under this Agreement and will make its contractors and subcontractors aware of this provision.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03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u="sng" dirty="0">
                <a:latin typeface="Roboto Condensed"/>
                <a:ea typeface="Roboto Condensed"/>
                <a:cs typeface="Roboto Condensed"/>
                <a:sym typeface="Roboto Condensed"/>
              </a:rPr>
              <a:t>Exhibit D. 36 Retention</a:t>
            </a: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2053567"/>
            <a:ext cx="9328800" cy="2562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The State shall withhold ten percent (10%) of the funds, for each project, until the project is complete, and a Final Project Report is approved and accepted by DWR</a:t>
            </a:r>
            <a:r>
              <a:rPr lang="en-US" sz="1800" dirty="0">
                <a:effectLst/>
                <a:latin typeface="Arial" panose="020B0604020202020204" pitchFamily="34" charset="0"/>
                <a:ea typeface="Calibri" panose="020F0502020204030204" pitchFamily="34" charset="0"/>
                <a:cs typeface="Times New Roman" panose="02020603050405020304" pitchFamily="18" charset="0"/>
              </a:rPr>
              <a:t>.  If a project has multiple Components (within a project), at the State's discretion and upon a written request by the Grantee, any retained amount attributable to a single component may be released when that component is complete and the Final Component Completion Report is approved.  Upon approval of the Final Project Report and/or Final Component Completion Report, any retained amounts due to the Grantee will be promptly disbursed to the Grantee, without interest.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161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u="sng" dirty="0">
                <a:latin typeface="Roboto Condensed"/>
                <a:ea typeface="Roboto Condensed"/>
                <a:cs typeface="Roboto Condensed"/>
                <a:sym typeface="Roboto Condensed"/>
              </a:rPr>
              <a:t>Exhibit D. 46: Travel- DAC, EDA, Tribes Projects</a:t>
            </a: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7" y="2053566"/>
            <a:ext cx="9328800" cy="341918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nSpc>
                <a:spcPct val="107000"/>
              </a:lnSpc>
              <a:spcBef>
                <a:spcPts val="0"/>
              </a:spcBef>
              <a:spcAft>
                <a:spcPts val="8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Travel is only an eligible reimbursable expense for projects providing at least 75% of benefits to DACs, EDAs, and/or Tribes </a:t>
            </a:r>
            <a:r>
              <a:rPr lang="en-US" sz="1800" dirty="0">
                <a:effectLst/>
                <a:latin typeface="Arial" panose="020B0604020202020204" pitchFamily="34" charset="0"/>
                <a:ea typeface="Calibri" panose="020F0502020204030204" pitchFamily="34" charset="0"/>
                <a:cs typeface="Times New Roman" panose="02020603050405020304" pitchFamily="18" charset="0"/>
              </a:rPr>
              <a:t>(based on population or geographic area). Only ground transportation and lodging are eligible for grant reimbursement. Per diem costs will not be eligible for grant reimbursement. Any reimbursement for necessary travel shall be at rates not to exceed those set by the California Department of Human Resources. These rates may be found at: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http://www.calhr.ca.gov/employees/Pages/travel-reimbursements.aspx</a:t>
            </a:r>
            <a:r>
              <a:rPr lang="en-US" sz="1800" dirty="0">
                <a:effectLst/>
                <a:latin typeface="Arial" panose="020B0604020202020204" pitchFamily="34" charset="0"/>
                <a:ea typeface="Calibri" panose="020F0502020204030204" pitchFamily="34" charset="0"/>
                <a:cs typeface="Times New Roman" panose="02020603050405020304" pitchFamily="18" charset="0"/>
              </a:rPr>
              <a:t>. Reimbursement will be at the State travel amounts that are current as of the date costs are incurred. No travel outside of the IRWM region shall be reimbursed unless prior written authorization is obtained from the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62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1C30-0083-4839-9142-E0BBCBD3FD3C}"/>
              </a:ext>
            </a:extLst>
          </p:cNvPr>
          <p:cNvSpPr>
            <a:spLocks noGrp="1"/>
          </p:cNvSpPr>
          <p:nvPr>
            <p:ph type="title"/>
          </p:nvPr>
        </p:nvSpPr>
        <p:spPr/>
        <p:txBody>
          <a:bodyPr>
            <a:normAutofit/>
          </a:bodyPr>
          <a:lstStyle/>
          <a:p>
            <a:r>
              <a:rPr lang="en-US" sz="4000" b="1" dirty="0">
                <a:solidFill>
                  <a:srgbClr val="008C9E"/>
                </a:solidFill>
                <a:latin typeface="Oswald"/>
                <a:cs typeface="Oswald"/>
                <a:sym typeface="Oswald"/>
              </a:rPr>
              <a:t>Individual Funding Agreements…</a:t>
            </a:r>
          </a:p>
        </p:txBody>
      </p:sp>
      <p:sp>
        <p:nvSpPr>
          <p:cNvPr id="3" name="Text Placeholder 2">
            <a:extLst>
              <a:ext uri="{FF2B5EF4-FFF2-40B4-BE49-F238E27FC236}">
                <a16:creationId xmlns:a16="http://schemas.microsoft.com/office/drawing/2014/main" id="{A7887914-FDBA-4701-8760-B43D77FF1F27}"/>
              </a:ext>
            </a:extLst>
          </p:cNvPr>
          <p:cNvSpPr>
            <a:spLocks noGrp="1"/>
          </p:cNvSpPr>
          <p:nvPr>
            <p:ph type="body" idx="1"/>
          </p:nvPr>
        </p:nvSpPr>
        <p:spPr>
          <a:xfrm>
            <a:off x="7305471" y="4321731"/>
            <a:ext cx="4641715" cy="2120529"/>
          </a:xfrm>
        </p:spPr>
        <p:txBody>
          <a:bodyPr>
            <a:normAutofit/>
          </a:bodyPr>
          <a:lstStyle/>
          <a:p>
            <a:pPr marL="114300" indent="0">
              <a:buNone/>
            </a:pPr>
            <a:r>
              <a:rPr lang="en-US" dirty="0">
                <a:solidFill>
                  <a:schemeClr val="bg1"/>
                </a:solidFill>
              </a:rPr>
              <a:t>We will start working on these immediately after the Agreement is executed!</a:t>
            </a:r>
          </a:p>
        </p:txBody>
      </p:sp>
    </p:spTree>
    <p:extLst>
      <p:ext uri="{BB962C8B-B14F-4D97-AF65-F5344CB8AC3E}">
        <p14:creationId xmlns:p14="http://schemas.microsoft.com/office/powerpoint/2010/main" val="14641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b="-70000"/>
          </a:stretch>
        </a:blipFill>
        <a:effectLst/>
      </p:bgPr>
    </p:bg>
    <p:spTree>
      <p:nvGrpSpPr>
        <p:cNvPr id="1" name="Shape 108"/>
        <p:cNvGrpSpPr/>
        <p:nvPr/>
      </p:nvGrpSpPr>
      <p:grpSpPr>
        <a:xfrm>
          <a:off x="0" y="0"/>
          <a:ext cx="0" cy="0"/>
          <a:chOff x="0" y="0"/>
          <a:chExt cx="0" cy="0"/>
        </a:xfrm>
      </p:grpSpPr>
      <p:sp>
        <p:nvSpPr>
          <p:cNvPr id="13" name="Google Shape;125;g64e7ae3ca8_0_5">
            <a:extLst>
              <a:ext uri="{FF2B5EF4-FFF2-40B4-BE49-F238E27FC236}">
                <a16:creationId xmlns:a16="http://schemas.microsoft.com/office/drawing/2014/main" id="{7A7CC59F-C9DE-44F7-AA80-0A9405C215AC}"/>
              </a:ext>
            </a:extLst>
          </p:cNvPr>
          <p:cNvSpPr/>
          <p:nvPr/>
        </p:nvSpPr>
        <p:spPr>
          <a:xfrm>
            <a:off x="10855741" y="4108289"/>
            <a:ext cx="473700" cy="1142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64e7ae3ca8_0_5"/>
          <p:cNvSpPr txBox="1">
            <a:spLocks noGrp="1"/>
          </p:cNvSpPr>
          <p:nvPr>
            <p:ph type="title"/>
          </p:nvPr>
        </p:nvSpPr>
        <p:spPr>
          <a:xfrm>
            <a:off x="803586" y="-54712"/>
            <a:ext cx="11298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dirty="0">
                <a:solidFill>
                  <a:schemeClr val="tx1"/>
                </a:solidFill>
              </a:rPr>
              <a:t>Welcome and Introductions</a:t>
            </a:r>
            <a:endParaRPr dirty="0">
              <a:solidFill>
                <a:schemeClr val="tx1"/>
              </a:solidFill>
            </a:endParaRPr>
          </a:p>
        </p:txBody>
      </p:sp>
      <p:pic>
        <p:nvPicPr>
          <p:cNvPr id="113" name="Google Shape;113;g64e7ae3ca8_0_5"/>
          <p:cNvPicPr preferRelativeResize="0"/>
          <p:nvPr/>
        </p:nvPicPr>
        <p:blipFill rotWithShape="1">
          <a:blip r:embed="rId4">
            <a:alphaModFix/>
          </a:blip>
          <a:srcRect l="23653" r="12914" b="17654"/>
          <a:stretch/>
        </p:blipFill>
        <p:spPr>
          <a:xfrm>
            <a:off x="8426405" y="1424995"/>
            <a:ext cx="2821698" cy="2862876"/>
          </a:xfrm>
          <a:prstGeom prst="rect">
            <a:avLst/>
          </a:prstGeom>
          <a:noFill/>
          <a:ln w="9525" cap="flat" cmpd="sng">
            <a:solidFill>
              <a:schemeClr val="lt1"/>
            </a:solidFill>
            <a:prstDash val="solid"/>
            <a:round/>
            <a:headEnd type="none" w="sm" len="sm"/>
            <a:tailEnd type="none" w="sm" len="sm"/>
          </a:ln>
        </p:spPr>
      </p:pic>
      <p:sp>
        <p:nvSpPr>
          <p:cNvPr id="120" name="Google Shape;120;g64e7ae3ca8_0_5"/>
          <p:cNvSpPr txBox="1"/>
          <p:nvPr/>
        </p:nvSpPr>
        <p:spPr>
          <a:xfrm>
            <a:off x="8426406" y="4297662"/>
            <a:ext cx="2821698" cy="77581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lt1"/>
                </a:solidFill>
                <a:latin typeface="Calibri"/>
                <a:ea typeface="Calibri"/>
                <a:cs typeface="Calibri"/>
                <a:sym typeface="Calibri"/>
              </a:rPr>
              <a:t>James Muller</a:t>
            </a:r>
            <a:endParaRPr sz="2000" dirty="0">
              <a:solidFill>
                <a:schemeClr val="lt1"/>
              </a:solidFill>
              <a:latin typeface="Calibri"/>
              <a:ea typeface="Calibri"/>
              <a:cs typeface="Calibri"/>
              <a:sym typeface="Calibri"/>
            </a:endParaRPr>
          </a:p>
          <a:p>
            <a:pPr marL="0" lvl="0" indent="0" algn="ctr" rtl="0">
              <a:spcBef>
                <a:spcPts val="0"/>
              </a:spcBef>
              <a:spcAft>
                <a:spcPts val="0"/>
              </a:spcAft>
              <a:buNone/>
            </a:pPr>
            <a:endParaRPr sz="2000" dirty="0">
              <a:latin typeface="Calibri"/>
              <a:ea typeface="Calibri"/>
              <a:cs typeface="Calibri"/>
              <a:sym typeface="Calibri"/>
            </a:endParaRPr>
          </a:p>
        </p:txBody>
      </p:sp>
      <p:sp>
        <p:nvSpPr>
          <p:cNvPr id="125" name="Google Shape;125;g64e7ae3ca8_0_5"/>
          <p:cNvSpPr/>
          <p:nvPr/>
        </p:nvSpPr>
        <p:spPr>
          <a:xfrm>
            <a:off x="4036166" y="4126997"/>
            <a:ext cx="473700" cy="1142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64e7ae3ca8_0_5"/>
          <p:cNvSpPr txBox="1"/>
          <p:nvPr/>
        </p:nvSpPr>
        <p:spPr>
          <a:xfrm>
            <a:off x="1518328" y="5070806"/>
            <a:ext cx="3147050" cy="1325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285750" lvl="0" indent="-317500" algn="l" rtl="0">
              <a:spcBef>
                <a:spcPts val="0"/>
              </a:spcBef>
              <a:spcAft>
                <a:spcPts val="0"/>
              </a:spcAft>
              <a:buClr>
                <a:schemeClr val="lt1"/>
              </a:buClr>
              <a:buSzPts val="1400"/>
              <a:buFont typeface="Calibri"/>
              <a:buChar char="●"/>
            </a:pPr>
            <a:r>
              <a:rPr lang="en-US" sz="1800" dirty="0">
                <a:solidFill>
                  <a:schemeClr val="lt1"/>
                </a:solidFill>
                <a:latin typeface="Calibri"/>
                <a:ea typeface="Calibri"/>
                <a:cs typeface="Calibri"/>
                <a:sym typeface="Calibri"/>
              </a:rPr>
              <a:t>IRWM Grant Manager</a:t>
            </a:r>
            <a:endParaRPr sz="1800" dirty="0">
              <a:solidFill>
                <a:schemeClr val="lt1"/>
              </a:solidFill>
              <a:latin typeface="Calibri"/>
              <a:ea typeface="Calibri"/>
              <a:cs typeface="Calibri"/>
              <a:sym typeface="Calibri"/>
            </a:endParaRPr>
          </a:p>
          <a:p>
            <a:pPr marL="285750" lvl="0" indent="-317500" algn="l" rtl="0">
              <a:spcBef>
                <a:spcPts val="0"/>
              </a:spcBef>
              <a:spcAft>
                <a:spcPts val="0"/>
              </a:spcAft>
              <a:buClr>
                <a:schemeClr val="lt1"/>
              </a:buClr>
              <a:buSzPts val="1400"/>
              <a:buFont typeface="Calibri"/>
              <a:buChar char="●"/>
            </a:pPr>
            <a:r>
              <a:rPr lang="en-US" sz="1800" dirty="0">
                <a:solidFill>
                  <a:schemeClr val="lt1"/>
                </a:solidFill>
                <a:latin typeface="Calibri"/>
                <a:ea typeface="Calibri"/>
                <a:cs typeface="Calibri"/>
                <a:sym typeface="Calibri"/>
              </a:rPr>
              <a:t>Contracts &amp; Payments</a:t>
            </a:r>
            <a:endParaRPr sz="1800" dirty="0">
              <a:solidFill>
                <a:schemeClr val="lt1"/>
              </a:solidFill>
              <a:latin typeface="Calibri"/>
              <a:ea typeface="Calibri"/>
              <a:cs typeface="Calibri"/>
              <a:sym typeface="Calibri"/>
            </a:endParaRPr>
          </a:p>
          <a:p>
            <a:pPr marL="285750" lvl="0" indent="-317500" algn="l" rtl="0">
              <a:spcBef>
                <a:spcPts val="0"/>
              </a:spcBef>
              <a:spcAft>
                <a:spcPts val="0"/>
              </a:spcAft>
              <a:buClr>
                <a:schemeClr val="lt1"/>
              </a:buClr>
              <a:buSzPts val="1400"/>
              <a:buFont typeface="Calibri"/>
              <a:buChar char="●"/>
            </a:pPr>
            <a:r>
              <a:rPr lang="en-US" sz="1800" dirty="0">
                <a:solidFill>
                  <a:schemeClr val="lt1"/>
                </a:solidFill>
                <a:latin typeface="Calibri"/>
                <a:ea typeface="Calibri"/>
                <a:cs typeface="Calibri"/>
                <a:sym typeface="Calibri"/>
              </a:rPr>
              <a:t>Progress Reports &amp; Invoices</a:t>
            </a:r>
          </a:p>
          <a:p>
            <a:pPr lvl="0" algn="l" rtl="0">
              <a:spcBef>
                <a:spcPts val="0"/>
              </a:spcBef>
              <a:spcAft>
                <a:spcPts val="0"/>
              </a:spcAft>
              <a:buClr>
                <a:schemeClr val="lt1"/>
              </a:buClr>
              <a:buSzPts val="1400"/>
            </a:pPr>
            <a:endParaRPr lang="en-US" sz="1800" dirty="0">
              <a:solidFill>
                <a:schemeClr val="lt1"/>
              </a:solidFill>
              <a:latin typeface="Calibri"/>
              <a:ea typeface="Calibri"/>
              <a:cs typeface="Calibri"/>
              <a:sym typeface="Calibri"/>
            </a:endParaRPr>
          </a:p>
          <a:p>
            <a:pPr marL="0" lvl="0" indent="0" algn="l" rtl="0">
              <a:spcBef>
                <a:spcPts val="0"/>
              </a:spcBef>
              <a:spcAft>
                <a:spcPts val="0"/>
              </a:spcAft>
              <a:buNone/>
            </a:pPr>
            <a:endParaRPr sz="1800" dirty="0">
              <a:solidFill>
                <a:schemeClr val="lt1"/>
              </a:solidFill>
              <a:latin typeface="Calibri"/>
              <a:ea typeface="Calibri"/>
              <a:cs typeface="Calibri"/>
              <a:sym typeface="Calibri"/>
            </a:endParaRPr>
          </a:p>
          <a:p>
            <a:pPr marL="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29" name="Google Shape;129;g64e7ae3ca8_0_5"/>
          <p:cNvSpPr txBox="1"/>
          <p:nvPr/>
        </p:nvSpPr>
        <p:spPr>
          <a:xfrm>
            <a:off x="1533659" y="4266369"/>
            <a:ext cx="3116389" cy="4919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lt1"/>
                </a:solidFill>
                <a:latin typeface="Calibri"/>
                <a:ea typeface="Calibri"/>
                <a:cs typeface="Calibri"/>
                <a:sym typeface="Calibri"/>
              </a:rPr>
              <a:t>Leslie Perry</a:t>
            </a:r>
          </a:p>
          <a:p>
            <a:pPr marL="0" lvl="0" indent="0" algn="l" rtl="0">
              <a:spcBef>
                <a:spcPts val="0"/>
              </a:spcBef>
              <a:spcAft>
                <a:spcPts val="0"/>
              </a:spcAft>
              <a:buNone/>
            </a:pPr>
            <a:endParaRPr sz="2000" dirty="0">
              <a:solidFill>
                <a:srgbClr val="FF9900"/>
              </a:solidFill>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pic>
        <p:nvPicPr>
          <p:cNvPr id="3" name="Picture 2" descr="A person smiling for the camera&#10;&#10;Description automatically generated">
            <a:extLst>
              <a:ext uri="{FF2B5EF4-FFF2-40B4-BE49-F238E27FC236}">
                <a16:creationId xmlns:a16="http://schemas.microsoft.com/office/drawing/2014/main" id="{8348B9FE-025A-4E4A-8171-8D8407B5AACC}"/>
              </a:ext>
            </a:extLst>
          </p:cNvPr>
          <p:cNvPicPr>
            <a:picLocks noChangeAspect="1"/>
          </p:cNvPicPr>
          <p:nvPr/>
        </p:nvPicPr>
        <p:blipFill>
          <a:blip r:embed="rId5"/>
          <a:stretch>
            <a:fillRect/>
          </a:stretch>
        </p:blipFill>
        <p:spPr>
          <a:xfrm>
            <a:off x="1533659" y="1471009"/>
            <a:ext cx="3116389" cy="2746267"/>
          </a:xfrm>
          <a:prstGeom prst="rect">
            <a:avLst/>
          </a:prstGeom>
        </p:spPr>
      </p:pic>
      <p:sp>
        <p:nvSpPr>
          <p:cNvPr id="14" name="Google Shape;126;g64e7ae3ca8_0_5">
            <a:extLst>
              <a:ext uri="{FF2B5EF4-FFF2-40B4-BE49-F238E27FC236}">
                <a16:creationId xmlns:a16="http://schemas.microsoft.com/office/drawing/2014/main" id="{E073AEF0-CF2C-4E81-90F7-BCBF95DD3DFF}"/>
              </a:ext>
            </a:extLst>
          </p:cNvPr>
          <p:cNvSpPr txBox="1"/>
          <p:nvPr/>
        </p:nvSpPr>
        <p:spPr>
          <a:xfrm>
            <a:off x="8263729" y="5070806"/>
            <a:ext cx="3147050" cy="1325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285750" lvl="0" indent="-317500" algn="l" rtl="0">
              <a:spcBef>
                <a:spcPts val="0"/>
              </a:spcBef>
              <a:spcAft>
                <a:spcPts val="0"/>
              </a:spcAft>
              <a:buClr>
                <a:schemeClr val="lt1"/>
              </a:buClr>
              <a:buSzPts val="1400"/>
              <a:buFont typeface="Calibri"/>
              <a:buChar char="●"/>
            </a:pPr>
            <a:r>
              <a:rPr lang="en-US" sz="1800" dirty="0">
                <a:solidFill>
                  <a:schemeClr val="lt1"/>
                </a:solidFill>
                <a:latin typeface="Calibri"/>
                <a:ea typeface="Calibri"/>
                <a:cs typeface="Calibri"/>
                <a:sym typeface="Calibri"/>
              </a:rPr>
              <a:t>IRWM Program Manager</a:t>
            </a:r>
          </a:p>
          <a:p>
            <a:pPr marL="285750" lvl="0" indent="-317500" algn="l" rtl="0">
              <a:spcBef>
                <a:spcPts val="0"/>
              </a:spcBef>
              <a:spcAft>
                <a:spcPts val="0"/>
              </a:spcAft>
              <a:buClr>
                <a:schemeClr val="lt1"/>
              </a:buClr>
              <a:buSzPts val="1400"/>
              <a:buFont typeface="Calibri"/>
              <a:buChar char="●"/>
            </a:pPr>
            <a:r>
              <a:rPr lang="en-US" sz="1800" dirty="0">
                <a:solidFill>
                  <a:schemeClr val="lt1"/>
                </a:solidFill>
                <a:latin typeface="Calibri"/>
                <a:ea typeface="Calibri"/>
                <a:cs typeface="Calibri"/>
                <a:sym typeface="Calibri"/>
              </a:rPr>
              <a:t>Prop 1 Round 1 Support</a:t>
            </a:r>
            <a:endParaRPr sz="1800" dirty="0">
              <a:solidFill>
                <a:schemeClr val="lt1"/>
              </a:solidFill>
              <a:latin typeface="Calibri"/>
              <a:ea typeface="Calibri"/>
              <a:cs typeface="Calibri"/>
              <a:sym typeface="Calibri"/>
            </a:endParaRPr>
          </a:p>
          <a:p>
            <a:pPr marL="285750" lvl="0" indent="-317500" algn="l" rtl="0">
              <a:spcBef>
                <a:spcPts val="0"/>
              </a:spcBef>
              <a:spcAft>
                <a:spcPts val="0"/>
              </a:spcAft>
              <a:buClr>
                <a:schemeClr val="lt1"/>
              </a:buClr>
              <a:buSzPts val="1400"/>
              <a:buFont typeface="Calibri"/>
              <a:buChar char="●"/>
            </a:pPr>
            <a:endParaRPr sz="1800" dirty="0">
              <a:solidFill>
                <a:schemeClr val="lt1"/>
              </a:solidFill>
              <a:latin typeface="Calibri"/>
              <a:ea typeface="Calibri"/>
              <a:cs typeface="Calibri"/>
              <a:sym typeface="Calibri"/>
            </a:endParaRPr>
          </a:p>
          <a:p>
            <a:pPr marL="0" lvl="0" indent="0" algn="l" rtl="0">
              <a:spcBef>
                <a:spcPts val="0"/>
              </a:spcBef>
              <a:spcAft>
                <a:spcPts val="0"/>
              </a:spcAft>
              <a:buNone/>
            </a:pPr>
            <a:endParaRPr sz="1800" dirty="0">
              <a:solidFill>
                <a:schemeClr val="lt1"/>
              </a:solidFill>
              <a:latin typeface="Calibri"/>
              <a:ea typeface="Calibri"/>
              <a:cs typeface="Calibri"/>
              <a:sym typeface="Calibri"/>
            </a:endParaRPr>
          </a:p>
          <a:p>
            <a:pPr marL="0" lvl="0" indent="0" algn="l" rtl="0">
              <a:spcBef>
                <a:spcPts val="0"/>
              </a:spcBef>
              <a:spcAft>
                <a:spcPts val="0"/>
              </a:spcAft>
              <a:buNone/>
            </a:pPr>
            <a:endParaRPr sz="1800" dirty="0">
              <a:solidFill>
                <a:schemeClr val="lt1"/>
              </a:solidFill>
              <a:latin typeface="Calibri"/>
              <a:ea typeface="Calibri"/>
              <a:cs typeface="Calibri"/>
              <a:sym typeface="Calibri"/>
            </a:endParaRPr>
          </a:p>
        </p:txBody>
      </p:sp>
      <p:pic>
        <p:nvPicPr>
          <p:cNvPr id="4" name="Picture 3" descr="Logo&#10;&#10;Description automatically generated with medium confidence">
            <a:extLst>
              <a:ext uri="{FF2B5EF4-FFF2-40B4-BE49-F238E27FC236}">
                <a16:creationId xmlns:a16="http://schemas.microsoft.com/office/drawing/2014/main" id="{632A243C-8073-4F57-AEA2-1608BE1C291C}"/>
              </a:ext>
            </a:extLst>
          </p:cNvPr>
          <p:cNvPicPr>
            <a:picLocks noChangeAspect="1"/>
          </p:cNvPicPr>
          <p:nvPr/>
        </p:nvPicPr>
        <p:blipFill>
          <a:blip r:embed="rId6"/>
          <a:stretch>
            <a:fillRect/>
          </a:stretch>
        </p:blipFill>
        <p:spPr>
          <a:xfrm>
            <a:off x="5264248" y="2790184"/>
            <a:ext cx="2462022" cy="33032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64e7ae3ca8_0_48"/>
          <p:cNvSpPr txBox="1">
            <a:spLocks noGrp="1"/>
          </p:cNvSpPr>
          <p:nvPr>
            <p:ph type="title"/>
          </p:nvPr>
        </p:nvSpPr>
        <p:spPr>
          <a:xfrm>
            <a:off x="1219200" y="36199"/>
            <a:ext cx="9328800" cy="9543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008C9E"/>
              </a:buClr>
              <a:buSzPts val="4000"/>
              <a:buNone/>
            </a:pPr>
            <a:r>
              <a:rPr lang="en-US" sz="4000" dirty="0"/>
              <a:t>Individual Funding Agreements</a:t>
            </a:r>
            <a:endParaRPr sz="4000" dirty="0"/>
          </a:p>
        </p:txBody>
      </p:sp>
      <p:sp>
        <p:nvSpPr>
          <p:cNvPr id="4" name="Google Shape;150;p2">
            <a:extLst>
              <a:ext uri="{FF2B5EF4-FFF2-40B4-BE49-F238E27FC236}">
                <a16:creationId xmlns:a16="http://schemas.microsoft.com/office/drawing/2014/main" id="{43179A6A-2214-488D-8BAC-34CD9ACD8A0E}"/>
              </a:ext>
            </a:extLst>
          </p:cNvPr>
          <p:cNvSpPr txBox="1">
            <a:spLocks/>
          </p:cNvSpPr>
          <p:nvPr/>
        </p:nvSpPr>
        <p:spPr>
          <a:xfrm>
            <a:off x="1263445" y="2426488"/>
            <a:ext cx="2979174" cy="258617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buClr>
                <a:schemeClr val="lt1"/>
              </a:buClr>
              <a:buSzPts val="2800"/>
            </a:pPr>
            <a:r>
              <a:rPr lang="en-US" b="1" dirty="0">
                <a:solidFill>
                  <a:schemeClr val="tx1"/>
                </a:solidFill>
              </a:rPr>
              <a:t>ACWD</a:t>
            </a:r>
          </a:p>
          <a:p>
            <a:pPr marL="514350" indent="-514350" algn="ctr">
              <a:lnSpc>
                <a:spcPct val="200000"/>
              </a:lnSpc>
              <a:buClr>
                <a:schemeClr val="lt1"/>
              </a:buClr>
              <a:buSzPts val="2800"/>
              <a:buFont typeface="+mj-lt"/>
              <a:buAutoNum type="arabicPeriod"/>
            </a:pPr>
            <a:r>
              <a:rPr lang="en-US" b="1" dirty="0">
                <a:solidFill>
                  <a:schemeClr val="tx1"/>
                </a:solidFill>
              </a:rPr>
              <a:t>Contra Costa County</a:t>
            </a:r>
          </a:p>
          <a:p>
            <a:pPr algn="ctr">
              <a:lnSpc>
                <a:spcPct val="200000"/>
              </a:lnSpc>
              <a:buClr>
                <a:schemeClr val="lt1"/>
              </a:buClr>
              <a:buSzPts val="2800"/>
            </a:pPr>
            <a:r>
              <a:rPr lang="en-US" b="1" dirty="0">
                <a:solidFill>
                  <a:schemeClr val="tx1"/>
                </a:solidFill>
              </a:rPr>
              <a:t>NBWRA</a:t>
            </a:r>
          </a:p>
          <a:p>
            <a:pPr algn="ctr">
              <a:lnSpc>
                <a:spcPct val="200000"/>
              </a:lnSpc>
              <a:buClr>
                <a:schemeClr val="lt1"/>
              </a:buClr>
              <a:buSzPts val="2800"/>
            </a:pPr>
            <a:r>
              <a:rPr lang="en-US" b="1" dirty="0">
                <a:solidFill>
                  <a:schemeClr val="tx1"/>
                </a:solidFill>
              </a:rPr>
              <a:t>City of Calistoga</a:t>
            </a:r>
          </a:p>
          <a:p>
            <a:pPr algn="ctr">
              <a:lnSpc>
                <a:spcPct val="200000"/>
              </a:lnSpc>
              <a:buClr>
                <a:schemeClr val="lt1"/>
              </a:buClr>
              <a:buSzPts val="2800"/>
            </a:pPr>
            <a:r>
              <a:rPr lang="en-US" b="1" dirty="0">
                <a:solidFill>
                  <a:schemeClr val="tx1"/>
                </a:solidFill>
              </a:rPr>
              <a:t>EBMUD</a:t>
            </a:r>
          </a:p>
          <a:p>
            <a:pPr marL="514350" indent="-514350" algn="ctr">
              <a:lnSpc>
                <a:spcPct val="200000"/>
              </a:lnSpc>
              <a:buClr>
                <a:schemeClr val="lt1"/>
              </a:buClr>
              <a:buSzPts val="2800"/>
              <a:buFont typeface="+mj-lt"/>
              <a:buAutoNum type="arabicPeriod"/>
            </a:pPr>
            <a:endParaRPr lang="en-US" b="1" dirty="0">
              <a:solidFill>
                <a:schemeClr val="tx1"/>
              </a:solidFill>
            </a:endParaRPr>
          </a:p>
          <a:p>
            <a:pPr algn="ctr">
              <a:lnSpc>
                <a:spcPct val="90000"/>
              </a:lnSpc>
              <a:spcBef>
                <a:spcPts val="1000"/>
              </a:spcBef>
              <a:buClr>
                <a:schemeClr val="lt1"/>
              </a:buClr>
              <a:buSzPts val="2800"/>
            </a:pPr>
            <a:endParaRPr lang="en-US" b="1" dirty="0">
              <a:solidFill>
                <a:schemeClr val="tx1"/>
              </a:solidFill>
            </a:endParaRPr>
          </a:p>
          <a:p>
            <a:pPr marL="228600" indent="-228600" algn="ctr">
              <a:lnSpc>
                <a:spcPct val="90000"/>
              </a:lnSpc>
              <a:spcBef>
                <a:spcPts val="1000"/>
              </a:spcBef>
              <a:buClr>
                <a:schemeClr val="lt1"/>
              </a:buClr>
              <a:buSzPts val="2800"/>
              <a:buFont typeface="Arial"/>
              <a:buChar char="•"/>
            </a:pPr>
            <a:endParaRPr lang="en-US" b="1" dirty="0">
              <a:solidFill>
                <a:schemeClr val="tx1"/>
              </a:solidFill>
            </a:endParaRPr>
          </a:p>
          <a:p>
            <a:pPr marL="228600" indent="-228600" algn="ctr">
              <a:lnSpc>
                <a:spcPct val="90000"/>
              </a:lnSpc>
              <a:spcBef>
                <a:spcPts val="1000"/>
              </a:spcBef>
              <a:buClr>
                <a:schemeClr val="lt1"/>
              </a:buClr>
              <a:buSzPts val="2800"/>
              <a:buFont typeface="Arial"/>
              <a:buChar char="•"/>
            </a:pPr>
            <a:endParaRPr lang="en-US" b="1" dirty="0">
              <a:solidFill>
                <a:schemeClr val="tx1"/>
              </a:solidFill>
            </a:endParaRPr>
          </a:p>
          <a:p>
            <a:pPr marL="228600" indent="-228600" algn="ctr">
              <a:lnSpc>
                <a:spcPct val="90000"/>
              </a:lnSpc>
              <a:spcBef>
                <a:spcPts val="1000"/>
              </a:spcBef>
              <a:buClr>
                <a:schemeClr val="lt1"/>
              </a:buClr>
              <a:buSzPts val="2800"/>
              <a:buFont typeface="Arial"/>
              <a:buChar char="•"/>
            </a:pPr>
            <a:endParaRPr lang="en-US" b="1" dirty="0">
              <a:solidFill>
                <a:schemeClr val="tx1"/>
              </a:solidFill>
            </a:endParaRPr>
          </a:p>
          <a:p>
            <a:pPr marL="228600" indent="-50800" algn="ctr">
              <a:lnSpc>
                <a:spcPct val="90000"/>
              </a:lnSpc>
              <a:spcBef>
                <a:spcPts val="1000"/>
              </a:spcBef>
              <a:buClr>
                <a:schemeClr val="dk1"/>
              </a:buClr>
              <a:buSzPts val="2800"/>
            </a:pPr>
            <a:endParaRPr lang="en-US" b="1" dirty="0">
              <a:solidFill>
                <a:schemeClr val="tx1"/>
              </a:solidFill>
            </a:endParaRPr>
          </a:p>
        </p:txBody>
      </p:sp>
      <p:sp>
        <p:nvSpPr>
          <p:cNvPr id="5" name="Google Shape;150;p2">
            <a:extLst>
              <a:ext uri="{FF2B5EF4-FFF2-40B4-BE49-F238E27FC236}">
                <a16:creationId xmlns:a16="http://schemas.microsoft.com/office/drawing/2014/main" id="{2BF36DD6-3C14-4917-911B-9A5D599E91EF}"/>
              </a:ext>
            </a:extLst>
          </p:cNvPr>
          <p:cNvSpPr txBox="1">
            <a:spLocks/>
          </p:cNvSpPr>
          <p:nvPr/>
        </p:nvSpPr>
        <p:spPr>
          <a:xfrm>
            <a:off x="7546294" y="2426488"/>
            <a:ext cx="2979174" cy="258617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buClr>
                <a:schemeClr val="lt1"/>
              </a:buClr>
              <a:buSzPts val="2800"/>
            </a:pPr>
            <a:r>
              <a:rPr lang="en-US" b="1" dirty="0">
                <a:solidFill>
                  <a:schemeClr val="tx1"/>
                </a:solidFill>
              </a:rPr>
              <a:t>City of San Jose</a:t>
            </a:r>
          </a:p>
          <a:p>
            <a:pPr algn="ctr">
              <a:lnSpc>
                <a:spcPct val="200000"/>
              </a:lnSpc>
              <a:buClr>
                <a:schemeClr val="lt1"/>
              </a:buClr>
              <a:buSzPts val="2800"/>
            </a:pPr>
            <a:r>
              <a:rPr lang="en-US" b="1" dirty="0">
                <a:solidFill>
                  <a:schemeClr val="tx1"/>
                </a:solidFill>
              </a:rPr>
              <a:t>SFCJPA</a:t>
            </a:r>
          </a:p>
          <a:p>
            <a:pPr algn="ctr">
              <a:lnSpc>
                <a:spcPct val="200000"/>
              </a:lnSpc>
              <a:buClr>
                <a:schemeClr val="lt1"/>
              </a:buClr>
              <a:buSzPts val="2800"/>
            </a:pPr>
            <a:r>
              <a:rPr lang="en-US" b="1" dirty="0">
                <a:solidFill>
                  <a:schemeClr val="tx1"/>
                </a:solidFill>
              </a:rPr>
              <a:t>SFPUC</a:t>
            </a:r>
          </a:p>
          <a:p>
            <a:pPr marL="514350" indent="-514350" algn="ctr">
              <a:lnSpc>
                <a:spcPct val="200000"/>
              </a:lnSpc>
              <a:buClr>
                <a:schemeClr val="lt1"/>
              </a:buClr>
              <a:buSzPts val="2800"/>
              <a:buFont typeface="+mj-lt"/>
              <a:buAutoNum type="arabicPeriod"/>
            </a:pPr>
            <a:endParaRPr lang="en-US" b="1" dirty="0">
              <a:solidFill>
                <a:schemeClr val="tx1"/>
              </a:solidFill>
            </a:endParaRPr>
          </a:p>
          <a:p>
            <a:pPr algn="ctr">
              <a:lnSpc>
                <a:spcPct val="90000"/>
              </a:lnSpc>
              <a:spcBef>
                <a:spcPts val="1000"/>
              </a:spcBef>
              <a:buClr>
                <a:schemeClr val="lt1"/>
              </a:buClr>
              <a:buSzPts val="2800"/>
            </a:pPr>
            <a:endParaRPr lang="en-US" b="1" dirty="0">
              <a:solidFill>
                <a:schemeClr val="tx1"/>
              </a:solidFill>
            </a:endParaRPr>
          </a:p>
          <a:p>
            <a:pPr marL="228600" indent="-228600" algn="ctr">
              <a:lnSpc>
                <a:spcPct val="90000"/>
              </a:lnSpc>
              <a:spcBef>
                <a:spcPts val="1000"/>
              </a:spcBef>
              <a:buClr>
                <a:schemeClr val="lt1"/>
              </a:buClr>
              <a:buSzPts val="2800"/>
              <a:buFont typeface="Arial"/>
              <a:buChar char="•"/>
            </a:pPr>
            <a:endParaRPr lang="en-US" b="1" dirty="0">
              <a:solidFill>
                <a:schemeClr val="tx1"/>
              </a:solidFill>
            </a:endParaRPr>
          </a:p>
          <a:p>
            <a:pPr marL="228600" indent="-228600" algn="ctr">
              <a:lnSpc>
                <a:spcPct val="90000"/>
              </a:lnSpc>
              <a:spcBef>
                <a:spcPts val="1000"/>
              </a:spcBef>
              <a:buClr>
                <a:schemeClr val="lt1"/>
              </a:buClr>
              <a:buSzPts val="2800"/>
              <a:buFont typeface="Arial"/>
              <a:buChar char="•"/>
            </a:pPr>
            <a:endParaRPr lang="en-US" b="1" dirty="0">
              <a:solidFill>
                <a:schemeClr val="tx1"/>
              </a:solidFill>
            </a:endParaRPr>
          </a:p>
          <a:p>
            <a:pPr marL="228600" indent="-228600" algn="ctr">
              <a:lnSpc>
                <a:spcPct val="90000"/>
              </a:lnSpc>
              <a:spcBef>
                <a:spcPts val="1000"/>
              </a:spcBef>
              <a:buClr>
                <a:schemeClr val="lt1"/>
              </a:buClr>
              <a:buSzPts val="2800"/>
              <a:buFont typeface="Arial"/>
              <a:buChar char="•"/>
            </a:pPr>
            <a:endParaRPr lang="en-US" b="1" dirty="0">
              <a:solidFill>
                <a:schemeClr val="tx1"/>
              </a:solidFill>
            </a:endParaRPr>
          </a:p>
          <a:p>
            <a:pPr marL="228600" indent="-50800" algn="ctr">
              <a:lnSpc>
                <a:spcPct val="90000"/>
              </a:lnSpc>
              <a:spcBef>
                <a:spcPts val="1000"/>
              </a:spcBef>
              <a:buClr>
                <a:schemeClr val="dk1"/>
              </a:buClr>
              <a:buSzPts val="2800"/>
            </a:pPr>
            <a:endParaRPr lang="en-US" b="1" dirty="0">
              <a:solidFill>
                <a:schemeClr val="tx1"/>
              </a:solidFill>
            </a:endParaRPr>
          </a:p>
        </p:txBody>
      </p:sp>
      <p:sp>
        <p:nvSpPr>
          <p:cNvPr id="2" name="Rectangle: Rounded Corners 1">
            <a:extLst>
              <a:ext uri="{FF2B5EF4-FFF2-40B4-BE49-F238E27FC236}">
                <a16:creationId xmlns:a16="http://schemas.microsoft.com/office/drawing/2014/main" id="{ECD9CDF3-CB36-4B19-9AD2-3CB0181209E1}"/>
              </a:ext>
            </a:extLst>
          </p:cNvPr>
          <p:cNvSpPr/>
          <p:nvPr/>
        </p:nvSpPr>
        <p:spPr>
          <a:xfrm>
            <a:off x="1101213" y="1405025"/>
            <a:ext cx="3303639"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Local Project Sponsors</a:t>
            </a:r>
          </a:p>
        </p:txBody>
      </p:sp>
      <p:sp>
        <p:nvSpPr>
          <p:cNvPr id="7" name="Rectangle: Rounded Corners 6">
            <a:extLst>
              <a:ext uri="{FF2B5EF4-FFF2-40B4-BE49-F238E27FC236}">
                <a16:creationId xmlns:a16="http://schemas.microsoft.com/office/drawing/2014/main" id="{A1941B3C-6D3E-419B-82D0-20E8CCA27620}"/>
              </a:ext>
            </a:extLst>
          </p:cNvPr>
          <p:cNvSpPr/>
          <p:nvPr/>
        </p:nvSpPr>
        <p:spPr>
          <a:xfrm>
            <a:off x="7384062" y="1405025"/>
            <a:ext cx="3303639"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Placeholder</a:t>
            </a:r>
            <a:r>
              <a:rPr lang="en-US" dirty="0"/>
              <a:t> </a:t>
            </a:r>
            <a:r>
              <a:rPr lang="en-US" sz="2000" b="1" dirty="0"/>
              <a:t>Projects</a:t>
            </a:r>
          </a:p>
        </p:txBody>
      </p:sp>
      <p:sp>
        <p:nvSpPr>
          <p:cNvPr id="3" name="Rectangle: Rounded Corners 2">
            <a:extLst>
              <a:ext uri="{FF2B5EF4-FFF2-40B4-BE49-F238E27FC236}">
                <a16:creationId xmlns:a16="http://schemas.microsoft.com/office/drawing/2014/main" id="{2C056C32-2B07-42E5-A798-8AC70A82BBDD}"/>
              </a:ext>
            </a:extLst>
          </p:cNvPr>
          <p:cNvSpPr/>
          <p:nvPr/>
        </p:nvSpPr>
        <p:spPr>
          <a:xfrm>
            <a:off x="368709" y="4794477"/>
            <a:ext cx="4768645" cy="7177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LPS Agreements Drafted in February</a:t>
            </a:r>
          </a:p>
          <a:p>
            <a:pPr algn="ctr"/>
            <a:r>
              <a:rPr lang="en-US" dirty="0"/>
              <a:t>Expected Execution in March/April</a:t>
            </a:r>
          </a:p>
        </p:txBody>
      </p:sp>
      <p:sp>
        <p:nvSpPr>
          <p:cNvPr id="10" name="Rectangle: Rounded Corners 9">
            <a:extLst>
              <a:ext uri="{FF2B5EF4-FFF2-40B4-BE49-F238E27FC236}">
                <a16:creationId xmlns:a16="http://schemas.microsoft.com/office/drawing/2014/main" id="{99889307-874E-4829-B0C1-775B5DB45612}"/>
              </a:ext>
            </a:extLst>
          </p:cNvPr>
          <p:cNvSpPr/>
          <p:nvPr/>
        </p:nvSpPr>
        <p:spPr>
          <a:xfrm>
            <a:off x="6645599" y="4010308"/>
            <a:ext cx="4768645" cy="16573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Grant Agreement will be amended to change Placeholder Projects to LPSs once permits and CEQA have been completed. MUST be complete by </a:t>
            </a:r>
            <a:r>
              <a:rPr lang="en-US" b="1" i="1" u="sng" dirty="0">
                <a:solidFill>
                  <a:schemeClr val="accent6">
                    <a:lumMod val="40000"/>
                    <a:lumOff val="60000"/>
                  </a:schemeClr>
                </a:solidFill>
              </a:rPr>
              <a:t>11/01/2022</a:t>
            </a:r>
          </a:p>
          <a:p>
            <a:pPr algn="ctr"/>
            <a:endParaRPr lang="en-US" dirty="0"/>
          </a:p>
          <a:p>
            <a:pPr algn="ctr"/>
            <a:r>
              <a:rPr lang="en-US" dirty="0"/>
              <a:t>LPS Agreements will then be drafted</a:t>
            </a:r>
          </a:p>
        </p:txBody>
      </p:sp>
    </p:spTree>
    <p:extLst>
      <p:ext uri="{BB962C8B-B14F-4D97-AF65-F5344CB8AC3E}">
        <p14:creationId xmlns:p14="http://schemas.microsoft.com/office/powerpoint/2010/main" val="287016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3253410" y="1317952"/>
            <a:ext cx="5181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solidFill>
                  <a:schemeClr val="lt1"/>
                </a:solidFill>
              </a:rPr>
              <a:t> </a:t>
            </a:r>
            <a:r>
              <a:rPr lang="en-US" sz="4000" b="1" dirty="0">
                <a:solidFill>
                  <a:schemeClr val="bg1"/>
                </a:solidFill>
                <a:latin typeface="Oswald"/>
                <a:cs typeface="Oswald"/>
              </a:rPr>
              <a:t>Questions</a:t>
            </a:r>
            <a:br>
              <a:rPr lang="en-US" sz="4000" b="1" dirty="0">
                <a:solidFill>
                  <a:schemeClr val="bg1"/>
                </a:solidFill>
                <a:latin typeface="Oswald"/>
                <a:cs typeface="Oswald"/>
              </a:rPr>
            </a:br>
            <a:r>
              <a:rPr lang="en-US" sz="4000" b="1" dirty="0">
                <a:solidFill>
                  <a:schemeClr val="bg1"/>
                </a:solidFill>
                <a:latin typeface="Oswald"/>
                <a:cs typeface="Oswald"/>
              </a:rPr>
              <a:t> </a:t>
            </a:r>
            <a:endParaRPr sz="4000" b="1" dirty="0">
              <a:solidFill>
                <a:schemeClr val="bg1"/>
              </a:solidFill>
              <a:latin typeface="Oswald"/>
              <a:cs typeface="Oswald"/>
            </a:endParaRPr>
          </a:p>
        </p:txBody>
      </p:sp>
      <p:sp>
        <p:nvSpPr>
          <p:cNvPr id="150" name="Google Shape;150;p2"/>
          <p:cNvSpPr txBox="1">
            <a:spLocks noGrp="1"/>
          </p:cNvSpPr>
          <p:nvPr>
            <p:ph type="body" idx="1"/>
          </p:nvPr>
        </p:nvSpPr>
        <p:spPr>
          <a:xfrm>
            <a:off x="433305" y="2239618"/>
            <a:ext cx="10515600" cy="2842591"/>
          </a:xfrm>
          <a:prstGeom prst="rect">
            <a:avLst/>
          </a:prstGeom>
          <a:noFill/>
          <a:ln>
            <a:noFill/>
          </a:ln>
        </p:spPr>
        <p:txBody>
          <a:bodyPr spcFirstLastPara="1" wrap="square" lIns="91425" tIns="45700" rIns="91425" bIns="45700" anchor="t" anchorCtr="0">
            <a:normAutofit/>
          </a:bodyPr>
          <a:lstStyle/>
          <a:p>
            <a:pPr marL="914400" lvl="2" indent="0">
              <a:spcBef>
                <a:spcPts val="0"/>
              </a:spcBef>
              <a:buNone/>
            </a:pPr>
            <a:endParaRPr lang="en-US" sz="2400" dirty="0">
              <a:effectLst/>
              <a:latin typeface="Times New Roman" panose="02020603050405020304" pitchFamily="18" charset="0"/>
              <a:ea typeface="Times New Roman" panose="02020603050405020304" pitchFamily="18" charset="0"/>
            </a:endParaRPr>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Before we move onto details related to progress reports and invoices please let us know if you have questions related to the Grant Agreement or the Individual Funding Agreements.</a:t>
            </a:r>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299362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Invoices and Progress Reports</a:t>
            </a:r>
            <a:endParaRPr sz="4000" b="1" dirty="0">
              <a:solidFill>
                <a:srgbClr val="008C9E"/>
              </a:solidFill>
              <a:latin typeface="Oswald"/>
              <a:cs typeface="Oswald"/>
              <a:sym typeface="Oswald"/>
            </a:endParaRPr>
          </a:p>
        </p:txBody>
      </p:sp>
      <p:sp>
        <p:nvSpPr>
          <p:cNvPr id="162" name="Google Shape;162;p4"/>
          <p:cNvSpPr txBox="1">
            <a:spLocks noGrp="1"/>
          </p:cNvSpPr>
          <p:nvPr>
            <p:ph type="body" idx="1"/>
          </p:nvPr>
        </p:nvSpPr>
        <p:spPr>
          <a:xfrm>
            <a:off x="838199" y="1356852"/>
            <a:ext cx="11088329" cy="482011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Placeholder projects are required to submit progress reports when not in contract</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Invoices and Reports are due at the same time each quarter</a:t>
            </a:r>
            <a:endParaRPr dirty="0"/>
          </a:p>
          <a:p>
            <a:pPr marL="685800" lvl="1" indent="-228600" algn="l" rtl="0">
              <a:lnSpc>
                <a:spcPct val="90000"/>
              </a:lnSpc>
              <a:spcBef>
                <a:spcPts val="500"/>
              </a:spcBef>
              <a:spcAft>
                <a:spcPts val="0"/>
              </a:spcAft>
              <a:buClr>
                <a:schemeClr val="dk1"/>
              </a:buClr>
              <a:buSzPts val="2400"/>
              <a:buChar char="•"/>
            </a:pPr>
            <a:r>
              <a:rPr lang="en-US" dirty="0"/>
              <a:t>Progress reports will document activities, milestones, and progress </a:t>
            </a:r>
            <a:endParaRPr dirty="0"/>
          </a:p>
          <a:p>
            <a:pPr marL="685800" lvl="1" indent="-228600" algn="l" rtl="0">
              <a:lnSpc>
                <a:spcPct val="90000"/>
              </a:lnSpc>
              <a:spcBef>
                <a:spcPts val="500"/>
              </a:spcBef>
              <a:spcAft>
                <a:spcPts val="0"/>
              </a:spcAft>
              <a:buClr>
                <a:schemeClr val="dk1"/>
              </a:buClr>
              <a:buSzPts val="2400"/>
              <a:buChar char="•"/>
            </a:pPr>
            <a:r>
              <a:rPr lang="en-US" dirty="0"/>
              <a:t>Invoices will document expenses and must include backup </a:t>
            </a:r>
            <a:endParaRPr dirty="0"/>
          </a:p>
          <a:p>
            <a:pPr marL="685800" lvl="1" indent="-228600" algn="l" rtl="0">
              <a:lnSpc>
                <a:spcPct val="90000"/>
              </a:lnSpc>
              <a:spcBef>
                <a:spcPts val="500"/>
              </a:spcBef>
              <a:spcAft>
                <a:spcPts val="0"/>
              </a:spcAft>
              <a:buClr>
                <a:schemeClr val="dk1"/>
              </a:buClr>
              <a:buSzPts val="2400"/>
              <a:buChar char="•"/>
            </a:pPr>
            <a:r>
              <a:rPr lang="en-US" dirty="0"/>
              <a:t>Deliverables will be submitted with progress reports</a:t>
            </a:r>
            <a:endParaRPr dirty="0"/>
          </a:p>
          <a:p>
            <a:pPr marL="228600" lvl="0" indent="-228600" algn="l" rtl="0">
              <a:lnSpc>
                <a:spcPct val="90000"/>
              </a:lnSpc>
              <a:spcBef>
                <a:spcPts val="1000"/>
              </a:spcBef>
              <a:spcAft>
                <a:spcPts val="0"/>
              </a:spcAft>
              <a:buClr>
                <a:schemeClr val="dk1"/>
              </a:buClr>
              <a:buSzPts val="2800"/>
              <a:buChar char="•"/>
            </a:pPr>
            <a:r>
              <a:rPr lang="en-US" dirty="0"/>
              <a:t>Process</a:t>
            </a:r>
            <a:endParaRPr dirty="0"/>
          </a:p>
          <a:p>
            <a:pPr marL="685800" lvl="1" indent="-228600" algn="l" rtl="0">
              <a:lnSpc>
                <a:spcPct val="90000"/>
              </a:lnSpc>
              <a:spcBef>
                <a:spcPts val="500"/>
              </a:spcBef>
              <a:spcAft>
                <a:spcPts val="0"/>
              </a:spcAft>
              <a:buClr>
                <a:schemeClr val="dk1"/>
              </a:buClr>
              <a:buSzPts val="2400"/>
              <a:buChar char="•"/>
            </a:pPr>
            <a:r>
              <a:rPr lang="en-US" dirty="0"/>
              <a:t>Progress reports and invoices will be submitted one month after the end of each quarter </a:t>
            </a:r>
          </a:p>
          <a:p>
            <a:pPr marL="1143000" lvl="2" indent="-228600">
              <a:buSzPts val="2400"/>
            </a:pPr>
            <a:r>
              <a:rPr lang="en-US" dirty="0"/>
              <a:t>1</a:t>
            </a:r>
            <a:r>
              <a:rPr lang="en-US" baseline="30000" dirty="0"/>
              <a:t>st</a:t>
            </a:r>
            <a:r>
              <a:rPr lang="en-US" dirty="0"/>
              <a:t> Submittal will be due 4/30/2021 for activities through 3/31/2021</a:t>
            </a:r>
            <a:endParaRPr dirty="0"/>
          </a:p>
          <a:p>
            <a:pPr marL="685800" lvl="1" indent="-228600" algn="l" rtl="0">
              <a:lnSpc>
                <a:spcPct val="90000"/>
              </a:lnSpc>
              <a:spcBef>
                <a:spcPts val="500"/>
              </a:spcBef>
              <a:spcAft>
                <a:spcPts val="0"/>
              </a:spcAft>
              <a:buClr>
                <a:schemeClr val="dk1"/>
              </a:buClr>
              <a:buSzPts val="2400"/>
              <a:buChar char="•"/>
            </a:pPr>
            <a:r>
              <a:rPr lang="en-US" dirty="0"/>
              <a:t>SFEP will review and work with project sponsors to tie up any loose ends</a:t>
            </a:r>
            <a:endParaRPr dirty="0"/>
          </a:p>
          <a:p>
            <a:pPr marL="685800" lvl="1" indent="-228600" algn="l" rtl="0">
              <a:lnSpc>
                <a:spcPct val="90000"/>
              </a:lnSpc>
              <a:spcBef>
                <a:spcPts val="500"/>
              </a:spcBef>
              <a:spcAft>
                <a:spcPts val="0"/>
              </a:spcAft>
              <a:buClr>
                <a:schemeClr val="dk1"/>
              </a:buClr>
              <a:buSzPts val="2400"/>
              <a:buChar char="•"/>
            </a:pPr>
            <a:r>
              <a:rPr lang="en-US" dirty="0"/>
              <a:t>SFEP will submit to the State by the end of the following month</a:t>
            </a:r>
          </a:p>
          <a:p>
            <a:pPr marL="1143000" lvl="2" indent="-228600">
              <a:buSzPts val="2400"/>
            </a:pPr>
            <a:r>
              <a:rPr lang="en-US" dirty="0"/>
              <a:t>1</a:t>
            </a:r>
            <a:r>
              <a:rPr lang="en-US" baseline="30000" dirty="0"/>
              <a:t>st</a:t>
            </a:r>
            <a:r>
              <a:rPr lang="en-US" dirty="0"/>
              <a:t> Submittal will be sent to state 5/31/2021</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2079661" y="-2781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sz="4000" b="1" dirty="0">
                <a:solidFill>
                  <a:srgbClr val="008C9E"/>
                </a:solidFill>
                <a:latin typeface="Oswald"/>
                <a:ea typeface="Oswald"/>
                <a:cs typeface="Oswald"/>
                <a:sym typeface="Oswald"/>
              </a:rPr>
              <a:t>Process for submittals</a:t>
            </a:r>
            <a:endParaRPr sz="4000" b="1" dirty="0">
              <a:solidFill>
                <a:srgbClr val="008C9E"/>
              </a:solidFill>
              <a:latin typeface="Oswald"/>
              <a:ea typeface="Oswald"/>
              <a:cs typeface="Oswald"/>
              <a:sym typeface="Oswald"/>
            </a:endParaRPr>
          </a:p>
        </p:txBody>
      </p:sp>
      <p:grpSp>
        <p:nvGrpSpPr>
          <p:cNvPr id="168" name="Google Shape;168;p5"/>
          <p:cNvGrpSpPr/>
          <p:nvPr/>
        </p:nvGrpSpPr>
        <p:grpSpPr>
          <a:xfrm>
            <a:off x="161859" y="1418620"/>
            <a:ext cx="10493007" cy="3446766"/>
            <a:chOff x="11296" y="0"/>
            <a:chExt cx="10493007" cy="3446766"/>
          </a:xfrm>
        </p:grpSpPr>
        <p:sp>
          <p:nvSpPr>
            <p:cNvPr id="169" name="Google Shape;169;p5"/>
            <p:cNvSpPr/>
            <p:nvPr/>
          </p:nvSpPr>
          <p:spPr>
            <a:xfrm>
              <a:off x="778480" y="0"/>
              <a:ext cx="8938260" cy="3446766"/>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1296" y="1034029"/>
              <a:ext cx="3384708"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78599" y="1101332"/>
              <a:ext cx="3250102"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Submit Reports, Invoices and Deliverables</a:t>
              </a:r>
              <a:endParaRPr dirty="0"/>
            </a:p>
            <a:p>
              <a:pPr marL="171450" marR="0" lvl="1" indent="-171450" algn="l" rtl="0">
                <a:lnSpc>
                  <a:spcPct val="90000"/>
                </a:lnSpc>
                <a:spcBef>
                  <a:spcPts val="805"/>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One month after </a:t>
              </a:r>
              <a:r>
                <a:rPr lang="en-US" sz="1800" dirty="0">
                  <a:solidFill>
                    <a:schemeClr val="lt1"/>
                  </a:solidFill>
                  <a:latin typeface="Calibri"/>
                  <a:ea typeface="Calibri"/>
                  <a:cs typeface="Calibri"/>
                  <a:sym typeface="Calibri"/>
                </a:rPr>
                <a:t>end of quarter</a:t>
              </a:r>
              <a:endParaRPr dirty="0"/>
            </a:p>
          </p:txBody>
        </p:sp>
        <p:sp>
          <p:nvSpPr>
            <p:cNvPr id="172" name="Google Shape;172;p5"/>
            <p:cNvSpPr/>
            <p:nvPr/>
          </p:nvSpPr>
          <p:spPr>
            <a:xfrm>
              <a:off x="3565445" y="1034029"/>
              <a:ext cx="3384708"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3632748" y="1101332"/>
              <a:ext cx="3250102"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SFEP Review</a:t>
              </a:r>
              <a:endParaRPr dirty="0"/>
            </a:p>
            <a:p>
              <a:pPr marL="171450" marR="0" lvl="1" indent="-171450" algn="l" rtl="0">
                <a:lnSpc>
                  <a:spcPct val="90000"/>
                </a:lnSpc>
                <a:spcBef>
                  <a:spcPts val="805"/>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Work with project </a:t>
              </a:r>
              <a:r>
                <a:rPr lang="en-US" sz="1800" dirty="0">
                  <a:solidFill>
                    <a:schemeClr val="lt1"/>
                  </a:solidFill>
                  <a:latin typeface="Calibri"/>
                  <a:ea typeface="Calibri"/>
                  <a:cs typeface="Calibri"/>
                  <a:sym typeface="Calibri"/>
                </a:rPr>
                <a:t>sponsors</a:t>
              </a:r>
              <a:r>
                <a:rPr lang="en-US" sz="1800" b="0" i="0" u="none" strike="noStrike" cap="none" dirty="0">
                  <a:solidFill>
                    <a:schemeClr val="lt1"/>
                  </a:solidFill>
                  <a:latin typeface="Calibri"/>
                  <a:ea typeface="Calibri"/>
                  <a:cs typeface="Calibri"/>
                  <a:sym typeface="Calibri"/>
                </a:rPr>
                <a:t> to finalize for DWR</a:t>
              </a:r>
              <a:endParaRPr dirty="0"/>
            </a:p>
          </p:txBody>
        </p:sp>
        <p:sp>
          <p:nvSpPr>
            <p:cNvPr id="174" name="Google Shape;174;p5"/>
            <p:cNvSpPr/>
            <p:nvPr/>
          </p:nvSpPr>
          <p:spPr>
            <a:xfrm>
              <a:off x="7119595" y="1034029"/>
              <a:ext cx="3384708"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5"/>
            <p:cNvSpPr txBox="1"/>
            <p:nvPr/>
          </p:nvSpPr>
          <p:spPr>
            <a:xfrm>
              <a:off x="7186898" y="1101332"/>
              <a:ext cx="3250102"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Upload to State</a:t>
              </a:r>
              <a:endParaRPr/>
            </a:p>
            <a:p>
              <a:pPr marL="171450" marR="0" lvl="1" indent="-171450" algn="l" rtl="0">
                <a:lnSpc>
                  <a:spcPct val="90000"/>
                </a:lnSpc>
                <a:spcBef>
                  <a:spcPts val="805"/>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Two months after work period</a:t>
              </a:r>
              <a:endParaRPr/>
            </a:p>
          </p:txBody>
        </p:sp>
      </p:grpSp>
      <p:grpSp>
        <p:nvGrpSpPr>
          <p:cNvPr id="176" name="Google Shape;176;p5"/>
          <p:cNvGrpSpPr/>
          <p:nvPr/>
        </p:nvGrpSpPr>
        <p:grpSpPr>
          <a:xfrm>
            <a:off x="88450" y="3429000"/>
            <a:ext cx="10512817" cy="3446766"/>
            <a:chOff x="1391" y="0"/>
            <a:chExt cx="10512817" cy="3446766"/>
          </a:xfrm>
        </p:grpSpPr>
        <p:sp>
          <p:nvSpPr>
            <p:cNvPr id="177" name="Google Shape;177;p5"/>
            <p:cNvSpPr/>
            <p:nvPr/>
          </p:nvSpPr>
          <p:spPr>
            <a:xfrm>
              <a:off x="808155" y="0"/>
              <a:ext cx="8938260" cy="3446766"/>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391" y="1034029"/>
              <a:ext cx="2460111"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p:nvPr/>
          </p:nvSpPr>
          <p:spPr>
            <a:xfrm>
              <a:off x="68694" y="1101332"/>
              <a:ext cx="2325505"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Work Period</a:t>
              </a:r>
              <a:endParaRPr dirty="0"/>
            </a:p>
            <a:p>
              <a:pPr marL="171450" marR="0" lvl="1" indent="-171450" algn="l" rtl="0">
                <a:lnSpc>
                  <a:spcPct val="90000"/>
                </a:lnSpc>
                <a:spcBef>
                  <a:spcPts val="805"/>
                </a:spcBef>
                <a:spcAft>
                  <a:spcPts val="0"/>
                </a:spcAft>
                <a:buClr>
                  <a:srgbClr val="FFFF00"/>
                </a:buClr>
                <a:buSzPts val="1800"/>
                <a:buFont typeface="Calibri"/>
                <a:buChar char="•"/>
              </a:pPr>
              <a:r>
                <a:rPr lang="en-US" sz="1800" dirty="0">
                  <a:solidFill>
                    <a:srgbClr val="FFFF00"/>
                  </a:solidFill>
                  <a:latin typeface="Calibri"/>
                  <a:ea typeface="Calibri"/>
                  <a:cs typeface="Calibri"/>
                  <a:sym typeface="Calibri"/>
                </a:rPr>
                <a:t>June 3</a:t>
              </a:r>
              <a:r>
                <a:rPr lang="en-US" sz="1800" b="0" i="0" u="none" strike="noStrike" cap="none" dirty="0">
                  <a:solidFill>
                    <a:srgbClr val="FFFF00"/>
                  </a:solidFill>
                  <a:latin typeface="Calibri"/>
                  <a:ea typeface="Calibri"/>
                  <a:cs typeface="Calibri"/>
                  <a:sym typeface="Calibri"/>
                </a:rPr>
                <a:t> , 2020– </a:t>
              </a:r>
              <a:r>
                <a:rPr lang="en-US" sz="1800" dirty="0">
                  <a:solidFill>
                    <a:srgbClr val="FFFF00"/>
                  </a:solidFill>
                  <a:latin typeface="Calibri"/>
                  <a:ea typeface="Calibri"/>
                  <a:cs typeface="Calibri"/>
                  <a:sym typeface="Calibri"/>
                </a:rPr>
                <a:t>M</a:t>
              </a:r>
              <a:r>
                <a:rPr lang="en-US" sz="1800" b="0" i="0" u="none" strike="noStrike" cap="none" dirty="0">
                  <a:solidFill>
                    <a:srgbClr val="FFFF00"/>
                  </a:solidFill>
                  <a:latin typeface="Calibri"/>
                  <a:ea typeface="Calibri"/>
                  <a:cs typeface="Calibri"/>
                  <a:sym typeface="Calibri"/>
                </a:rPr>
                <a:t>arch 31, 2021</a:t>
              </a:r>
              <a:endParaRPr dirty="0"/>
            </a:p>
          </p:txBody>
        </p:sp>
        <p:sp>
          <p:nvSpPr>
            <p:cNvPr id="180" name="Google Shape;180;p5"/>
            <p:cNvSpPr/>
            <p:nvPr/>
          </p:nvSpPr>
          <p:spPr>
            <a:xfrm>
              <a:off x="2685626" y="1034029"/>
              <a:ext cx="2460111"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2752929" y="1101332"/>
              <a:ext cx="2325505"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Report, Invoice and Deliverables</a:t>
              </a:r>
              <a:endParaRPr dirty="0"/>
            </a:p>
            <a:p>
              <a:pPr marL="171450" marR="0" lvl="1" indent="-171450" algn="l" rtl="0">
                <a:lnSpc>
                  <a:spcPct val="90000"/>
                </a:lnSpc>
                <a:spcBef>
                  <a:spcPts val="805"/>
                </a:spcBef>
                <a:spcAft>
                  <a:spcPts val="0"/>
                </a:spcAft>
                <a:buClr>
                  <a:srgbClr val="FFFF00"/>
                </a:buClr>
                <a:buSzPts val="1800"/>
                <a:buFont typeface="Calibri"/>
                <a:buChar char="•"/>
              </a:pPr>
              <a:r>
                <a:rPr lang="en-US" sz="1800" b="0" i="0" u="none" strike="noStrike" cap="none" dirty="0">
                  <a:solidFill>
                    <a:srgbClr val="FFFF00"/>
                  </a:solidFill>
                  <a:latin typeface="Calibri"/>
                  <a:ea typeface="Calibri"/>
                  <a:cs typeface="Calibri"/>
                  <a:sym typeface="Calibri"/>
                </a:rPr>
                <a:t>Due </a:t>
              </a:r>
              <a:r>
                <a:rPr lang="en-US" sz="1800" dirty="0">
                  <a:solidFill>
                    <a:srgbClr val="FFFF00"/>
                  </a:solidFill>
                  <a:latin typeface="Calibri"/>
                  <a:ea typeface="Calibri"/>
                  <a:cs typeface="Calibri"/>
                  <a:sym typeface="Calibri"/>
                </a:rPr>
                <a:t>April 30, 2021</a:t>
              </a:r>
              <a:endParaRPr dirty="0"/>
            </a:p>
          </p:txBody>
        </p:sp>
        <p:sp>
          <p:nvSpPr>
            <p:cNvPr id="182" name="Google Shape;182;p5"/>
            <p:cNvSpPr/>
            <p:nvPr/>
          </p:nvSpPr>
          <p:spPr>
            <a:xfrm>
              <a:off x="5369861" y="1034029"/>
              <a:ext cx="2460111"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5437164" y="1101332"/>
              <a:ext cx="2325505"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SFEP Review</a:t>
              </a:r>
              <a:endParaRPr dirty="0"/>
            </a:p>
            <a:p>
              <a:pPr marL="171450" marR="0" lvl="1" indent="-171450" algn="l" rtl="0">
                <a:lnSpc>
                  <a:spcPct val="90000"/>
                </a:lnSpc>
                <a:spcBef>
                  <a:spcPts val="805"/>
                </a:spcBef>
                <a:spcAft>
                  <a:spcPts val="0"/>
                </a:spcAft>
                <a:buClr>
                  <a:srgbClr val="FFFF00"/>
                </a:buClr>
                <a:buSzPts val="1800"/>
                <a:buFont typeface="Calibri"/>
                <a:buChar char="•"/>
              </a:pPr>
              <a:r>
                <a:rPr lang="en-US" sz="1800" dirty="0">
                  <a:solidFill>
                    <a:srgbClr val="FFFF00"/>
                  </a:solidFill>
                  <a:latin typeface="Calibri"/>
                  <a:cs typeface="Calibri"/>
                  <a:sym typeface="Calibri"/>
                </a:rPr>
                <a:t>May 1- 31, 2021</a:t>
              </a:r>
              <a:endParaRPr dirty="0"/>
            </a:p>
          </p:txBody>
        </p:sp>
        <p:sp>
          <p:nvSpPr>
            <p:cNvPr id="184" name="Google Shape;184;p5"/>
            <p:cNvSpPr/>
            <p:nvPr/>
          </p:nvSpPr>
          <p:spPr>
            <a:xfrm>
              <a:off x="8054097" y="1034029"/>
              <a:ext cx="2460111" cy="13787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txBox="1"/>
            <p:nvPr/>
          </p:nvSpPr>
          <p:spPr>
            <a:xfrm>
              <a:off x="8121400" y="1101332"/>
              <a:ext cx="2325505" cy="124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Upload to State</a:t>
              </a:r>
              <a:endParaRPr dirty="0"/>
            </a:p>
            <a:p>
              <a:pPr marL="171450" lvl="1" indent="-171450">
                <a:lnSpc>
                  <a:spcPct val="90000"/>
                </a:lnSpc>
                <a:spcBef>
                  <a:spcPts val="805"/>
                </a:spcBef>
                <a:buClr>
                  <a:srgbClr val="FFFF00"/>
                </a:buClr>
                <a:buSzPts val="1800"/>
                <a:buFont typeface="Calibri"/>
                <a:buChar char="•"/>
              </a:pPr>
              <a:r>
                <a:rPr lang="en-US" sz="1800" dirty="0">
                  <a:solidFill>
                    <a:srgbClr val="FFFF00"/>
                  </a:solidFill>
                  <a:latin typeface="Calibri"/>
                  <a:cs typeface="Calibri"/>
                  <a:sym typeface="Calibri"/>
                </a:rPr>
                <a:t>May 31, 2021</a:t>
              </a:r>
              <a:endParaRPr dirty="0"/>
            </a:p>
          </p:txBody>
        </p:sp>
      </p:grpSp>
      <p:sp>
        <p:nvSpPr>
          <p:cNvPr id="23" name="Rectangle: Rounded Corners 22">
            <a:extLst>
              <a:ext uri="{FF2B5EF4-FFF2-40B4-BE49-F238E27FC236}">
                <a16:creationId xmlns:a16="http://schemas.microsoft.com/office/drawing/2014/main" id="{197D3F1C-C37E-47F3-BA86-E05B222D18F7}"/>
              </a:ext>
            </a:extLst>
          </p:cNvPr>
          <p:cNvSpPr/>
          <p:nvPr/>
        </p:nvSpPr>
        <p:spPr>
          <a:xfrm>
            <a:off x="10750427" y="4674183"/>
            <a:ext cx="1353123" cy="8857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t>Payment</a:t>
            </a:r>
          </a:p>
          <a:p>
            <a:pPr algn="ctr"/>
            <a:r>
              <a:rPr lang="en-US" sz="1600" b="1" dirty="0"/>
              <a:t>In 2-3 Months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182 0.00139 L 0.06159 0.03102 C 0.07578 0.0382 0.09036 0.03357 0.10312 0.01991 C 0.11693 0.00301 0.12461 -0.01875 0.12682 -0.04375 L 0.13789 -0.16041 " pathEditMode="relative" rAng="19620000" ptsTypes="AAAAA">
                                      <p:cBhvr>
                                        <p:cTn id="6" dur="2000" fill="hold"/>
                                        <p:tgtEl>
                                          <p:spTgt spid="168"/>
                                        </p:tgtEl>
                                        <p:attrNameLst>
                                          <p:attrName>ppt_x</p:attrName>
                                          <p:attrName>ppt_y</p:attrName>
                                        </p:attrNameLst>
                                      </p:cBhvr>
                                      <p:rCtr x="8776" y="-3171"/>
                                    </p:animMotion>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1000"/>
                                        <p:tgtEl>
                                          <p:spTgt spid="176"/>
                                        </p:tgtEl>
                                      </p:cBhvr>
                                    </p:animEffect>
                                    <p:anim calcmode="lin" valueType="num">
                                      <p:cBhvr>
                                        <p:cTn id="11" dur="1000" fill="hold"/>
                                        <p:tgtEl>
                                          <p:spTgt spid="176"/>
                                        </p:tgtEl>
                                        <p:attrNameLst>
                                          <p:attrName>ppt_x</p:attrName>
                                        </p:attrNameLst>
                                      </p:cBhvr>
                                      <p:tavLst>
                                        <p:tav tm="0">
                                          <p:val>
                                            <p:strVal val="#ppt_x"/>
                                          </p:val>
                                        </p:tav>
                                        <p:tav tm="100000">
                                          <p:val>
                                            <p:strVal val="#ppt_x"/>
                                          </p:val>
                                        </p:tav>
                                      </p:tavLst>
                                    </p:anim>
                                    <p:anim calcmode="lin" valueType="num">
                                      <p:cBhvr>
                                        <p:cTn id="12"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838200" y="2873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Invoicing</a:t>
            </a:r>
            <a:endParaRPr sz="4000" b="1" dirty="0">
              <a:solidFill>
                <a:srgbClr val="008C9E"/>
              </a:solidFill>
              <a:latin typeface="Oswald"/>
              <a:cs typeface="Oswald"/>
              <a:sym typeface="Oswald"/>
            </a:endParaRPr>
          </a:p>
        </p:txBody>
      </p:sp>
      <p:sp>
        <p:nvSpPr>
          <p:cNvPr id="192" name="Google Shape;192;p6"/>
          <p:cNvSpPr txBox="1">
            <a:spLocks noGrp="1"/>
          </p:cNvSpPr>
          <p:nvPr>
            <p:ph type="body" idx="1"/>
          </p:nvPr>
        </p:nvSpPr>
        <p:spPr>
          <a:xfrm>
            <a:off x="838200" y="1400782"/>
            <a:ext cx="10515600" cy="470818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80000"/>
              </a:lnSpc>
              <a:spcBef>
                <a:spcPts val="0"/>
              </a:spcBef>
              <a:spcAft>
                <a:spcPts val="0"/>
              </a:spcAft>
              <a:buClr>
                <a:schemeClr val="dk1"/>
              </a:buClr>
              <a:buSzPts val="2590"/>
              <a:buChar char="•"/>
            </a:pPr>
            <a:r>
              <a:rPr lang="en-US" sz="2590" dirty="0"/>
              <a:t>A template will be provided on the webpage and emailed</a:t>
            </a:r>
          </a:p>
          <a:p>
            <a:pPr marL="0" lvl="0" indent="0" algn="l" rtl="0">
              <a:lnSpc>
                <a:spcPct val="80000"/>
              </a:lnSpc>
              <a:spcBef>
                <a:spcPts val="0"/>
              </a:spcBef>
              <a:spcAft>
                <a:spcPts val="0"/>
              </a:spcAft>
              <a:buClr>
                <a:schemeClr val="dk1"/>
              </a:buClr>
              <a:buSzPts val="2590"/>
              <a:buNone/>
            </a:pPr>
            <a:endParaRPr lang="en-US" sz="2590" dirty="0"/>
          </a:p>
          <a:p>
            <a:pPr marL="228600" lvl="0" indent="-228600" algn="l" rtl="0">
              <a:lnSpc>
                <a:spcPct val="80000"/>
              </a:lnSpc>
              <a:spcBef>
                <a:spcPts val="1000"/>
              </a:spcBef>
              <a:spcAft>
                <a:spcPts val="0"/>
              </a:spcAft>
              <a:buClr>
                <a:schemeClr val="dk1"/>
              </a:buClr>
              <a:buSzPts val="2590"/>
              <a:buChar char="•"/>
            </a:pPr>
            <a:r>
              <a:rPr lang="en-US" sz="2590" dirty="0"/>
              <a:t>Frequency</a:t>
            </a:r>
            <a:endParaRPr lang="en-US" dirty="0"/>
          </a:p>
          <a:p>
            <a:pPr marL="685800" lvl="1" indent="-228600" algn="l" rtl="0">
              <a:lnSpc>
                <a:spcPct val="110000"/>
              </a:lnSpc>
              <a:spcBef>
                <a:spcPts val="500"/>
              </a:spcBef>
              <a:spcAft>
                <a:spcPts val="0"/>
              </a:spcAft>
              <a:buClr>
                <a:schemeClr val="dk1"/>
              </a:buClr>
              <a:buSzPts val="2220"/>
              <a:buChar char="•"/>
            </a:pPr>
            <a:r>
              <a:rPr lang="en-US" sz="2220" dirty="0"/>
              <a:t>Ideally, we want to bill each quarter, but folks will be in different places</a:t>
            </a:r>
            <a:endParaRPr lang="en-US" sz="2300" dirty="0"/>
          </a:p>
          <a:p>
            <a:pPr marL="0" lvl="0" indent="0" algn="l" rtl="0">
              <a:lnSpc>
                <a:spcPct val="80000"/>
              </a:lnSpc>
              <a:spcBef>
                <a:spcPts val="0"/>
              </a:spcBef>
              <a:spcAft>
                <a:spcPts val="0"/>
              </a:spcAft>
              <a:buClr>
                <a:schemeClr val="dk1"/>
              </a:buClr>
              <a:buSzPts val="2590"/>
              <a:buNone/>
            </a:pPr>
            <a:endParaRPr lang="en-US" sz="2300" dirty="0"/>
          </a:p>
          <a:p>
            <a:pPr marL="228600" lvl="0" indent="-228600" algn="l" rtl="0">
              <a:lnSpc>
                <a:spcPct val="80000"/>
              </a:lnSpc>
              <a:spcBef>
                <a:spcPts val="1000"/>
              </a:spcBef>
              <a:spcAft>
                <a:spcPts val="0"/>
              </a:spcAft>
              <a:buClr>
                <a:schemeClr val="dk1"/>
              </a:buClr>
              <a:buSzPts val="2590"/>
              <a:buChar char="•"/>
            </a:pPr>
            <a:r>
              <a:rPr lang="en-US" sz="2590" dirty="0"/>
              <a:t>Ineligible costs </a:t>
            </a:r>
            <a:endParaRPr dirty="0"/>
          </a:p>
          <a:p>
            <a:pPr marL="685800" lvl="1" indent="-228600" algn="l" rtl="0">
              <a:lnSpc>
                <a:spcPct val="110000"/>
              </a:lnSpc>
              <a:spcBef>
                <a:spcPts val="500"/>
              </a:spcBef>
              <a:spcAft>
                <a:spcPts val="0"/>
              </a:spcAft>
              <a:buClr>
                <a:schemeClr val="dk1"/>
              </a:buClr>
              <a:buSzPts val="2220"/>
              <a:buChar char="•"/>
            </a:pPr>
            <a:r>
              <a:rPr lang="en-US" sz="2220" dirty="0"/>
              <a:t>Costs incurred before June 3, 2020</a:t>
            </a:r>
          </a:p>
          <a:p>
            <a:pPr marL="685800" lvl="1" indent="-228600" algn="l" rtl="0">
              <a:lnSpc>
                <a:spcPct val="110000"/>
              </a:lnSpc>
              <a:spcBef>
                <a:spcPts val="500"/>
              </a:spcBef>
              <a:spcAft>
                <a:spcPts val="0"/>
              </a:spcAft>
              <a:buClr>
                <a:schemeClr val="dk1"/>
              </a:buClr>
              <a:buSzPts val="2220"/>
              <a:buChar char="•"/>
            </a:pPr>
            <a:r>
              <a:rPr lang="en-US" dirty="0"/>
              <a:t>Any expenses not related to the grant scope</a:t>
            </a:r>
            <a:endParaRPr dirty="0"/>
          </a:p>
          <a:p>
            <a:pPr marL="685800" lvl="1" indent="-228600" algn="l" rtl="0">
              <a:lnSpc>
                <a:spcPct val="110000"/>
              </a:lnSpc>
              <a:spcBef>
                <a:spcPts val="500"/>
              </a:spcBef>
              <a:spcAft>
                <a:spcPts val="0"/>
              </a:spcAft>
              <a:buClr>
                <a:schemeClr val="dk1"/>
              </a:buClr>
              <a:buSzPts val="2220"/>
              <a:buChar char="•"/>
            </a:pPr>
            <a:r>
              <a:rPr lang="en-US" sz="2220" dirty="0"/>
              <a:t>Section 7 list</a:t>
            </a:r>
            <a:endParaRPr dirty="0"/>
          </a:p>
          <a:p>
            <a:pPr marL="685800" lvl="1" indent="-228600">
              <a:lnSpc>
                <a:spcPct val="110000"/>
              </a:lnSpc>
              <a:buSzPts val="2220"/>
            </a:pPr>
            <a:endParaRPr lang="en-US" sz="2000" dirty="0"/>
          </a:p>
          <a:p>
            <a:pPr marL="228600" lvl="0" indent="-228600" algn="l" rtl="0">
              <a:lnSpc>
                <a:spcPct val="80000"/>
              </a:lnSpc>
              <a:spcBef>
                <a:spcPts val="1000"/>
              </a:spcBef>
              <a:spcAft>
                <a:spcPts val="0"/>
              </a:spcAft>
              <a:buClr>
                <a:schemeClr val="dk1"/>
              </a:buClr>
              <a:buSzPts val="2590"/>
              <a:buChar char="•"/>
            </a:pPr>
            <a:r>
              <a:rPr lang="en-US" sz="2590" dirty="0"/>
              <a:t>Required info </a:t>
            </a:r>
            <a:endParaRPr dirty="0"/>
          </a:p>
          <a:p>
            <a:pPr marL="685800" lvl="1" indent="-228600" algn="l" rtl="0">
              <a:lnSpc>
                <a:spcPct val="80000"/>
              </a:lnSpc>
              <a:spcBef>
                <a:spcPts val="500"/>
              </a:spcBef>
              <a:spcAft>
                <a:spcPts val="0"/>
              </a:spcAft>
              <a:buClr>
                <a:schemeClr val="dk1"/>
              </a:buClr>
              <a:buSzPts val="2220"/>
              <a:buChar char="•"/>
            </a:pPr>
            <a:r>
              <a:rPr lang="en-US" sz="2220" dirty="0"/>
              <a:t>Staff time – Complete worksheet and submit Billable Rates Letter</a:t>
            </a:r>
          </a:p>
          <a:p>
            <a:pPr marL="685800" lvl="1" indent="-228600" algn="l" rtl="0">
              <a:lnSpc>
                <a:spcPct val="80000"/>
              </a:lnSpc>
              <a:spcBef>
                <a:spcPts val="500"/>
              </a:spcBef>
              <a:spcAft>
                <a:spcPts val="0"/>
              </a:spcAft>
              <a:buClr>
                <a:schemeClr val="dk1"/>
              </a:buClr>
              <a:buSzPts val="2220"/>
              <a:buChar char="•"/>
            </a:pPr>
            <a:r>
              <a:rPr lang="en-US" sz="2220" dirty="0"/>
              <a:t>Direct Costs – Complete worksheet and provide invoices/receipts</a:t>
            </a:r>
          </a:p>
          <a:p>
            <a:pPr marL="1143000" lvl="2" indent="-228600">
              <a:lnSpc>
                <a:spcPct val="80000"/>
              </a:lnSpc>
              <a:buSzPts val="2220"/>
            </a:pPr>
            <a:r>
              <a:rPr lang="en-US" dirty="0"/>
              <a:t>Proof of Payment not required</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133015" y="1110527"/>
            <a:ext cx="4502870" cy="2018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chemeClr val="bg1"/>
                </a:solidFill>
                <a:latin typeface="Oswald"/>
                <a:cs typeface="Oswald"/>
                <a:sym typeface="Oswald"/>
              </a:rPr>
              <a:t>Invoice: </a:t>
            </a:r>
            <a:br>
              <a:rPr lang="en-US" sz="4000" b="1" dirty="0">
                <a:solidFill>
                  <a:schemeClr val="bg1"/>
                </a:solidFill>
                <a:latin typeface="Oswald"/>
                <a:cs typeface="Oswald"/>
                <a:sym typeface="Oswald"/>
              </a:rPr>
            </a:br>
            <a:r>
              <a:rPr lang="en-US" sz="4000" b="1" dirty="0">
                <a:solidFill>
                  <a:schemeClr val="bg1"/>
                </a:solidFill>
                <a:latin typeface="Oswald"/>
                <a:cs typeface="Oswald"/>
                <a:sym typeface="Oswald"/>
              </a:rPr>
              <a:t>Personnel </a:t>
            </a:r>
            <a:br>
              <a:rPr lang="en-US" sz="4000" b="1" dirty="0">
                <a:solidFill>
                  <a:schemeClr val="bg1"/>
                </a:solidFill>
                <a:latin typeface="Oswald"/>
                <a:cs typeface="Oswald"/>
                <a:sym typeface="Oswald"/>
              </a:rPr>
            </a:br>
            <a:r>
              <a:rPr lang="en-US" sz="4000" b="1" dirty="0">
                <a:solidFill>
                  <a:schemeClr val="bg1"/>
                </a:solidFill>
                <a:latin typeface="Oswald"/>
                <a:cs typeface="Oswald"/>
                <a:sym typeface="Oswald"/>
              </a:rPr>
              <a:t>Hours</a:t>
            </a:r>
            <a:endParaRPr sz="4000" b="1" dirty="0">
              <a:solidFill>
                <a:schemeClr val="bg1"/>
              </a:solidFill>
              <a:latin typeface="Oswald"/>
              <a:cs typeface="Oswald"/>
              <a:sym typeface="Oswald"/>
            </a:endParaRPr>
          </a:p>
        </p:txBody>
      </p:sp>
      <p:pic>
        <p:nvPicPr>
          <p:cNvPr id="4" name="Picture 3">
            <a:extLst>
              <a:ext uri="{FF2B5EF4-FFF2-40B4-BE49-F238E27FC236}">
                <a16:creationId xmlns:a16="http://schemas.microsoft.com/office/drawing/2014/main" id="{A9C99F14-9853-427B-B133-3A1342263EA5}"/>
              </a:ext>
            </a:extLst>
          </p:cNvPr>
          <p:cNvPicPr>
            <a:picLocks noChangeAspect="1"/>
          </p:cNvPicPr>
          <p:nvPr/>
        </p:nvPicPr>
        <p:blipFill>
          <a:blip r:embed="rId4"/>
          <a:stretch>
            <a:fillRect/>
          </a:stretch>
        </p:blipFill>
        <p:spPr>
          <a:xfrm>
            <a:off x="2952750" y="85725"/>
            <a:ext cx="9239250" cy="6772275"/>
          </a:xfrm>
          <a:prstGeom prst="rect">
            <a:avLst/>
          </a:prstGeom>
        </p:spPr>
      </p:pic>
    </p:spTree>
    <p:extLst>
      <p:ext uri="{BB962C8B-B14F-4D97-AF65-F5344CB8AC3E}">
        <p14:creationId xmlns:p14="http://schemas.microsoft.com/office/powerpoint/2010/main" val="405734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488004" y="988851"/>
            <a:ext cx="43466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Billable Rates Letter</a:t>
            </a:r>
            <a:endParaRPr sz="4000" b="1" dirty="0">
              <a:solidFill>
                <a:srgbClr val="008C9E"/>
              </a:solidFill>
              <a:latin typeface="Oswald"/>
              <a:cs typeface="Oswald"/>
              <a:sym typeface="Oswald"/>
            </a:endParaRPr>
          </a:p>
        </p:txBody>
      </p:sp>
      <p:sp>
        <p:nvSpPr>
          <p:cNvPr id="210" name="Google Shape;210;p9"/>
          <p:cNvSpPr txBox="1">
            <a:spLocks noGrp="1"/>
          </p:cNvSpPr>
          <p:nvPr>
            <p:ph type="body" idx="1"/>
          </p:nvPr>
        </p:nvSpPr>
        <p:spPr>
          <a:xfrm>
            <a:off x="488004" y="2449351"/>
            <a:ext cx="41229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To be submitted with each invoice</a:t>
            </a:r>
            <a:endParaRPr dirty="0"/>
          </a:p>
        </p:txBody>
      </p:sp>
      <p:pic>
        <p:nvPicPr>
          <p:cNvPr id="3" name="Picture 2">
            <a:extLst>
              <a:ext uri="{FF2B5EF4-FFF2-40B4-BE49-F238E27FC236}">
                <a16:creationId xmlns:a16="http://schemas.microsoft.com/office/drawing/2014/main" id="{A532CB7E-42A3-46CB-B71D-66EFCEE55985}"/>
              </a:ext>
            </a:extLst>
          </p:cNvPr>
          <p:cNvPicPr>
            <a:picLocks noChangeAspect="1"/>
          </p:cNvPicPr>
          <p:nvPr/>
        </p:nvPicPr>
        <p:blipFill>
          <a:blip r:embed="rId4"/>
          <a:stretch>
            <a:fillRect/>
          </a:stretch>
        </p:blipFill>
        <p:spPr>
          <a:xfrm>
            <a:off x="6855259" y="0"/>
            <a:ext cx="5336741"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0" y="203906"/>
            <a:ext cx="393314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sz="4000" b="1" dirty="0">
                <a:solidFill>
                  <a:schemeClr val="bg1"/>
                </a:solidFill>
                <a:latin typeface="Oswald"/>
                <a:cs typeface="Oswald"/>
              </a:rPr>
              <a:t>Invoice: Summary Table</a:t>
            </a:r>
            <a:endParaRPr sz="4000" b="1" dirty="0">
              <a:solidFill>
                <a:schemeClr val="bg1"/>
              </a:solidFill>
              <a:latin typeface="Oswald"/>
              <a:cs typeface="Oswald"/>
            </a:endParaRPr>
          </a:p>
        </p:txBody>
      </p:sp>
      <p:pic>
        <p:nvPicPr>
          <p:cNvPr id="4" name="Picture 3">
            <a:extLst>
              <a:ext uri="{FF2B5EF4-FFF2-40B4-BE49-F238E27FC236}">
                <a16:creationId xmlns:a16="http://schemas.microsoft.com/office/drawing/2014/main" id="{EBF1E81B-0AD3-4E60-B97B-13FBD74C0C8A}"/>
              </a:ext>
            </a:extLst>
          </p:cNvPr>
          <p:cNvPicPr>
            <a:picLocks noChangeAspect="1"/>
          </p:cNvPicPr>
          <p:nvPr/>
        </p:nvPicPr>
        <p:blipFill>
          <a:blip r:embed="rId4"/>
          <a:stretch>
            <a:fillRect/>
          </a:stretch>
        </p:blipFill>
        <p:spPr>
          <a:xfrm>
            <a:off x="9943" y="1529469"/>
            <a:ext cx="9836426" cy="53089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6180973" y="877063"/>
            <a:ext cx="5774321" cy="19439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chemeClr val="bg1"/>
                </a:solidFill>
                <a:latin typeface="Oswald"/>
                <a:cs typeface="Oswald"/>
                <a:sym typeface="Oswald"/>
              </a:rPr>
              <a:t>Invoice: </a:t>
            </a:r>
            <a:br>
              <a:rPr lang="en-US" sz="4000" b="1" dirty="0">
                <a:solidFill>
                  <a:schemeClr val="bg1"/>
                </a:solidFill>
                <a:latin typeface="Oswald"/>
                <a:cs typeface="Oswald"/>
                <a:sym typeface="Oswald"/>
              </a:rPr>
            </a:br>
            <a:r>
              <a:rPr lang="en-US" sz="4000" b="1" dirty="0">
                <a:solidFill>
                  <a:schemeClr val="bg1"/>
                </a:solidFill>
                <a:latin typeface="Oswald"/>
                <a:cs typeface="Oswald"/>
                <a:sym typeface="Oswald"/>
              </a:rPr>
              <a:t>Payment Request Letter</a:t>
            </a:r>
            <a:endParaRPr sz="4000" b="1" dirty="0">
              <a:solidFill>
                <a:schemeClr val="bg1"/>
              </a:solidFill>
              <a:latin typeface="Oswald"/>
              <a:cs typeface="Oswald"/>
              <a:sym typeface="Oswald"/>
            </a:endParaRPr>
          </a:p>
        </p:txBody>
      </p:sp>
      <p:pic>
        <p:nvPicPr>
          <p:cNvPr id="6" name="Picture 5">
            <a:extLst>
              <a:ext uri="{FF2B5EF4-FFF2-40B4-BE49-F238E27FC236}">
                <a16:creationId xmlns:a16="http://schemas.microsoft.com/office/drawing/2014/main" id="{2E4E1752-3490-4E2C-97FC-E41FFE6859D0}"/>
              </a:ext>
            </a:extLst>
          </p:cNvPr>
          <p:cNvPicPr>
            <a:picLocks noChangeAspect="1"/>
          </p:cNvPicPr>
          <p:nvPr/>
        </p:nvPicPr>
        <p:blipFill>
          <a:blip r:embed="rId4"/>
          <a:stretch>
            <a:fillRect/>
          </a:stretch>
        </p:blipFill>
        <p:spPr>
          <a:xfrm>
            <a:off x="0" y="0"/>
            <a:ext cx="5572125" cy="6858000"/>
          </a:xfrm>
          <a:prstGeom prst="rect">
            <a:avLst/>
          </a:prstGeom>
        </p:spPr>
      </p:pic>
      <p:sp>
        <p:nvSpPr>
          <p:cNvPr id="7" name="Rectangle 6">
            <a:extLst>
              <a:ext uri="{FF2B5EF4-FFF2-40B4-BE49-F238E27FC236}">
                <a16:creationId xmlns:a16="http://schemas.microsoft.com/office/drawing/2014/main" id="{41A80DDC-7380-4C0D-A7C4-970F2DBB0A1D}"/>
              </a:ext>
            </a:extLst>
          </p:cNvPr>
          <p:cNvSpPr/>
          <p:nvPr/>
        </p:nvSpPr>
        <p:spPr>
          <a:xfrm>
            <a:off x="274320" y="5283200"/>
            <a:ext cx="2966720" cy="568960"/>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noFill/>
            </a:endParaRPr>
          </a:p>
        </p:txBody>
      </p:sp>
    </p:spTree>
    <p:extLst>
      <p:ext uri="{BB962C8B-B14F-4D97-AF65-F5344CB8AC3E}">
        <p14:creationId xmlns:p14="http://schemas.microsoft.com/office/powerpoint/2010/main" val="168209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8BE7-3DF8-4284-9ED7-DB9D85417360}"/>
              </a:ext>
            </a:extLst>
          </p:cNvPr>
          <p:cNvSpPr>
            <a:spLocks noGrp="1"/>
          </p:cNvSpPr>
          <p:nvPr>
            <p:ph type="title"/>
          </p:nvPr>
        </p:nvSpPr>
        <p:spPr>
          <a:xfrm>
            <a:off x="838200" y="248390"/>
            <a:ext cx="10515600" cy="1325563"/>
          </a:xfrm>
        </p:spPr>
        <p:txBody>
          <a:bodyPr>
            <a:normAutofit/>
          </a:bodyPr>
          <a:lstStyle/>
          <a:p>
            <a:r>
              <a:rPr lang="en-US" sz="4000" b="1" dirty="0">
                <a:solidFill>
                  <a:schemeClr val="bg1"/>
                </a:solidFill>
                <a:latin typeface="Oswald"/>
                <a:cs typeface="Oswald"/>
                <a:sym typeface="Oswald"/>
              </a:rPr>
              <a:t>What does the end-product look like?</a:t>
            </a:r>
          </a:p>
        </p:txBody>
      </p:sp>
      <p:pic>
        <p:nvPicPr>
          <p:cNvPr id="5" name="Picture 4">
            <a:extLst>
              <a:ext uri="{FF2B5EF4-FFF2-40B4-BE49-F238E27FC236}">
                <a16:creationId xmlns:a16="http://schemas.microsoft.com/office/drawing/2014/main" id="{118BEE49-8160-4978-BC16-4CC4C36C4888}"/>
              </a:ext>
            </a:extLst>
          </p:cNvPr>
          <p:cNvPicPr>
            <a:picLocks noChangeAspect="1"/>
          </p:cNvPicPr>
          <p:nvPr/>
        </p:nvPicPr>
        <p:blipFill>
          <a:blip r:embed="rId4"/>
          <a:stretch>
            <a:fillRect/>
          </a:stretch>
        </p:blipFill>
        <p:spPr>
          <a:xfrm>
            <a:off x="489155" y="1313336"/>
            <a:ext cx="10864645" cy="5603478"/>
          </a:xfrm>
          <a:prstGeom prst="rect">
            <a:avLst/>
          </a:prstGeom>
        </p:spPr>
      </p:pic>
    </p:spTree>
    <p:extLst>
      <p:ext uri="{BB962C8B-B14F-4D97-AF65-F5344CB8AC3E}">
        <p14:creationId xmlns:p14="http://schemas.microsoft.com/office/powerpoint/2010/main" val="128387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64e7ae3ca8_0_48"/>
          <p:cNvSpPr txBox="1">
            <a:spLocks noGrp="1"/>
          </p:cNvSpPr>
          <p:nvPr>
            <p:ph type="title"/>
          </p:nvPr>
        </p:nvSpPr>
        <p:spPr>
          <a:xfrm>
            <a:off x="1219200" y="341000"/>
            <a:ext cx="9328800" cy="9543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rgbClr val="008C9E"/>
              </a:buClr>
              <a:buSzPts val="4000"/>
              <a:buNone/>
            </a:pPr>
            <a:r>
              <a:rPr lang="en-US" sz="4000" dirty="0"/>
              <a:t>Federal, State, Local Partnership</a:t>
            </a:r>
            <a:endParaRPr sz="4000" dirty="0"/>
          </a:p>
        </p:txBody>
      </p:sp>
      <p:sp>
        <p:nvSpPr>
          <p:cNvPr id="140" name="Google Shape;140;g64e7ae3ca8_0_48"/>
          <p:cNvSpPr txBox="1"/>
          <p:nvPr/>
        </p:nvSpPr>
        <p:spPr>
          <a:xfrm>
            <a:off x="609600" y="2278367"/>
            <a:ext cx="2438400" cy="1269900"/>
          </a:xfrm>
          <a:prstGeom prst="rect">
            <a:avLst/>
          </a:prstGeom>
          <a:noFill/>
          <a:ln>
            <a:noFill/>
          </a:ln>
        </p:spPr>
        <p:txBody>
          <a:bodyPr spcFirstLastPara="1" wrap="square" lIns="119800" tIns="59900" rIns="119800" bIns="59900" anchor="t" anchorCtr="0">
            <a:noAutofit/>
          </a:bodyPr>
          <a:lstStyle/>
          <a:p>
            <a:pPr marL="0" marR="0" lvl="0" indent="0" algn="l"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Regional Partner</a:t>
            </a:r>
            <a:endParaRPr sz="1900"/>
          </a:p>
          <a:p>
            <a:pPr marL="0" marR="0" lvl="0" indent="0" algn="l" rtl="0">
              <a:lnSpc>
                <a:spcPct val="100000"/>
              </a:lnSpc>
              <a:spcBef>
                <a:spcPts val="0"/>
              </a:spcBef>
              <a:spcAft>
                <a:spcPts val="0"/>
              </a:spcAft>
              <a:buClr>
                <a:srgbClr val="000000"/>
              </a:buClr>
              <a:buSzPts val="1900"/>
              <a:buFont typeface="Calibri"/>
              <a:buNone/>
            </a:pPr>
            <a:r>
              <a:rPr lang="en-US" sz="1900" b="0" i="0" u="none" strike="noStrike" cap="none">
                <a:solidFill>
                  <a:srgbClr val="000000"/>
                </a:solidFill>
                <a:latin typeface="Calibri"/>
                <a:ea typeface="Calibri"/>
                <a:cs typeface="Calibri"/>
                <a:sym typeface="Calibri"/>
              </a:rPr>
              <a:t>Institutional (administrative, fiscal)</a:t>
            </a:r>
            <a:endParaRPr sz="1900"/>
          </a:p>
          <a:p>
            <a:pPr marL="0" marR="0" lvl="0" indent="0" algn="l" rtl="0">
              <a:lnSpc>
                <a:spcPct val="100000"/>
              </a:lnSpc>
              <a:spcBef>
                <a:spcPts val="0"/>
              </a:spcBef>
              <a:spcAft>
                <a:spcPts val="0"/>
              </a:spcAft>
              <a:buClr>
                <a:srgbClr val="000000"/>
              </a:buClr>
              <a:buSzPts val="1900"/>
              <a:buFont typeface="Calibri"/>
              <a:buNone/>
            </a:pPr>
            <a:r>
              <a:rPr lang="en-US" sz="1900" b="0" i="0" u="none" strike="noStrike" cap="none">
                <a:solidFill>
                  <a:srgbClr val="000000"/>
                </a:solidFill>
                <a:latin typeface="Calibri"/>
                <a:ea typeface="Calibri"/>
                <a:cs typeface="Calibri"/>
                <a:sym typeface="Calibri"/>
              </a:rPr>
              <a:t>home of SFEP</a:t>
            </a:r>
            <a:endParaRPr sz="1900" b="0" i="0" u="none" strike="noStrike" cap="none">
              <a:solidFill>
                <a:srgbClr val="000000"/>
              </a:solidFill>
              <a:latin typeface="Arial"/>
              <a:ea typeface="Arial"/>
              <a:cs typeface="Arial"/>
              <a:sym typeface="Arial"/>
            </a:endParaRPr>
          </a:p>
        </p:txBody>
      </p:sp>
      <p:sp>
        <p:nvSpPr>
          <p:cNvPr id="141" name="Google Shape;141;g64e7ae3ca8_0_48"/>
          <p:cNvSpPr txBox="1"/>
          <p:nvPr/>
        </p:nvSpPr>
        <p:spPr>
          <a:xfrm>
            <a:off x="8575040" y="2218021"/>
            <a:ext cx="2702400" cy="1844400"/>
          </a:xfrm>
          <a:prstGeom prst="rect">
            <a:avLst/>
          </a:prstGeom>
          <a:noFill/>
          <a:ln>
            <a:noFill/>
          </a:ln>
        </p:spPr>
        <p:txBody>
          <a:bodyPr spcFirstLastPara="1" wrap="square" lIns="119800" tIns="59900" rIns="119800" bIns="59900" anchor="t" anchorCtr="0">
            <a:noAutofit/>
          </a:bodyPr>
          <a:lstStyle/>
          <a:p>
            <a:pPr marL="0" marR="0" lvl="0" indent="0" algn="l" rtl="0">
              <a:lnSpc>
                <a:spcPct val="100000"/>
              </a:lnSpc>
              <a:spcBef>
                <a:spcPts val="0"/>
              </a:spcBef>
              <a:spcAft>
                <a:spcPts val="0"/>
              </a:spcAft>
              <a:buClr>
                <a:srgbClr val="000000"/>
              </a:buClr>
              <a:buSzPts val="1900"/>
              <a:buFont typeface="Calibri"/>
              <a:buNone/>
            </a:pPr>
            <a:r>
              <a:rPr lang="en-US" sz="1900" b="1" i="0" u="none" strike="noStrike" cap="none">
                <a:solidFill>
                  <a:srgbClr val="000000"/>
                </a:solidFill>
                <a:latin typeface="Calibri"/>
                <a:ea typeface="Calibri"/>
                <a:cs typeface="Calibri"/>
                <a:sym typeface="Calibri"/>
              </a:rPr>
              <a:t>Federal Partner</a:t>
            </a:r>
            <a:endParaRPr sz="1900"/>
          </a:p>
          <a:p>
            <a:pPr marL="0" marR="0" lvl="0" indent="0" algn="l" rtl="0">
              <a:lnSpc>
                <a:spcPct val="100000"/>
              </a:lnSpc>
              <a:spcBef>
                <a:spcPts val="0"/>
              </a:spcBef>
              <a:spcAft>
                <a:spcPts val="0"/>
              </a:spcAft>
              <a:buClr>
                <a:srgbClr val="000000"/>
              </a:buClr>
              <a:buSzPts val="1900"/>
              <a:buFont typeface="Calibri"/>
              <a:buNone/>
            </a:pPr>
            <a:r>
              <a:rPr lang="en-US" sz="1900" b="0" i="0" u="none" strike="noStrike" cap="none">
                <a:solidFill>
                  <a:srgbClr val="000000"/>
                </a:solidFill>
                <a:latin typeface="Calibri"/>
                <a:ea typeface="Calibri"/>
                <a:cs typeface="Calibri"/>
                <a:sym typeface="Calibri"/>
              </a:rPr>
              <a:t>Clean Water Act – Sec 320</a:t>
            </a:r>
            <a:endParaRPr sz="1900"/>
          </a:p>
          <a:p>
            <a:pPr marL="0" marR="0" lvl="0" indent="0" algn="l" rtl="0">
              <a:lnSpc>
                <a:spcPct val="100000"/>
              </a:lnSpc>
              <a:spcBef>
                <a:spcPts val="0"/>
              </a:spcBef>
              <a:spcAft>
                <a:spcPts val="0"/>
              </a:spcAft>
              <a:buClr>
                <a:srgbClr val="000000"/>
              </a:buClr>
              <a:buSzPts val="1900"/>
              <a:buFont typeface="Calibri"/>
              <a:buNone/>
            </a:pPr>
            <a:r>
              <a:rPr lang="en-US" sz="1900" b="0" i="0" u="none" strike="noStrike" cap="none">
                <a:solidFill>
                  <a:srgbClr val="000000"/>
                </a:solidFill>
                <a:latin typeface="Calibri"/>
                <a:ea typeface="Calibri"/>
                <a:cs typeface="Calibri"/>
                <a:sym typeface="Calibri"/>
              </a:rPr>
              <a:t>Legislative home of SFEP</a:t>
            </a:r>
            <a:endParaRPr sz="1900"/>
          </a:p>
          <a:p>
            <a:pPr marL="0" marR="0" lvl="0" indent="0" algn="l" rtl="0">
              <a:lnSpc>
                <a:spcPct val="100000"/>
              </a:lnSpc>
              <a:spcBef>
                <a:spcPts val="0"/>
              </a:spcBef>
              <a:spcAft>
                <a:spcPts val="0"/>
              </a:spcAft>
              <a:buClr>
                <a:srgbClr val="000000"/>
              </a:buClr>
              <a:buSzPts val="1900"/>
              <a:buFont typeface="Calibri"/>
              <a:buNone/>
            </a:pPr>
            <a:r>
              <a:rPr lang="en-US" sz="1900" b="0" i="0" u="none" strike="noStrike" cap="none">
                <a:solidFill>
                  <a:srgbClr val="000000"/>
                </a:solidFill>
                <a:latin typeface="Calibri"/>
                <a:ea typeface="Calibri"/>
                <a:cs typeface="Calibri"/>
                <a:sym typeface="Calibri"/>
              </a:rPr>
              <a:t>Program approval, base funding</a:t>
            </a:r>
            <a:endParaRPr sz="1900"/>
          </a:p>
        </p:txBody>
      </p:sp>
      <p:sp>
        <p:nvSpPr>
          <p:cNvPr id="142" name="Google Shape;142;g64e7ae3ca8_0_48"/>
          <p:cNvSpPr/>
          <p:nvPr/>
        </p:nvSpPr>
        <p:spPr>
          <a:xfrm>
            <a:off x="2946399" y="2006600"/>
            <a:ext cx="2031900" cy="1714800"/>
          </a:xfrm>
          <a:prstGeom prst="ellipse">
            <a:avLst/>
          </a:prstGeom>
          <a:solidFill>
            <a:srgbClr val="5142BB">
              <a:alpha val="68630"/>
            </a:srgbClr>
          </a:solidFill>
          <a:ln w="9525" cap="flat" cmpd="sng">
            <a:solidFill>
              <a:schemeClr val="dk1"/>
            </a:solidFill>
            <a:prstDash val="solid"/>
            <a:round/>
            <a:headEnd type="none" w="sm" len="sm"/>
            <a:tailEnd type="none" w="sm" len="sm"/>
          </a:ln>
        </p:spPr>
        <p:txBody>
          <a:bodyPr spcFirstLastPara="1" wrap="square" lIns="119800" tIns="59900" rIns="119800" bIns="59900"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2400" b="0" i="0" u="none" strike="noStrike" cap="none" dirty="0">
                <a:solidFill>
                  <a:schemeClr val="lt1"/>
                </a:solidFill>
                <a:latin typeface="Calibri"/>
                <a:ea typeface="Calibri"/>
                <a:cs typeface="Calibri"/>
                <a:sym typeface="Calibri"/>
              </a:rPr>
              <a:t>ABAG &amp; MTC</a:t>
            </a:r>
          </a:p>
          <a:p>
            <a:pPr marL="0" marR="0" lvl="0" indent="0" algn="ctr" rtl="0">
              <a:lnSpc>
                <a:spcPct val="100000"/>
              </a:lnSpc>
              <a:spcBef>
                <a:spcPts val="0"/>
              </a:spcBef>
              <a:spcAft>
                <a:spcPts val="0"/>
              </a:spcAft>
              <a:buClr>
                <a:schemeClr val="lt1"/>
              </a:buClr>
              <a:buSzPts val="3200"/>
              <a:buFont typeface="Calibri"/>
              <a:buNone/>
            </a:pPr>
            <a:endParaRPr lang="en-US" sz="2000" dirty="0">
              <a:solidFill>
                <a:schemeClr val="lt1"/>
              </a:solidFill>
              <a:latin typeface="Calibri"/>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lang="en-US" sz="2000" b="0" i="0" u="none" strike="noStrike" cap="none" dirty="0">
              <a:solidFill>
                <a:schemeClr val="lt1"/>
              </a:solidFill>
              <a:latin typeface="Calibri"/>
              <a:ea typeface="Arial"/>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b="0" i="0" u="none" strike="noStrike" cap="none" dirty="0">
              <a:solidFill>
                <a:schemeClr val="lt1"/>
              </a:solidFill>
              <a:latin typeface="Arial"/>
              <a:ea typeface="Arial"/>
              <a:cs typeface="Arial"/>
              <a:sym typeface="Arial"/>
            </a:endParaRPr>
          </a:p>
        </p:txBody>
      </p:sp>
      <p:sp>
        <p:nvSpPr>
          <p:cNvPr id="143" name="Google Shape;143;g64e7ae3ca8_0_48"/>
          <p:cNvSpPr/>
          <p:nvPr/>
        </p:nvSpPr>
        <p:spPr>
          <a:xfrm>
            <a:off x="6542616" y="1967356"/>
            <a:ext cx="2093100" cy="1766400"/>
          </a:xfrm>
          <a:prstGeom prst="ellipse">
            <a:avLst/>
          </a:prstGeom>
          <a:solidFill>
            <a:srgbClr val="688031">
              <a:alpha val="84710"/>
            </a:srgbClr>
          </a:solidFill>
          <a:ln w="9525" cap="flat" cmpd="sng">
            <a:solidFill>
              <a:schemeClr val="dk1"/>
            </a:solidFill>
            <a:prstDash val="solid"/>
            <a:round/>
            <a:headEnd type="none" w="sm" len="sm"/>
            <a:tailEnd type="none" w="sm" len="sm"/>
          </a:ln>
        </p:spPr>
        <p:txBody>
          <a:bodyPr spcFirstLastPara="1" wrap="square" lIns="119800" tIns="59900" rIns="119800" bIns="59900"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lt1"/>
                </a:solidFill>
                <a:latin typeface="Calibri"/>
                <a:ea typeface="Calibri"/>
                <a:cs typeface="Calibri"/>
                <a:sym typeface="Calibri"/>
              </a:rPr>
              <a:t>EPA</a:t>
            </a:r>
          </a:p>
          <a:p>
            <a:pPr marL="0" marR="0" lvl="0" indent="0" algn="ctr" rtl="0">
              <a:lnSpc>
                <a:spcPct val="100000"/>
              </a:lnSpc>
              <a:spcBef>
                <a:spcPts val="0"/>
              </a:spcBef>
              <a:spcAft>
                <a:spcPts val="0"/>
              </a:spcAft>
              <a:buClr>
                <a:schemeClr val="lt1"/>
              </a:buClr>
              <a:buSzPts val="3200"/>
              <a:buFont typeface="Calibri"/>
              <a:buNone/>
            </a:pPr>
            <a:endParaRPr lang="en-US" sz="3200" dirty="0">
              <a:solidFill>
                <a:schemeClr val="lt1"/>
              </a:solidFill>
              <a:latin typeface="Calibri"/>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sz="1900" b="0" i="0" u="none" strike="noStrike" cap="none" dirty="0">
              <a:solidFill>
                <a:schemeClr val="lt1"/>
              </a:solidFill>
              <a:latin typeface="Arial"/>
              <a:ea typeface="Arial"/>
              <a:cs typeface="Arial"/>
              <a:sym typeface="Arial"/>
            </a:endParaRPr>
          </a:p>
        </p:txBody>
      </p:sp>
      <p:sp>
        <p:nvSpPr>
          <p:cNvPr id="144" name="Google Shape;144;g64e7ae3ca8_0_48"/>
          <p:cNvSpPr/>
          <p:nvPr/>
        </p:nvSpPr>
        <p:spPr>
          <a:xfrm>
            <a:off x="4775198" y="1498600"/>
            <a:ext cx="2031900" cy="1785300"/>
          </a:xfrm>
          <a:prstGeom prst="ellipse">
            <a:avLst/>
          </a:prstGeom>
          <a:solidFill>
            <a:schemeClr val="hlink">
              <a:alpha val="83530"/>
            </a:schemeClr>
          </a:solidFill>
          <a:ln w="9525" cap="flat" cmpd="sng">
            <a:solidFill>
              <a:schemeClr val="dk1"/>
            </a:solidFill>
            <a:prstDash val="solid"/>
            <a:round/>
            <a:headEnd type="none" w="sm" len="sm"/>
            <a:tailEnd type="none" w="sm" len="sm"/>
          </a:ln>
        </p:spPr>
        <p:txBody>
          <a:bodyPr spcFirstLastPara="1" wrap="square" lIns="119800" tIns="59900" rIns="119800" bIns="59900"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0" i="0" u="none" strike="noStrike" cap="none" dirty="0">
                <a:solidFill>
                  <a:schemeClr val="lt1"/>
                </a:solidFill>
                <a:latin typeface="Calibri"/>
                <a:ea typeface="Calibri"/>
                <a:cs typeface="Calibri"/>
                <a:sym typeface="Calibri"/>
              </a:rPr>
              <a:t>SFEP</a:t>
            </a:r>
          </a:p>
          <a:p>
            <a:pPr marL="0" marR="0" lvl="0" indent="0" algn="ctr" rtl="0">
              <a:lnSpc>
                <a:spcPct val="100000"/>
              </a:lnSpc>
              <a:spcBef>
                <a:spcPts val="0"/>
              </a:spcBef>
              <a:spcAft>
                <a:spcPts val="0"/>
              </a:spcAft>
              <a:buClr>
                <a:schemeClr val="lt1"/>
              </a:buClr>
              <a:buSzPts val="3200"/>
              <a:buFont typeface="Calibri"/>
              <a:buNone/>
            </a:pPr>
            <a:endParaRPr lang="en-US" sz="3200" dirty="0">
              <a:solidFill>
                <a:schemeClr val="lt1"/>
              </a:solidFill>
              <a:latin typeface="Calibri"/>
              <a:cs typeface="Calibri"/>
              <a:sym typeface="Calibri"/>
            </a:endParaRPr>
          </a:p>
          <a:p>
            <a:pPr marL="0" marR="0" lvl="0" indent="0" algn="ctr" rtl="0">
              <a:lnSpc>
                <a:spcPct val="100000"/>
              </a:lnSpc>
              <a:spcBef>
                <a:spcPts val="0"/>
              </a:spcBef>
              <a:spcAft>
                <a:spcPts val="0"/>
              </a:spcAft>
              <a:buClr>
                <a:schemeClr val="lt1"/>
              </a:buClr>
              <a:buSzPts val="3200"/>
              <a:buFont typeface="Calibri"/>
              <a:buNone/>
            </a:pPr>
            <a:endParaRPr sz="1900" b="0" i="0" u="none" strike="noStrike" cap="none" dirty="0">
              <a:solidFill>
                <a:schemeClr val="lt1"/>
              </a:solidFill>
              <a:latin typeface="Arial"/>
              <a:ea typeface="Arial"/>
              <a:cs typeface="Arial"/>
              <a:sym typeface="Arial"/>
            </a:endParaRPr>
          </a:p>
        </p:txBody>
      </p:sp>
      <p:pic>
        <p:nvPicPr>
          <p:cNvPr id="8" name="Picture 7" descr="Logo&#10;&#10;Description automatically generated with medium confidence">
            <a:extLst>
              <a:ext uri="{FF2B5EF4-FFF2-40B4-BE49-F238E27FC236}">
                <a16:creationId xmlns:a16="http://schemas.microsoft.com/office/drawing/2014/main" id="{8EB9C000-299D-4012-9471-2DDF8BFB0655}"/>
              </a:ext>
            </a:extLst>
          </p:cNvPr>
          <p:cNvPicPr>
            <a:picLocks noChangeAspect="1"/>
          </p:cNvPicPr>
          <p:nvPr/>
        </p:nvPicPr>
        <p:blipFill>
          <a:blip r:embed="rId3"/>
          <a:stretch>
            <a:fillRect/>
          </a:stretch>
        </p:blipFill>
        <p:spPr>
          <a:xfrm>
            <a:off x="5416279" y="2188204"/>
            <a:ext cx="772997" cy="1037121"/>
          </a:xfrm>
          <a:prstGeom prst="rect">
            <a:avLst/>
          </a:prstGeom>
        </p:spPr>
      </p:pic>
      <p:pic>
        <p:nvPicPr>
          <p:cNvPr id="1026" name="Picture 2">
            <a:extLst>
              <a:ext uri="{FF2B5EF4-FFF2-40B4-BE49-F238E27FC236}">
                <a16:creationId xmlns:a16="http://schemas.microsoft.com/office/drawing/2014/main" id="{AD863AD6-71E1-48AA-BE80-B34D77A3C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213" y="2638268"/>
            <a:ext cx="1003906" cy="1003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sociation of Bay Area Governments">
            <a:extLst>
              <a:ext uri="{FF2B5EF4-FFF2-40B4-BE49-F238E27FC236}">
                <a16:creationId xmlns:a16="http://schemas.microsoft.com/office/drawing/2014/main" id="{0BB96D00-B0CA-4B19-92F9-01A12FC82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988" y="2911876"/>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king at Metropolitan Transportation Commission | Glassdoor">
            <a:extLst>
              <a:ext uri="{FF2B5EF4-FFF2-40B4-BE49-F238E27FC236}">
                <a16:creationId xmlns:a16="http://schemas.microsoft.com/office/drawing/2014/main" id="{A613252A-5536-4603-B9DD-4C4A4FB214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596" y="2911876"/>
            <a:ext cx="614363" cy="61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2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838200" y="-1698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Progress Reports </a:t>
            </a:r>
            <a:endParaRPr sz="4000" b="1" dirty="0">
              <a:solidFill>
                <a:srgbClr val="008C9E"/>
              </a:solidFill>
              <a:latin typeface="Oswald"/>
              <a:cs typeface="Oswald"/>
              <a:sym typeface="Oswald"/>
            </a:endParaRPr>
          </a:p>
        </p:txBody>
      </p:sp>
      <p:sp>
        <p:nvSpPr>
          <p:cNvPr id="228" name="Google Shape;228;p12"/>
          <p:cNvSpPr txBox="1">
            <a:spLocks noGrp="1"/>
          </p:cNvSpPr>
          <p:nvPr>
            <p:ph type="body" idx="1"/>
          </p:nvPr>
        </p:nvSpPr>
        <p:spPr>
          <a:xfrm>
            <a:off x="838200" y="1503681"/>
            <a:ext cx="10515600" cy="4572656"/>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dirty="0"/>
              <a:t>Frequency and Due Dates</a:t>
            </a:r>
            <a:endParaRPr dirty="0"/>
          </a:p>
          <a:p>
            <a:pPr marL="685800" lvl="1" indent="-228600" algn="l" rtl="0">
              <a:lnSpc>
                <a:spcPct val="80000"/>
              </a:lnSpc>
              <a:spcBef>
                <a:spcPts val="500"/>
              </a:spcBef>
              <a:spcAft>
                <a:spcPts val="0"/>
              </a:spcAft>
              <a:buClr>
                <a:schemeClr val="dk1"/>
              </a:buClr>
              <a:buSzPts val="2400"/>
              <a:buChar char="•"/>
            </a:pPr>
            <a:r>
              <a:rPr lang="en-US" dirty="0"/>
              <a:t>Quarterly progress reports will be submitted one month after the end of the quarter and are mandatory</a:t>
            </a:r>
          </a:p>
          <a:p>
            <a:pPr marL="685800" lvl="1" indent="-228600" algn="l" rtl="0">
              <a:lnSpc>
                <a:spcPct val="80000"/>
              </a:lnSpc>
              <a:spcBef>
                <a:spcPts val="500"/>
              </a:spcBef>
              <a:spcAft>
                <a:spcPts val="0"/>
              </a:spcAft>
              <a:buClr>
                <a:schemeClr val="dk1"/>
              </a:buClr>
              <a:buSzPts val="2400"/>
              <a:buChar char="•"/>
            </a:pPr>
            <a:endParaRPr lang="en-US" dirty="0"/>
          </a:p>
          <a:p>
            <a:pPr marL="685800" lvl="1" indent="-228600" algn="l" rtl="0">
              <a:lnSpc>
                <a:spcPct val="80000"/>
              </a:lnSpc>
              <a:spcBef>
                <a:spcPts val="500"/>
              </a:spcBef>
              <a:spcAft>
                <a:spcPts val="0"/>
              </a:spcAft>
              <a:buClr>
                <a:schemeClr val="dk1"/>
              </a:buClr>
              <a:buSzPts val="2400"/>
              <a:buChar char="•"/>
            </a:pPr>
            <a:endParaRPr dirty="0"/>
          </a:p>
          <a:p>
            <a:pPr marL="228600" lvl="0" indent="-228600" algn="l" rtl="0">
              <a:lnSpc>
                <a:spcPct val="80000"/>
              </a:lnSpc>
              <a:spcBef>
                <a:spcPts val="1000"/>
              </a:spcBef>
              <a:spcAft>
                <a:spcPts val="0"/>
              </a:spcAft>
              <a:buClr>
                <a:schemeClr val="dk1"/>
              </a:buClr>
              <a:buSzPts val="2800"/>
              <a:buChar char="•"/>
            </a:pPr>
            <a:r>
              <a:rPr lang="en-US" dirty="0"/>
              <a:t>Process</a:t>
            </a:r>
            <a:endParaRPr dirty="0"/>
          </a:p>
          <a:p>
            <a:pPr marL="685800" lvl="1" indent="-228600" algn="l" rtl="0">
              <a:lnSpc>
                <a:spcPct val="80000"/>
              </a:lnSpc>
              <a:spcBef>
                <a:spcPts val="500"/>
              </a:spcBef>
              <a:spcAft>
                <a:spcPts val="0"/>
              </a:spcAft>
              <a:buClr>
                <a:schemeClr val="dk1"/>
              </a:buClr>
              <a:buSzPts val="2400"/>
              <a:buChar char="•"/>
            </a:pPr>
            <a:r>
              <a:rPr lang="en-US" dirty="0"/>
              <a:t>Two weeks before due SFEP will send a reminder</a:t>
            </a:r>
          </a:p>
          <a:p>
            <a:pPr marL="685800" lvl="1" indent="-228600" algn="l" rtl="0">
              <a:lnSpc>
                <a:spcPct val="80000"/>
              </a:lnSpc>
              <a:spcBef>
                <a:spcPts val="500"/>
              </a:spcBef>
              <a:spcAft>
                <a:spcPts val="0"/>
              </a:spcAft>
              <a:buClr>
                <a:schemeClr val="dk1"/>
              </a:buClr>
              <a:buSzPts val="2400"/>
              <a:buChar char="•"/>
            </a:pPr>
            <a:r>
              <a:rPr lang="en-US" dirty="0"/>
              <a:t>SFEP reviews progress reports and deliverables for submittal to DWR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838200" y="-1698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Progress Reports Continued… </a:t>
            </a:r>
            <a:endParaRPr sz="4000" b="1" dirty="0">
              <a:solidFill>
                <a:srgbClr val="008C9E"/>
              </a:solidFill>
              <a:latin typeface="Oswald"/>
              <a:cs typeface="Oswald"/>
              <a:sym typeface="Oswald"/>
            </a:endParaRPr>
          </a:p>
        </p:txBody>
      </p:sp>
      <p:sp>
        <p:nvSpPr>
          <p:cNvPr id="6" name="Google Shape;228;p12">
            <a:extLst>
              <a:ext uri="{FF2B5EF4-FFF2-40B4-BE49-F238E27FC236}">
                <a16:creationId xmlns:a16="http://schemas.microsoft.com/office/drawing/2014/main" id="{6CC7A0FF-4C26-488E-9500-66CD6C3B55C6}"/>
              </a:ext>
            </a:extLst>
          </p:cNvPr>
          <p:cNvSpPr txBox="1">
            <a:spLocks/>
          </p:cNvSpPr>
          <p:nvPr/>
        </p:nvSpPr>
        <p:spPr>
          <a:xfrm>
            <a:off x="838200" y="832775"/>
            <a:ext cx="10515600" cy="41456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80000"/>
              </a:lnSpc>
              <a:buSzPts val="2400"/>
              <a:buFont typeface="Arial"/>
              <a:buNone/>
            </a:pPr>
            <a:endParaRPr lang="en-US" dirty="0"/>
          </a:p>
          <a:p>
            <a:pPr marL="228600" indent="-228600">
              <a:lnSpc>
                <a:spcPct val="80000"/>
              </a:lnSpc>
              <a:buSzPts val="2800"/>
            </a:pPr>
            <a:r>
              <a:rPr lang="en-US" dirty="0"/>
              <a:t>Information in the Report</a:t>
            </a:r>
          </a:p>
          <a:p>
            <a:pPr marL="685800" lvl="1" indent="-228600">
              <a:lnSpc>
                <a:spcPct val="80000"/>
              </a:lnSpc>
              <a:buSzPts val="2400"/>
            </a:pPr>
            <a:r>
              <a:rPr lang="en-US" dirty="0"/>
              <a:t>Percent Complete for each task</a:t>
            </a:r>
          </a:p>
          <a:p>
            <a:pPr marL="685800" lvl="1" indent="-228600">
              <a:lnSpc>
                <a:spcPct val="80000"/>
              </a:lnSpc>
              <a:buSzPts val="2400"/>
            </a:pPr>
            <a:r>
              <a:rPr lang="en-US" dirty="0"/>
              <a:t>Narrative on progress made that quarter for each task</a:t>
            </a:r>
          </a:p>
          <a:p>
            <a:pPr marL="685800" lvl="1" indent="-228600">
              <a:lnSpc>
                <a:spcPct val="80000"/>
              </a:lnSpc>
              <a:buSzPts val="2400"/>
            </a:pPr>
            <a:r>
              <a:rPr lang="en-US" dirty="0"/>
              <a:t>Work anticipated next quarter and modifications anticipated</a:t>
            </a:r>
          </a:p>
          <a:p>
            <a:pPr marL="685800" lvl="1" indent="-228600">
              <a:lnSpc>
                <a:spcPct val="80000"/>
              </a:lnSpc>
              <a:buSzPts val="2400"/>
            </a:pPr>
            <a:r>
              <a:rPr lang="en-US" dirty="0"/>
              <a:t>Table of deliverables</a:t>
            </a:r>
          </a:p>
          <a:p>
            <a:pPr marL="685800" lvl="1" indent="-228600">
              <a:lnSpc>
                <a:spcPct val="80000"/>
              </a:lnSpc>
              <a:buSzPts val="2400"/>
            </a:pPr>
            <a:endParaRPr lang="en-US" dirty="0"/>
          </a:p>
          <a:p>
            <a:pPr marL="228600" indent="-228600">
              <a:lnSpc>
                <a:spcPct val="80000"/>
              </a:lnSpc>
              <a:buSzPts val="2800"/>
            </a:pPr>
            <a:r>
              <a:rPr lang="en-US" dirty="0"/>
              <a:t>Deliverables</a:t>
            </a:r>
          </a:p>
          <a:p>
            <a:pPr marL="685800" lvl="1" indent="-228600">
              <a:lnSpc>
                <a:spcPct val="80000"/>
              </a:lnSpc>
              <a:buSzPts val="2400"/>
            </a:pPr>
            <a:r>
              <a:rPr lang="en-US" dirty="0"/>
              <a:t>To be indicated on Table of Deliverables and to be included with your upload</a:t>
            </a:r>
          </a:p>
        </p:txBody>
      </p:sp>
    </p:spTree>
    <p:extLst>
      <p:ext uri="{BB962C8B-B14F-4D97-AF65-F5344CB8AC3E}">
        <p14:creationId xmlns:p14="http://schemas.microsoft.com/office/powerpoint/2010/main" val="187920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32"/>
        <p:cNvGrpSpPr/>
        <p:nvPr/>
      </p:nvGrpSpPr>
      <p:grpSpPr>
        <a:xfrm>
          <a:off x="0" y="0"/>
          <a:ext cx="0" cy="0"/>
          <a:chOff x="0" y="0"/>
          <a:chExt cx="0" cy="0"/>
        </a:xfrm>
      </p:grpSpPr>
      <p:pic>
        <p:nvPicPr>
          <p:cNvPr id="9" name="Picture 8">
            <a:extLst>
              <a:ext uri="{FF2B5EF4-FFF2-40B4-BE49-F238E27FC236}">
                <a16:creationId xmlns:a16="http://schemas.microsoft.com/office/drawing/2014/main" id="{6AA4087C-82DC-4EEA-A0E0-9349ECB29893}"/>
              </a:ext>
            </a:extLst>
          </p:cNvPr>
          <p:cNvPicPr>
            <a:picLocks noChangeAspect="1"/>
          </p:cNvPicPr>
          <p:nvPr/>
        </p:nvPicPr>
        <p:blipFill>
          <a:blip r:embed="rId4"/>
          <a:stretch>
            <a:fillRect/>
          </a:stretch>
        </p:blipFill>
        <p:spPr>
          <a:xfrm>
            <a:off x="-1" y="123825"/>
            <a:ext cx="5267739" cy="6770020"/>
          </a:xfrm>
          <a:prstGeom prst="rect">
            <a:avLst/>
          </a:prstGeom>
        </p:spPr>
      </p:pic>
      <p:pic>
        <p:nvPicPr>
          <p:cNvPr id="11" name="Picture 10">
            <a:extLst>
              <a:ext uri="{FF2B5EF4-FFF2-40B4-BE49-F238E27FC236}">
                <a16:creationId xmlns:a16="http://schemas.microsoft.com/office/drawing/2014/main" id="{F9FAC54E-00BA-4CDA-9982-6C2DD1753F95}"/>
              </a:ext>
            </a:extLst>
          </p:cNvPr>
          <p:cNvPicPr>
            <a:picLocks noChangeAspect="1"/>
          </p:cNvPicPr>
          <p:nvPr/>
        </p:nvPicPr>
        <p:blipFill>
          <a:blip r:embed="rId5"/>
          <a:stretch>
            <a:fillRect/>
          </a:stretch>
        </p:blipFill>
        <p:spPr>
          <a:xfrm>
            <a:off x="7067550" y="123825"/>
            <a:ext cx="5124450" cy="6781800"/>
          </a:xfrm>
          <a:prstGeom prst="rect">
            <a:avLst/>
          </a:prstGeom>
        </p:spPr>
      </p:pic>
      <p:sp>
        <p:nvSpPr>
          <p:cNvPr id="13" name="Title 12">
            <a:extLst>
              <a:ext uri="{FF2B5EF4-FFF2-40B4-BE49-F238E27FC236}">
                <a16:creationId xmlns:a16="http://schemas.microsoft.com/office/drawing/2014/main" id="{F14FB9BE-C073-48E5-B3E6-68B413441689}"/>
              </a:ext>
            </a:extLst>
          </p:cNvPr>
          <p:cNvSpPr>
            <a:spLocks noGrp="1"/>
          </p:cNvSpPr>
          <p:nvPr>
            <p:ph type="title"/>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838200" y="116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Submitting Materials</a:t>
            </a:r>
            <a:endParaRPr sz="4000" b="1" dirty="0">
              <a:solidFill>
                <a:srgbClr val="008C9E"/>
              </a:solidFill>
              <a:latin typeface="Oswald"/>
              <a:cs typeface="Oswald"/>
              <a:sym typeface="Oswald"/>
            </a:endParaRPr>
          </a:p>
        </p:txBody>
      </p:sp>
      <p:sp>
        <p:nvSpPr>
          <p:cNvPr id="240" name="Google Shape;240;p14"/>
          <p:cNvSpPr txBox="1">
            <a:spLocks noGrp="1"/>
          </p:cNvSpPr>
          <p:nvPr>
            <p:ph type="body" idx="1"/>
          </p:nvPr>
        </p:nvSpPr>
        <p:spPr>
          <a:xfrm>
            <a:off x="838201" y="1472030"/>
            <a:ext cx="5747426" cy="47295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All materials can be submitted to your project’s unique upload folder on Microsoft OneDrive.</a:t>
            </a:r>
            <a:br>
              <a:rPr lang="en-US" dirty="0"/>
            </a:br>
            <a:endParaRPr lang="en-US" dirty="0"/>
          </a:p>
          <a:p>
            <a:pPr marL="228600" lvl="0" indent="-228600" algn="l" rtl="0">
              <a:lnSpc>
                <a:spcPct val="90000"/>
              </a:lnSpc>
              <a:spcBef>
                <a:spcPts val="0"/>
              </a:spcBef>
              <a:spcAft>
                <a:spcPts val="0"/>
              </a:spcAft>
              <a:buClr>
                <a:schemeClr val="dk1"/>
              </a:buClr>
              <a:buSzPts val="2800"/>
              <a:buChar char="•"/>
            </a:pPr>
            <a:r>
              <a:rPr lang="en-US" dirty="0"/>
              <a:t>If you are not able to upload to the drive, contact/email Leslie to troubleshoot any issues.</a:t>
            </a:r>
            <a:br>
              <a:rPr lang="en-US" dirty="0"/>
            </a:br>
            <a:endParaRPr lang="en-US" dirty="0"/>
          </a:p>
          <a:p>
            <a:pPr marL="228600" lvl="0" indent="-228600" algn="l" rtl="0">
              <a:lnSpc>
                <a:spcPct val="90000"/>
              </a:lnSpc>
              <a:spcBef>
                <a:spcPts val="0"/>
              </a:spcBef>
              <a:spcAft>
                <a:spcPts val="0"/>
              </a:spcAft>
              <a:buClr>
                <a:schemeClr val="dk1"/>
              </a:buClr>
              <a:buSzPts val="2800"/>
              <a:buChar char="•"/>
            </a:pPr>
            <a:r>
              <a:rPr lang="en-US" dirty="0"/>
              <a:t>More specific upload instructions will be sent out with the first email reminder.</a:t>
            </a:r>
          </a:p>
          <a:p>
            <a:pPr marL="228600" lvl="0" indent="-228600" algn="l" rtl="0">
              <a:lnSpc>
                <a:spcPct val="90000"/>
              </a:lnSpc>
              <a:spcBef>
                <a:spcPts val="0"/>
              </a:spcBef>
              <a:spcAft>
                <a:spcPts val="0"/>
              </a:spcAft>
              <a:buClr>
                <a:schemeClr val="dk1"/>
              </a:buClr>
              <a:buSzPts val="2800"/>
              <a:buChar char="•"/>
            </a:pPr>
            <a:endParaRPr dirty="0"/>
          </a:p>
        </p:txBody>
      </p:sp>
      <p:pic>
        <p:nvPicPr>
          <p:cNvPr id="2050" name="Picture 2" descr="New OneDrive features to share and collaborate across work and life -">
            <a:extLst>
              <a:ext uri="{FF2B5EF4-FFF2-40B4-BE49-F238E27FC236}">
                <a16:creationId xmlns:a16="http://schemas.microsoft.com/office/drawing/2014/main" id="{404E3DFC-D935-48F8-8C91-E08E6F4A8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948" y="1690688"/>
            <a:ext cx="5610478" cy="264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Project Completion Reports</a:t>
            </a:r>
            <a:endParaRPr sz="4000" b="1" dirty="0">
              <a:solidFill>
                <a:srgbClr val="008C9E"/>
              </a:solidFill>
              <a:latin typeface="Oswald"/>
              <a:cs typeface="Oswald"/>
              <a:sym typeface="Oswald"/>
            </a:endParaRPr>
          </a:p>
        </p:txBody>
      </p:sp>
      <p:sp>
        <p:nvSpPr>
          <p:cNvPr id="246" name="Google Shape;24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dirty="0"/>
              <a:t>Guidance and templates will be developed to assist local project sponsors with this deliverable.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a:stretch>
        </a:blipFill>
        <a:effectLst/>
      </p:bgPr>
    </p:bg>
    <p:spTree>
      <p:nvGrpSpPr>
        <p:cNvPr id="1" name="Shape 250"/>
        <p:cNvGrpSpPr/>
        <p:nvPr/>
      </p:nvGrpSpPr>
      <p:grpSpPr>
        <a:xfrm>
          <a:off x="0" y="0"/>
          <a:ext cx="0" cy="0"/>
          <a:chOff x="0" y="0"/>
          <a:chExt cx="0" cy="0"/>
        </a:xfrm>
      </p:grpSpPr>
      <p:sp>
        <p:nvSpPr>
          <p:cNvPr id="251" name="Google Shape;251;p16"/>
          <p:cNvSpPr txBox="1">
            <a:spLocks noGrp="1"/>
          </p:cNvSpPr>
          <p:nvPr>
            <p:ph type="title"/>
          </p:nvPr>
        </p:nvSpPr>
        <p:spPr>
          <a:xfrm>
            <a:off x="471792" y="2119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IRWM Prop 1 </a:t>
            </a:r>
            <a:br>
              <a:rPr lang="en-US" sz="4000" b="1" dirty="0">
                <a:solidFill>
                  <a:srgbClr val="008C9E"/>
                </a:solidFill>
                <a:latin typeface="Oswald"/>
                <a:cs typeface="Oswald"/>
                <a:sym typeface="Oswald"/>
              </a:rPr>
            </a:br>
            <a:r>
              <a:rPr lang="en-US" sz="4000" b="1" dirty="0">
                <a:solidFill>
                  <a:srgbClr val="008C9E"/>
                </a:solidFill>
                <a:latin typeface="Oswald"/>
                <a:cs typeface="Oswald"/>
                <a:sym typeface="Oswald"/>
              </a:rPr>
              <a:t>Website</a:t>
            </a:r>
            <a:endParaRPr sz="4000" b="1" dirty="0">
              <a:solidFill>
                <a:srgbClr val="008C9E"/>
              </a:solidFill>
              <a:latin typeface="Oswald"/>
              <a:cs typeface="Oswald"/>
              <a:sym typeface="Oswald"/>
            </a:endParaRPr>
          </a:p>
        </p:txBody>
      </p:sp>
      <p:sp>
        <p:nvSpPr>
          <p:cNvPr id="252" name="Google Shape;252;p16"/>
          <p:cNvSpPr txBox="1">
            <a:spLocks noGrp="1"/>
          </p:cNvSpPr>
          <p:nvPr>
            <p:ph type="body" idx="1"/>
          </p:nvPr>
        </p:nvSpPr>
        <p:spPr>
          <a:xfrm>
            <a:off x="176720" y="3228945"/>
            <a:ext cx="5552872" cy="4001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1800" b="1" u="sng" dirty="0">
                <a:solidFill>
                  <a:srgbClr val="0000FF"/>
                </a:solidFill>
              </a:rPr>
              <a:t>http://www.sfestuary.org/P1R1</a:t>
            </a:r>
            <a:endParaRPr sz="1800" b="1" u="sng" dirty="0">
              <a:solidFill>
                <a:srgbClr val="0000FF"/>
              </a:solidFill>
            </a:endParaRPr>
          </a:p>
        </p:txBody>
      </p:sp>
      <p:pic>
        <p:nvPicPr>
          <p:cNvPr id="2" name="Picture 1">
            <a:extLst>
              <a:ext uri="{FF2B5EF4-FFF2-40B4-BE49-F238E27FC236}">
                <a16:creationId xmlns:a16="http://schemas.microsoft.com/office/drawing/2014/main" id="{C57FBA5E-2634-4B90-AF9B-1EE296EC6682}"/>
              </a:ext>
            </a:extLst>
          </p:cNvPr>
          <p:cNvPicPr>
            <a:picLocks noChangeAspect="1"/>
          </p:cNvPicPr>
          <p:nvPr/>
        </p:nvPicPr>
        <p:blipFill>
          <a:blip r:embed="rId4"/>
          <a:stretch>
            <a:fillRect/>
          </a:stretch>
        </p:blipFill>
        <p:spPr>
          <a:xfrm>
            <a:off x="3933996" y="0"/>
            <a:ext cx="8331803" cy="685800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C90EF1BE-F879-4893-AD0D-E71FB6B0476B}"/>
              </a:ext>
            </a:extLst>
          </p:cNvPr>
          <p:cNvPicPr>
            <a:picLocks noChangeAspect="1"/>
          </p:cNvPicPr>
          <p:nvPr/>
        </p:nvPicPr>
        <p:blipFill>
          <a:blip r:embed="rId5"/>
          <a:stretch>
            <a:fillRect/>
          </a:stretch>
        </p:blipFill>
        <p:spPr>
          <a:xfrm>
            <a:off x="4003268" y="0"/>
            <a:ext cx="8188732"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1524000" y="1122363"/>
            <a:ext cx="9144000" cy="2005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b="1" dirty="0">
                <a:solidFill>
                  <a:srgbClr val="008C9E"/>
                </a:solidFill>
                <a:latin typeface="Oswald"/>
                <a:cs typeface="Oswald"/>
                <a:sym typeface="Oswald"/>
              </a:rPr>
              <a:t>Q &amp; A</a:t>
            </a:r>
            <a:endParaRPr b="1" dirty="0">
              <a:solidFill>
                <a:srgbClr val="008C9E"/>
              </a:solidFill>
              <a:latin typeface="Oswald"/>
              <a:cs typeface="Oswald"/>
              <a:sym typeface="Oswald"/>
            </a:endParaRPr>
          </a:p>
        </p:txBody>
      </p:sp>
      <p:sp>
        <p:nvSpPr>
          <p:cNvPr id="103" name="Google Shape;103;p1"/>
          <p:cNvSpPr txBox="1">
            <a:spLocks noGrp="1"/>
          </p:cNvSpPr>
          <p:nvPr>
            <p:ph type="subTitle" idx="1"/>
          </p:nvPr>
        </p:nvSpPr>
        <p:spPr>
          <a:xfrm>
            <a:off x="1524000" y="4624624"/>
            <a:ext cx="3563566"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dirty="0">
                <a:solidFill>
                  <a:schemeClr val="lt1"/>
                </a:solidFill>
              </a:rPr>
              <a:t>Leslie Perry</a:t>
            </a:r>
            <a:endParaRPr dirty="0"/>
          </a:p>
          <a:p>
            <a:pPr marL="0" lvl="0" indent="0" algn="ctr" rtl="0">
              <a:lnSpc>
                <a:spcPct val="90000"/>
              </a:lnSpc>
              <a:spcBef>
                <a:spcPts val="1000"/>
              </a:spcBef>
              <a:spcAft>
                <a:spcPts val="0"/>
              </a:spcAft>
              <a:buClr>
                <a:schemeClr val="lt1"/>
              </a:buClr>
              <a:buSzPts val="2400"/>
              <a:buNone/>
            </a:pPr>
            <a:r>
              <a:rPr lang="en-US" dirty="0">
                <a:solidFill>
                  <a:schemeClr val="lt1"/>
                </a:solidFill>
              </a:rPr>
              <a:t>(415) 778 – 6675</a:t>
            </a:r>
            <a:endParaRPr dirty="0"/>
          </a:p>
          <a:p>
            <a:pPr marL="0" lvl="0" indent="0" algn="ctr" rtl="0">
              <a:lnSpc>
                <a:spcPct val="90000"/>
              </a:lnSpc>
              <a:spcBef>
                <a:spcPts val="1000"/>
              </a:spcBef>
              <a:spcAft>
                <a:spcPts val="0"/>
              </a:spcAft>
              <a:buClr>
                <a:schemeClr val="lt1"/>
              </a:buClr>
              <a:buSzPts val="2400"/>
              <a:buNone/>
            </a:pPr>
            <a:r>
              <a:rPr lang="en-US" u="sng" dirty="0">
                <a:solidFill>
                  <a:schemeClr val="bg1"/>
                </a:solidFill>
                <a:hlinkClick r:id="rId4">
                  <a:extLst>
                    <a:ext uri="{A12FA001-AC4F-418D-AE19-62706E023703}">
                      <ahyp:hlinkClr xmlns:ahyp="http://schemas.microsoft.com/office/drawing/2018/hyperlinkcolor" val="tx"/>
                    </a:ext>
                  </a:extLst>
                </a:hlinkClick>
              </a:rPr>
              <a:t>Leslie.perry@sfestuary.org</a:t>
            </a:r>
            <a:r>
              <a:rPr lang="en-US" dirty="0">
                <a:solidFill>
                  <a:schemeClr val="bg1"/>
                </a:solidFill>
              </a:rPr>
              <a:t> </a:t>
            </a:r>
            <a:endParaRPr dirty="0">
              <a:solidFill>
                <a:schemeClr val="bg1"/>
              </a:solidFill>
            </a:endParaRPr>
          </a:p>
        </p:txBody>
      </p:sp>
      <p:sp>
        <p:nvSpPr>
          <p:cNvPr id="104" name="Google Shape;104;p1"/>
          <p:cNvSpPr txBox="1"/>
          <p:nvPr/>
        </p:nvSpPr>
        <p:spPr>
          <a:xfrm>
            <a:off x="6919608" y="4624624"/>
            <a:ext cx="3748392"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dirty="0">
                <a:solidFill>
                  <a:schemeClr val="lt1"/>
                </a:solidFill>
                <a:latin typeface="Calibri"/>
                <a:ea typeface="Calibri"/>
                <a:cs typeface="Calibri"/>
                <a:sym typeface="Calibri"/>
              </a:rPr>
              <a:t>James Muller</a:t>
            </a:r>
            <a:endParaRPr dirty="0"/>
          </a:p>
          <a:p>
            <a:pPr marL="0" marR="0" lvl="0" indent="0" algn="ctr" rtl="0">
              <a:lnSpc>
                <a:spcPct val="90000"/>
              </a:lnSpc>
              <a:spcBef>
                <a:spcPts val="1000"/>
              </a:spcBef>
              <a:spcAft>
                <a:spcPts val="0"/>
              </a:spcAft>
              <a:buClr>
                <a:schemeClr val="lt1"/>
              </a:buClr>
              <a:buSzPts val="2400"/>
              <a:buFont typeface="Arial"/>
              <a:buNone/>
            </a:pPr>
            <a:r>
              <a:rPr lang="en-US" sz="2400" b="0" i="0" u="none" strike="noStrike" cap="none" dirty="0">
                <a:solidFill>
                  <a:schemeClr val="lt1"/>
                </a:solidFill>
                <a:latin typeface="Calibri"/>
                <a:ea typeface="Calibri"/>
                <a:cs typeface="Calibri"/>
                <a:sym typeface="Calibri"/>
              </a:rPr>
              <a:t>(</a:t>
            </a:r>
            <a:r>
              <a:rPr lang="en-US" sz="2400" dirty="0">
                <a:solidFill>
                  <a:schemeClr val="lt1"/>
                </a:solidFill>
                <a:latin typeface="Calibri"/>
                <a:ea typeface="Calibri"/>
                <a:cs typeface="Calibri"/>
                <a:sym typeface="Calibri"/>
              </a:rPr>
              <a:t>415</a:t>
            </a:r>
            <a:r>
              <a:rPr lang="en-US" sz="2400" b="0" i="0" u="none" strike="noStrike" cap="none" dirty="0">
                <a:solidFill>
                  <a:schemeClr val="lt1"/>
                </a:solidFill>
                <a:latin typeface="Calibri"/>
                <a:ea typeface="Calibri"/>
                <a:cs typeface="Calibri"/>
                <a:sym typeface="Calibri"/>
              </a:rPr>
              <a:t>) 778 – 6674</a:t>
            </a:r>
            <a:endParaRPr dirty="0"/>
          </a:p>
          <a:p>
            <a:pPr marL="0" marR="0" lvl="0" indent="0" algn="ctr" rtl="0">
              <a:lnSpc>
                <a:spcPct val="90000"/>
              </a:lnSpc>
              <a:spcBef>
                <a:spcPts val="1000"/>
              </a:spcBef>
              <a:spcAft>
                <a:spcPts val="0"/>
              </a:spcAft>
              <a:buClr>
                <a:schemeClr val="lt1"/>
              </a:buClr>
              <a:buSzPts val="2400"/>
              <a:buFont typeface="Arial"/>
              <a:buNone/>
            </a:pPr>
            <a:r>
              <a:rPr lang="en-US" sz="2400" b="0" i="0" u="sng" strike="noStrike" cap="none" dirty="0">
                <a:solidFill>
                  <a:schemeClr val="lt1"/>
                </a:solidFill>
                <a:latin typeface="Calibri"/>
                <a:ea typeface="Calibri"/>
                <a:cs typeface="Calibri"/>
                <a:sym typeface="Calibri"/>
              </a:rPr>
              <a:t>James.muller@sfestuary.org</a:t>
            </a:r>
            <a:endParaRPr u="sng" dirty="0"/>
          </a:p>
        </p:txBody>
      </p:sp>
    </p:spTree>
    <p:extLst>
      <p:ext uri="{BB962C8B-B14F-4D97-AF65-F5344CB8AC3E}">
        <p14:creationId xmlns:p14="http://schemas.microsoft.com/office/powerpoint/2010/main" val="154494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1888434" y="450573"/>
            <a:ext cx="8660296" cy="14246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 Introductions by Project Number</a:t>
            </a:r>
            <a:endParaRPr dirty="0"/>
          </a:p>
        </p:txBody>
      </p:sp>
      <p:sp>
        <p:nvSpPr>
          <p:cNvPr id="150" name="Google Shape;150;p2"/>
          <p:cNvSpPr txBox="1">
            <a:spLocks noGrp="1"/>
          </p:cNvSpPr>
          <p:nvPr>
            <p:ph type="body" idx="1"/>
          </p:nvPr>
        </p:nvSpPr>
        <p:spPr>
          <a:xfrm>
            <a:off x="2851826" y="1709530"/>
            <a:ext cx="10515600" cy="4994306"/>
          </a:xfrm>
          <a:prstGeom prst="rect">
            <a:avLst/>
          </a:prstGeom>
          <a:noFill/>
          <a:ln>
            <a:noFill/>
          </a:ln>
        </p:spPr>
        <p:txBody>
          <a:bodyPr spcFirstLastPara="1" wrap="square" lIns="91425" tIns="45700" rIns="91425" bIns="45700" anchor="t" anchorCtr="0">
            <a:normAutofit fontScale="77500" lnSpcReduction="20000"/>
          </a:bodyPr>
          <a:lstStyle/>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ACWD</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Contra Costa County</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NBWRA</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City of Calistoga</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EBMUD</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City of San Jose</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SFCJPA</a:t>
            </a:r>
          </a:p>
          <a:p>
            <a:pPr marL="514350" lvl="0" indent="-514350" algn="l" rtl="0">
              <a:lnSpc>
                <a:spcPct val="200000"/>
              </a:lnSpc>
              <a:spcBef>
                <a:spcPts val="0"/>
              </a:spcBef>
              <a:spcAft>
                <a:spcPts val="0"/>
              </a:spcAft>
              <a:buClr>
                <a:schemeClr val="lt1"/>
              </a:buClr>
              <a:buSzPts val="2800"/>
              <a:buFont typeface="+mj-lt"/>
              <a:buAutoNum type="arabicPeriod"/>
            </a:pPr>
            <a:r>
              <a:rPr lang="en-US" dirty="0">
                <a:solidFill>
                  <a:schemeClr val="lt1"/>
                </a:solidFill>
              </a:rPr>
              <a:t>SFPUC</a:t>
            </a:r>
          </a:p>
          <a:p>
            <a:pPr marL="514350" lvl="0" indent="-514350" algn="l" rtl="0">
              <a:lnSpc>
                <a:spcPct val="200000"/>
              </a:lnSpc>
              <a:spcBef>
                <a:spcPts val="0"/>
              </a:spcBef>
              <a:spcAft>
                <a:spcPts val="0"/>
              </a:spcAft>
              <a:buClr>
                <a:schemeClr val="lt1"/>
              </a:buClr>
              <a:buSzPts val="2800"/>
              <a:buFont typeface="+mj-lt"/>
              <a:buAutoNum type="arabicPeriod"/>
            </a:pPr>
            <a:endParaRPr lang="en-US" dirty="0">
              <a:solidFill>
                <a:schemeClr val="lt1"/>
              </a:solidFill>
            </a:endParaRPr>
          </a:p>
          <a:p>
            <a:pPr marL="0" lvl="0" indent="0" algn="l" rtl="0">
              <a:lnSpc>
                <a:spcPct val="90000"/>
              </a:lnSpc>
              <a:spcBef>
                <a:spcPts val="1000"/>
              </a:spcBef>
              <a:spcAft>
                <a:spcPts val="0"/>
              </a:spcAft>
              <a:buClr>
                <a:schemeClr val="lt1"/>
              </a:buClr>
              <a:buSzPts val="2800"/>
              <a:buNone/>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316387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2404352" y="11144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 Agenda</a:t>
            </a:r>
            <a:endParaRPr dirty="0"/>
          </a:p>
        </p:txBody>
      </p:sp>
      <p:sp>
        <p:nvSpPr>
          <p:cNvPr id="150" name="Google Shape;150;p2"/>
          <p:cNvSpPr txBox="1">
            <a:spLocks noGrp="1"/>
          </p:cNvSpPr>
          <p:nvPr>
            <p:ph type="body" idx="1"/>
          </p:nvPr>
        </p:nvSpPr>
        <p:spPr>
          <a:xfrm>
            <a:off x="2851826" y="2146852"/>
            <a:ext cx="10515600" cy="4556984"/>
          </a:xfrm>
          <a:prstGeom prst="rect">
            <a:avLst/>
          </a:prstGeom>
          <a:noFill/>
          <a:ln>
            <a:noFill/>
          </a:ln>
        </p:spPr>
        <p:txBody>
          <a:bodyPr spcFirstLastPara="1" wrap="square" lIns="91425" tIns="45700" rIns="91425" bIns="45700" anchor="t" anchorCtr="0">
            <a:normAutofit/>
          </a:bodyPr>
          <a:lstStyle/>
          <a:p>
            <a:pPr marL="228600" lvl="0" indent="-228600" algn="l" rtl="0">
              <a:lnSpc>
                <a:spcPct val="200000"/>
              </a:lnSpc>
              <a:spcBef>
                <a:spcPts val="0"/>
              </a:spcBef>
              <a:spcAft>
                <a:spcPts val="0"/>
              </a:spcAft>
              <a:buClr>
                <a:schemeClr val="lt1"/>
              </a:buClr>
              <a:buSzPts val="2800"/>
              <a:buChar char="•"/>
            </a:pPr>
            <a:r>
              <a:rPr lang="en-US" dirty="0">
                <a:solidFill>
                  <a:schemeClr val="lt1"/>
                </a:solidFill>
              </a:rPr>
              <a:t>Grant Agreement</a:t>
            </a:r>
          </a:p>
          <a:p>
            <a:pPr marL="228600" lvl="0" indent="-228600" algn="l" rtl="0">
              <a:lnSpc>
                <a:spcPct val="90000"/>
              </a:lnSpc>
              <a:spcBef>
                <a:spcPts val="0"/>
              </a:spcBef>
              <a:spcAft>
                <a:spcPts val="0"/>
              </a:spcAft>
              <a:buClr>
                <a:schemeClr val="lt1"/>
              </a:buClr>
              <a:buSzPts val="2800"/>
              <a:buChar char="•"/>
            </a:pPr>
            <a:r>
              <a:rPr lang="en-US" dirty="0">
                <a:solidFill>
                  <a:schemeClr val="lt1"/>
                </a:solidFill>
              </a:rPr>
              <a:t>Individual Funding Agreements</a:t>
            </a:r>
            <a:endParaRPr dirty="0"/>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Progress Reports and Invoices</a:t>
            </a:r>
            <a:endParaRPr dirty="0"/>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Process for Submittals</a:t>
            </a:r>
            <a:endParaRPr dirty="0"/>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Wrap up/ Q &amp; A</a:t>
            </a:r>
            <a:endParaRPr dirty="0"/>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lang="en-US" dirty="0">
              <a:solidFill>
                <a:schemeClr val="lt1"/>
              </a:solidFill>
            </a:endParaRPr>
          </a:p>
          <a:p>
            <a:pPr marL="228600" lvl="0" indent="-228600" algn="l" rtl="0">
              <a:lnSpc>
                <a:spcPct val="90000"/>
              </a:lnSpc>
              <a:spcBef>
                <a:spcPts val="1000"/>
              </a:spcBef>
              <a:spcAft>
                <a:spcPts val="0"/>
              </a:spcAft>
              <a:buClr>
                <a:schemeClr val="lt1"/>
              </a:buClr>
              <a:buSzPts val="2800"/>
              <a:buChar char="•"/>
            </a:pP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10165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922824-F04F-4BB9-B087-80CF1977DD16}"/>
              </a:ext>
            </a:extLst>
          </p:cNvPr>
          <p:cNvSpPr/>
          <p:nvPr/>
        </p:nvSpPr>
        <p:spPr>
          <a:xfrm rot="19049749">
            <a:off x="1701461" y="1736188"/>
            <a:ext cx="8445801" cy="2646878"/>
          </a:xfrm>
          <a:prstGeom prst="rect">
            <a:avLst/>
          </a:prstGeom>
          <a:noFill/>
        </p:spPr>
        <p:txBody>
          <a:bodyPr wrap="square" lIns="91440" tIns="45720" rIns="91440" bIns="45720">
            <a:spAutoFit/>
          </a:bodyPr>
          <a:lstStyle/>
          <a:p>
            <a:pPr algn="ctr"/>
            <a:r>
              <a:rPr lang="en-US" sz="16600" b="1" cap="none" spc="0" dirty="0">
                <a:ln w="22225">
                  <a:solidFill>
                    <a:schemeClr val="bg1">
                      <a:lumMod val="75000"/>
                    </a:schemeClr>
                  </a:solidFill>
                  <a:prstDash val="solid"/>
                </a:ln>
                <a:solidFill>
                  <a:schemeClr val="accent2">
                    <a:lumMod val="20000"/>
                    <a:lumOff val="80000"/>
                  </a:schemeClr>
                </a:solidFill>
                <a:effectLst/>
              </a:rPr>
              <a:t>DRAFT </a:t>
            </a:r>
          </a:p>
        </p:txBody>
      </p:sp>
      <p:sp>
        <p:nvSpPr>
          <p:cNvPr id="2" name="Title 1">
            <a:extLst>
              <a:ext uri="{FF2B5EF4-FFF2-40B4-BE49-F238E27FC236}">
                <a16:creationId xmlns:a16="http://schemas.microsoft.com/office/drawing/2014/main" id="{DC4E6EF9-636E-4EFD-B224-D8D6799C9D3A}"/>
              </a:ext>
            </a:extLst>
          </p:cNvPr>
          <p:cNvSpPr>
            <a:spLocks noGrp="1"/>
          </p:cNvSpPr>
          <p:nvPr>
            <p:ph type="title"/>
          </p:nvPr>
        </p:nvSpPr>
        <p:spPr/>
        <p:txBody>
          <a:bodyPr/>
          <a:lstStyle/>
          <a:p>
            <a:pPr algn="ctr"/>
            <a:r>
              <a:rPr lang="en-US" sz="3600" u="sng" dirty="0"/>
              <a:t>The Grant Agreement</a:t>
            </a:r>
          </a:p>
        </p:txBody>
      </p:sp>
      <p:sp>
        <p:nvSpPr>
          <p:cNvPr id="3" name="Text Placeholder 2">
            <a:extLst>
              <a:ext uri="{FF2B5EF4-FFF2-40B4-BE49-F238E27FC236}">
                <a16:creationId xmlns:a16="http://schemas.microsoft.com/office/drawing/2014/main" id="{2EF68526-34D3-4684-9D64-014872D067ED}"/>
              </a:ext>
            </a:extLst>
          </p:cNvPr>
          <p:cNvSpPr>
            <a:spLocks noGrp="1"/>
          </p:cNvSpPr>
          <p:nvPr>
            <p:ph type="body" idx="1"/>
          </p:nvPr>
        </p:nvSpPr>
        <p:spPr>
          <a:xfrm>
            <a:off x="1434467" y="2053567"/>
            <a:ext cx="9328800" cy="2315233"/>
          </a:xfrm>
        </p:spPr>
        <p:txBody>
          <a:bodyPr>
            <a:normAutofit/>
          </a:bodyPr>
          <a:lstStyle/>
          <a:p>
            <a:pPr marL="0" marR="0" indent="0" algn="ctr">
              <a:lnSpc>
                <a:spcPct val="107000"/>
              </a:lnSpc>
              <a:spcBef>
                <a:spcPts val="0"/>
              </a:spcBef>
              <a:spcAft>
                <a:spcPts val="4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GRANT AGREEMENT BETWEEN THE STATE OF CALIFORNIA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4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(DEPARTMENT OF WATER RESOURCES)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4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ASSOCIATION OF BAY AREA GOVERNMENTS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4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AGREEMENT NUMBER 4600013831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4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PROPOSITION 1 ROUND 1 INTEGRATED REGIONAL WATER MANAGEMENT (IRWM)</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IMPLEMENTATION GRANT</a:t>
            </a:r>
          </a:p>
          <a:p>
            <a:pPr marL="135464" indent="0">
              <a:buNone/>
            </a:pPr>
            <a:endParaRPr lang="en-US" dirty="0"/>
          </a:p>
        </p:txBody>
      </p:sp>
    </p:spTree>
    <p:extLst>
      <p:ext uri="{BB962C8B-B14F-4D97-AF65-F5344CB8AC3E}">
        <p14:creationId xmlns:p14="http://schemas.microsoft.com/office/powerpoint/2010/main" val="141240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dirty="0">
                <a:solidFill>
                  <a:srgbClr val="008C9E"/>
                </a:solidFill>
                <a:latin typeface="Oswald"/>
                <a:cs typeface="Oswald"/>
                <a:sym typeface="Oswald"/>
              </a:rPr>
              <a:t>The Grant Agreement</a:t>
            </a:r>
            <a:endParaRPr sz="4000" b="1" dirty="0">
              <a:solidFill>
                <a:srgbClr val="008C9E"/>
              </a:solidFill>
              <a:latin typeface="Oswald"/>
              <a:cs typeface="Oswald"/>
              <a:sym typeface="Oswald"/>
            </a:endParaRPr>
          </a:p>
        </p:txBody>
      </p:sp>
      <p:sp>
        <p:nvSpPr>
          <p:cNvPr id="156" name="Google Shape;156;p3"/>
          <p:cNvSpPr txBox="1">
            <a:spLocks noGrp="1"/>
          </p:cNvSpPr>
          <p:nvPr>
            <p:ph type="body" idx="1"/>
          </p:nvPr>
        </p:nvSpPr>
        <p:spPr>
          <a:xfrm>
            <a:off x="838200" y="1640793"/>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Standard Sections &amp; Conditions</a:t>
            </a:r>
          </a:p>
          <a:p>
            <a:pPr marL="914400" lvl="2" indent="0" algn="l" rtl="0">
              <a:lnSpc>
                <a:spcPct val="90000"/>
              </a:lnSpc>
              <a:spcBef>
                <a:spcPts val="500"/>
              </a:spcBef>
              <a:spcAft>
                <a:spcPts val="0"/>
              </a:spcAft>
              <a:buClr>
                <a:schemeClr val="dk1"/>
              </a:buClr>
              <a:buSzPts val="2000"/>
              <a:buNone/>
            </a:pPr>
            <a:endParaRPr dirty="0"/>
          </a:p>
          <a:p>
            <a:pPr marL="1143000" lvl="2" indent="-228600" algn="l" rtl="0">
              <a:lnSpc>
                <a:spcPct val="90000"/>
              </a:lnSpc>
              <a:spcBef>
                <a:spcPts val="500"/>
              </a:spcBef>
              <a:spcAft>
                <a:spcPts val="0"/>
              </a:spcAft>
              <a:buClr>
                <a:schemeClr val="dk1"/>
              </a:buClr>
              <a:buSzPts val="2000"/>
              <a:buChar char="•"/>
            </a:pPr>
            <a:r>
              <a:rPr lang="en-US" dirty="0"/>
              <a:t>Section 5: Basic Conditions</a:t>
            </a:r>
            <a:endParaRPr dirty="0"/>
          </a:p>
          <a:p>
            <a:pPr marL="1143000" lvl="2" indent="-228600" algn="l" rtl="0">
              <a:lnSpc>
                <a:spcPct val="90000"/>
              </a:lnSpc>
              <a:spcBef>
                <a:spcPts val="500"/>
              </a:spcBef>
              <a:spcAft>
                <a:spcPts val="0"/>
              </a:spcAft>
              <a:buClr>
                <a:schemeClr val="dk1"/>
              </a:buClr>
              <a:buSzPts val="2000"/>
              <a:buChar char="•"/>
            </a:pPr>
            <a:r>
              <a:rPr lang="en-US" dirty="0"/>
              <a:t>Section 7: Eligible Project Costs</a:t>
            </a:r>
            <a:endParaRPr dirty="0"/>
          </a:p>
          <a:p>
            <a:pPr marL="1143000" lvl="2" indent="-228600" algn="l" rtl="0">
              <a:lnSpc>
                <a:spcPct val="90000"/>
              </a:lnSpc>
              <a:spcBef>
                <a:spcPts val="500"/>
              </a:spcBef>
              <a:spcAft>
                <a:spcPts val="0"/>
              </a:spcAft>
              <a:buClr>
                <a:schemeClr val="dk1"/>
              </a:buClr>
              <a:buSzPts val="2000"/>
              <a:buChar char="•"/>
            </a:pPr>
            <a:r>
              <a:rPr lang="en-US" dirty="0"/>
              <a:t>Section 17: Groundwater &amp; Surface Monitoring</a:t>
            </a:r>
            <a:endParaRPr dirty="0"/>
          </a:p>
          <a:p>
            <a:pPr marL="1143000" lvl="2" indent="-228600" algn="l" rtl="0">
              <a:lnSpc>
                <a:spcPct val="90000"/>
              </a:lnSpc>
              <a:spcBef>
                <a:spcPts val="500"/>
              </a:spcBef>
              <a:spcAft>
                <a:spcPts val="0"/>
              </a:spcAft>
              <a:buClr>
                <a:schemeClr val="dk1"/>
              </a:buClr>
              <a:buSzPts val="2000"/>
              <a:buChar char="•"/>
            </a:pPr>
            <a:r>
              <a:rPr lang="en-US" dirty="0"/>
              <a:t>D.15 – Disposition of Equipment</a:t>
            </a:r>
            <a:endParaRPr dirty="0"/>
          </a:p>
          <a:p>
            <a:pPr marL="1143000" lvl="2" indent="-228600" algn="l" rtl="0">
              <a:lnSpc>
                <a:spcPct val="90000"/>
              </a:lnSpc>
              <a:spcBef>
                <a:spcPts val="500"/>
              </a:spcBef>
              <a:spcAft>
                <a:spcPts val="0"/>
              </a:spcAft>
              <a:buClr>
                <a:schemeClr val="dk1"/>
              </a:buClr>
              <a:buSzPts val="2000"/>
              <a:buChar char="•"/>
            </a:pPr>
            <a:r>
              <a:rPr lang="en-US" dirty="0"/>
              <a:t>D.26 – Labor Compliance</a:t>
            </a:r>
            <a:endParaRPr dirty="0"/>
          </a:p>
          <a:p>
            <a:pPr marL="1143000" lvl="2" indent="-228600" algn="l" rtl="0">
              <a:lnSpc>
                <a:spcPct val="90000"/>
              </a:lnSpc>
              <a:spcBef>
                <a:spcPts val="500"/>
              </a:spcBef>
              <a:spcAft>
                <a:spcPts val="0"/>
              </a:spcAft>
              <a:buClr>
                <a:schemeClr val="dk1"/>
              </a:buClr>
              <a:buSzPts val="2000"/>
              <a:buChar char="•"/>
            </a:pPr>
            <a:r>
              <a:rPr lang="en-US" dirty="0"/>
              <a:t>D.46 – Travel</a:t>
            </a:r>
            <a:endParaRPr dirty="0"/>
          </a:p>
          <a:p>
            <a:pPr marL="1600200" lvl="3" indent="-114300" algn="l" rtl="0">
              <a:lnSpc>
                <a:spcPct val="90000"/>
              </a:lnSpc>
              <a:spcBef>
                <a:spcPts val="500"/>
              </a:spcBef>
              <a:spcAft>
                <a:spcPts val="0"/>
              </a:spcAft>
              <a:buClr>
                <a:schemeClr val="dk1"/>
              </a:buClr>
              <a:buSzPts val="1800"/>
              <a:buNone/>
            </a:pPr>
            <a:endParaRPr dirty="0"/>
          </a:p>
        </p:txBody>
      </p:sp>
      <p:pic>
        <p:nvPicPr>
          <p:cNvPr id="2" name="Picture 1">
            <a:extLst>
              <a:ext uri="{FF2B5EF4-FFF2-40B4-BE49-F238E27FC236}">
                <a16:creationId xmlns:a16="http://schemas.microsoft.com/office/drawing/2014/main" id="{129CEA97-02DA-46A6-97ED-BC3B5EF73D31}"/>
              </a:ext>
            </a:extLst>
          </p:cNvPr>
          <p:cNvPicPr>
            <a:picLocks noChangeAspect="1"/>
          </p:cNvPicPr>
          <p:nvPr/>
        </p:nvPicPr>
        <p:blipFill>
          <a:blip r:embed="rId4"/>
          <a:stretch>
            <a:fillRect/>
          </a:stretch>
        </p:blipFill>
        <p:spPr>
          <a:xfrm>
            <a:off x="6935821" y="742479"/>
            <a:ext cx="5110890" cy="4666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D5E4-B70F-4BE8-8D57-695FACA3AF87}"/>
              </a:ext>
            </a:extLst>
          </p:cNvPr>
          <p:cNvSpPr>
            <a:spLocks noGrp="1"/>
          </p:cNvSpPr>
          <p:nvPr>
            <p:ph type="title"/>
          </p:nvPr>
        </p:nvSpPr>
        <p:spPr>
          <a:xfrm>
            <a:off x="1232452" y="1059410"/>
            <a:ext cx="6606458" cy="954400"/>
          </a:xfrm>
        </p:spPr>
        <p:txBody>
          <a:bodyPr/>
          <a:lstStyle/>
          <a:p>
            <a:pPr algn="l"/>
            <a:r>
              <a:rPr lang="en-US" sz="2800" dirty="0"/>
              <a:t> </a:t>
            </a:r>
            <a:r>
              <a:rPr lang="en-US" sz="1867" b="0" u="sng" dirty="0">
                <a:solidFill>
                  <a:srgbClr val="000000"/>
                </a:solidFill>
                <a:latin typeface="Arial"/>
                <a:cs typeface="Arial"/>
                <a:sym typeface="Arial"/>
              </a:rPr>
              <a:t>Term of the Grant Agreement</a:t>
            </a:r>
          </a:p>
        </p:txBody>
      </p:sp>
      <p:sp>
        <p:nvSpPr>
          <p:cNvPr id="3" name="Text Placeholder 2">
            <a:extLst>
              <a:ext uri="{FF2B5EF4-FFF2-40B4-BE49-F238E27FC236}">
                <a16:creationId xmlns:a16="http://schemas.microsoft.com/office/drawing/2014/main" id="{A15ACFB8-F3C0-4B4D-AE19-D01E5E099A0C}"/>
              </a:ext>
            </a:extLst>
          </p:cNvPr>
          <p:cNvSpPr>
            <a:spLocks noGrp="1"/>
          </p:cNvSpPr>
          <p:nvPr>
            <p:ph type="body" idx="1"/>
          </p:nvPr>
        </p:nvSpPr>
        <p:spPr>
          <a:xfrm>
            <a:off x="1202554" y="2013810"/>
            <a:ext cx="9756994" cy="2562800"/>
          </a:xfrm>
        </p:spPr>
        <p:txBody>
          <a:bodyPr/>
          <a:lstStyle/>
          <a:p>
            <a:pPr marL="135464" indent="0">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 term of this Grant Agreement </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begins on June 3, 2020 </a:t>
            </a:r>
            <a:r>
              <a:rPr lang="en-US" sz="1800" dirty="0">
                <a:effectLst/>
                <a:latin typeface="Arial" panose="020B0604020202020204" pitchFamily="34" charset="0"/>
                <a:ea typeface="Calibri" panose="020F0502020204030204" pitchFamily="34" charset="0"/>
                <a:cs typeface="Times New Roman" panose="02020603050405020304" pitchFamily="18" charset="0"/>
              </a:rPr>
              <a:t>through final payment plus three (3) years unless otherwise terminated or amended as provided in this Grant Agreement. However, </a:t>
            </a:r>
            <a:r>
              <a:rPr lang="en-US" sz="1800" b="1" dirty="0">
                <a:effectLst/>
                <a:latin typeface="Arial" panose="020B0604020202020204" pitchFamily="34" charset="0"/>
                <a:ea typeface="Calibri" panose="020F0502020204030204" pitchFamily="34" charset="0"/>
                <a:cs typeface="Times New Roman" panose="02020603050405020304" pitchFamily="18" charset="0"/>
              </a:rPr>
              <a:t>all work shall be completed by March 31, 2025</a:t>
            </a:r>
            <a:r>
              <a:rPr lang="en-US" sz="1800" dirty="0">
                <a:effectLst/>
                <a:latin typeface="Arial" panose="020B0604020202020204" pitchFamily="34" charset="0"/>
                <a:ea typeface="Calibri" panose="020F0502020204030204" pitchFamily="34" charset="0"/>
                <a:cs typeface="Times New Roman" panose="02020603050405020304" pitchFamily="18" charset="0"/>
              </a:rPr>
              <a:t>, in accordance with the Schedule as set forth in Exhibit C and </a:t>
            </a:r>
            <a:r>
              <a:rPr lang="en-US" sz="1800" b="1" dirty="0">
                <a:effectLst/>
                <a:latin typeface="Arial" panose="020B0604020202020204" pitchFamily="34" charset="0"/>
                <a:ea typeface="Calibri" panose="020F0502020204030204" pitchFamily="34" charset="0"/>
                <a:cs typeface="Times New Roman" panose="02020603050405020304" pitchFamily="18" charset="0"/>
              </a:rPr>
              <a:t>no funds may be requested after June 30, 2025.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898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97000" y="845500"/>
            <a:ext cx="9328800" cy="954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Bef>
                <a:spcPts val="0"/>
              </a:spcBef>
              <a:spcAft>
                <a:spcPts val="0"/>
              </a:spcAft>
              <a:buNone/>
            </a:pPr>
            <a:r>
              <a:rPr lang="en" u="sng" dirty="0"/>
              <a:t>Section 5:  Basic Condtions</a:t>
            </a:r>
            <a:endParaRPr u="sng" dirty="0">
              <a:latin typeface="Roboto Condensed"/>
              <a:ea typeface="Roboto Condensed"/>
              <a:cs typeface="Roboto Condensed"/>
              <a:sym typeface="Roboto Condensed"/>
            </a:endParaRPr>
          </a:p>
        </p:txBody>
      </p:sp>
      <p:sp>
        <p:nvSpPr>
          <p:cNvPr id="84" name="Shape 84"/>
          <p:cNvSpPr txBox="1">
            <a:spLocks noGrp="1"/>
          </p:cNvSpPr>
          <p:nvPr>
            <p:ph type="body" idx="1"/>
          </p:nvPr>
        </p:nvSpPr>
        <p:spPr>
          <a:xfrm>
            <a:off x="1434466" y="2053567"/>
            <a:ext cx="9544959" cy="318104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marR="0" lvl="0" indent="-342900" algn="l">
              <a:spcBef>
                <a:spcPts val="1000"/>
              </a:spcBef>
              <a:spcAft>
                <a:spcPts val="0"/>
              </a:spcAft>
              <a:buFont typeface="+mj-lt"/>
              <a:buAutoNum type="alphaUcPeriod"/>
            </a:pPr>
            <a:r>
              <a:rPr lang="en-US" sz="1200" b="1" dirty="0">
                <a:effectLst/>
                <a:latin typeface="Arial" panose="020B0604020202020204" pitchFamily="34" charset="0"/>
                <a:ea typeface="Calibri" panose="020F0502020204030204" pitchFamily="34" charset="0"/>
                <a:cs typeface="Arial" panose="020B0604020202020204" pitchFamily="34" charset="0"/>
              </a:rPr>
              <a:t>Unless exempt as per the 2019 IRWM Implementation Grant Proposal Solicitation Package, project(s) that are subject to the California Environmental Quality Act (CEQA) including final land purchases, shall not be included in this Agreement until the CEQA process is completed and all permits necessary to begin construction are acquired</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Projects providing at least 75% of benefits to a disadvantaged community (DAC), economically distressed area (EDA), and/or Tribe (based on population or geography), or projects implemented by Tribes will be exempt from this requirement.  </a:t>
            </a:r>
            <a:endParaRPr lang="en-US" sz="1100" dirty="0">
              <a:effectLst/>
              <a:latin typeface="Cambria" panose="02040503050406030204" pitchFamily="18" charset="0"/>
              <a:ea typeface="Times New Roman" panose="02020603050405020304" pitchFamily="18" charset="0"/>
              <a:cs typeface="Arial" panose="020B0604020202020204" pitchFamily="34" charset="0"/>
            </a:endParaRPr>
          </a:p>
          <a:p>
            <a:pPr marL="742950" marR="0" lvl="1" indent="-285750" algn="l">
              <a:spcBef>
                <a:spcPts val="1000"/>
              </a:spcBef>
              <a:spcAft>
                <a:spcPts val="0"/>
              </a:spcAft>
              <a:buFont typeface="+mj-lt"/>
              <a:buAutoNum type="romanLcPeriod"/>
            </a:pPr>
            <a:r>
              <a:rPr lang="en-US" sz="1100" b="1" dirty="0">
                <a:effectLst/>
                <a:latin typeface="Arial" panose="020B0604020202020204" pitchFamily="34" charset="0"/>
                <a:ea typeface="Calibri" panose="020F0502020204030204" pitchFamily="34" charset="0"/>
                <a:cs typeface="Arial" panose="020B0604020202020204" pitchFamily="34" charset="0"/>
              </a:rPr>
              <a:t>Such projects will be included in the Agreement as a placeholder. </a:t>
            </a:r>
            <a:r>
              <a:rPr lang="en-US" sz="1100" b="1"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Placeholder projects are not eligible for grant reimbursement and may not submit invoices to DWR until such time as they are fully included in the Agreement. </a:t>
            </a:r>
            <a:endParaRPr lang="en-US" sz="1100" b="1" u="sng" dirty="0">
              <a:effectLst/>
              <a:highlight>
                <a:srgbClr val="FFFF00"/>
              </a:highlight>
              <a:latin typeface="Cambria" panose="02040503050406030204" pitchFamily="18" charset="0"/>
              <a:ea typeface="Times New Roman" panose="02020603050405020304" pitchFamily="18" charset="0"/>
              <a:cs typeface="Arial" panose="020B0604020202020204" pitchFamily="34" charset="0"/>
            </a:endParaRPr>
          </a:p>
          <a:p>
            <a:pPr marL="268829" marR="0" indent="0">
              <a:lnSpc>
                <a:spcPct val="107000"/>
              </a:lnSpc>
              <a:spcBef>
                <a:spcPts val="0"/>
              </a:spcBef>
              <a:spcAft>
                <a:spcPts val="0"/>
              </a:spcAft>
              <a:buNone/>
            </a:pPr>
            <a:r>
              <a:rPr lang="en-US" sz="1100" dirty="0">
                <a:effectLst/>
                <a:latin typeface="Verdana" panose="020B0604030504040204" pitchFamily="34" charset="0"/>
                <a:ea typeface="Calibri" panose="020F0502020204030204" pitchFamily="34" charset="0"/>
                <a:cs typeface="Arial" panose="020B0604020202020204" pitchFamily="34" charset="0"/>
              </a:rPr>
              <a:t> </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1363" marR="0" lvl="1" indent="-284163">
              <a:lnSpc>
                <a:spcPct val="107000"/>
              </a:lnSpc>
              <a:spcBef>
                <a:spcPts val="0"/>
              </a:spcBef>
              <a:spcAft>
                <a:spcPts val="0"/>
              </a:spcAft>
              <a:buNone/>
              <a:tabLst>
                <a:tab pos="179451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ii.  </a:t>
            </a:r>
            <a:r>
              <a:rPr lang="en-US" sz="11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Placeholder projects that complete CEQA and/or acquire permits (necessary to begin construction) within eighteen </a:t>
            </a:r>
            <a:r>
              <a:rPr lang="en-US" sz="1100" b="1" u="sng"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(18) months</a:t>
            </a:r>
            <a:r>
              <a:rPr lang="en-US" sz="11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of the agreement execution date will be amended into the agreement.  </a:t>
            </a:r>
            <a:r>
              <a:rPr lang="en-US" sz="1100" dirty="0">
                <a:effectLst/>
                <a:latin typeface="Arial" panose="020B0604020202020204" pitchFamily="34" charset="0"/>
                <a:ea typeface="Calibri" panose="020F0502020204030204" pitchFamily="34" charset="0"/>
                <a:cs typeface="Times New Roman" panose="02020603050405020304" pitchFamily="18" charset="0"/>
              </a:rPr>
              <a:t>At the end of the eighteen (18)-month term, any placeholder projects that fail to complete CEQA and/or acquire permits will be deleted from the Agreement. The total grant award will be reduced by the amount of the deleted project(s). Replacement projects will not be allowed. Reduced amount will be made available to the respective Funding Area in future funding rounds on a competitive basis. Deleted placeholder projects will not be eligible to receive any grant reimbursement under this Agreement; however, such project could be eligible under the next round of grant solicitation.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rtl="0">
              <a:spcBef>
                <a:spcPts val="800"/>
              </a:spcBef>
              <a:spcAft>
                <a:spcPts val="0"/>
              </a:spcAft>
              <a:buNone/>
            </a:pPr>
            <a:endParaRPr dirty="0"/>
          </a:p>
        </p:txBody>
      </p:sp>
    </p:spTree>
    <p:extLst>
      <p:ext uri="{BB962C8B-B14F-4D97-AF65-F5344CB8AC3E}">
        <p14:creationId xmlns:p14="http://schemas.microsoft.com/office/powerpoint/2010/main" val="354449590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2987</Words>
  <Application>Microsoft Office PowerPoint</Application>
  <PresentationFormat>Widescreen</PresentationFormat>
  <Paragraphs>271</Paragraphs>
  <Slides>36</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Oswald</vt:lpstr>
      <vt:lpstr>Verdana</vt:lpstr>
      <vt:lpstr>Arial</vt:lpstr>
      <vt:lpstr>Times New Roman</vt:lpstr>
      <vt:lpstr>Calibri</vt:lpstr>
      <vt:lpstr>Source Sans Pro</vt:lpstr>
      <vt:lpstr>Roboto Condensed</vt:lpstr>
      <vt:lpstr>Cambria</vt:lpstr>
      <vt:lpstr>Office Theme</vt:lpstr>
      <vt:lpstr>Quince template</vt:lpstr>
      <vt:lpstr>Quince template</vt:lpstr>
      <vt:lpstr>           IRWM Prop 1 Round 1 Kickoff Meeting: February 2, 2021</vt:lpstr>
      <vt:lpstr>Welcome and Introductions</vt:lpstr>
      <vt:lpstr>Federal, State, Local Partnership</vt:lpstr>
      <vt:lpstr> Introductions by Project Number</vt:lpstr>
      <vt:lpstr> Agenda</vt:lpstr>
      <vt:lpstr>The Grant Agreement</vt:lpstr>
      <vt:lpstr>The Grant Agreement</vt:lpstr>
      <vt:lpstr> Term of the Grant Agreement</vt:lpstr>
      <vt:lpstr>Section 5:  Basic Condtions</vt:lpstr>
      <vt:lpstr>Section 7: Eligible Project Costs </vt:lpstr>
      <vt:lpstr>  Costs that are not eligible for reimbursement include, but are not limited to: </vt:lpstr>
      <vt:lpstr>Section 17: Statewide Monitoring Requirements for Groundwater &amp; Surface Water Monitoring</vt:lpstr>
      <vt:lpstr>Standard Provisions…</vt:lpstr>
      <vt:lpstr>STANDARD PROVISIONS:</vt:lpstr>
      <vt:lpstr>Exhibit D. 15 Disposition of Equipment</vt:lpstr>
      <vt:lpstr>Exhibit D. 26 Labor Code Compliance</vt:lpstr>
      <vt:lpstr>Exhibit D. 36 Retention</vt:lpstr>
      <vt:lpstr>Exhibit D. 46: Travel- DAC, EDA, Tribes Projects</vt:lpstr>
      <vt:lpstr>Individual Funding Agreements…</vt:lpstr>
      <vt:lpstr>Individual Funding Agreements</vt:lpstr>
      <vt:lpstr> Questions  </vt:lpstr>
      <vt:lpstr>Invoices and Progress Reports</vt:lpstr>
      <vt:lpstr>Process for submittals</vt:lpstr>
      <vt:lpstr>Invoicing</vt:lpstr>
      <vt:lpstr>Invoice:  Personnel  Hours</vt:lpstr>
      <vt:lpstr>Billable Rates Letter</vt:lpstr>
      <vt:lpstr>Invoice: Summary Table</vt:lpstr>
      <vt:lpstr>Invoice:  Payment Request Letter</vt:lpstr>
      <vt:lpstr>What does the end-product look like?</vt:lpstr>
      <vt:lpstr>Progress Reports </vt:lpstr>
      <vt:lpstr>Progress Reports Continued… </vt:lpstr>
      <vt:lpstr>PowerPoint Presentation</vt:lpstr>
      <vt:lpstr>Submitting Materials</vt:lpstr>
      <vt:lpstr>Project Completion Reports</vt:lpstr>
      <vt:lpstr>IRWM Prop 1  Website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IRWM Prop 1 Round 1 Kickoff Meeting: February 2, 2021</dc:title>
  <dc:creator>Leslie Perry</dc:creator>
  <cp:lastModifiedBy>Leslie Perry</cp:lastModifiedBy>
  <cp:revision>76</cp:revision>
  <dcterms:created xsi:type="dcterms:W3CDTF">2021-01-29T23:31:22Z</dcterms:created>
  <dcterms:modified xsi:type="dcterms:W3CDTF">2021-02-03T22:21:49Z</dcterms:modified>
</cp:coreProperties>
</file>