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8"/>
  </p:notesMasterIdLst>
  <p:sldIdLst>
    <p:sldId id="256" r:id="rId3"/>
    <p:sldId id="257" r:id="rId4"/>
    <p:sldId id="258" r:id="rId5"/>
    <p:sldId id="259" r:id="rId6"/>
    <p:sldId id="283" r:id="rId7"/>
    <p:sldId id="260" r:id="rId8"/>
    <p:sldId id="261" r:id="rId9"/>
    <p:sldId id="262" r:id="rId10"/>
    <p:sldId id="263" r:id="rId11"/>
    <p:sldId id="274" r:id="rId12"/>
    <p:sldId id="266" r:id="rId13"/>
    <p:sldId id="267" r:id="rId14"/>
    <p:sldId id="275" r:id="rId15"/>
    <p:sldId id="278" r:id="rId16"/>
    <p:sldId id="276" r:id="rId17"/>
    <p:sldId id="277" r:id="rId18"/>
    <p:sldId id="268" r:id="rId19"/>
    <p:sldId id="279" r:id="rId20"/>
    <p:sldId id="280" r:id="rId21"/>
    <p:sldId id="269" r:id="rId22"/>
    <p:sldId id="270" r:id="rId23"/>
    <p:sldId id="271" r:id="rId24"/>
    <p:sldId id="272" r:id="rId25"/>
    <p:sldId id="273" r:id="rId26"/>
    <p:sldId id="282"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Oswald" panose="020B0604020202020204" charset="0"/>
      <p:regular r:id="rId33"/>
      <p:bold r:id="rId34"/>
    </p:embeddedFont>
    <p:embeddedFont>
      <p:font typeface="Source Sans Pro" panose="020B0503030403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9" roundtripDataSignature="AMtx7mip1iQlck6te1C3lVyjncAIjHNLR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D5C7B0-6014-4120-BEE4-ECA3924D9325}">
  <a:tblStyle styleId="{DFD5C7B0-6014-4120-BEE4-ECA3924D932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6" d="100"/>
          <a:sy n="96" d="100"/>
        </p:scale>
        <p:origin x="48"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customschemas.google.com/relationships/presentationmetadata" Target="meta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4e7ae3ca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g64e7ae3ca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4e7ae3ca8_0_48: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64e7ae3ca8_0_48:notes"/>
          <p:cNvSpPr txBox="1">
            <a:spLocks noGrp="1"/>
          </p:cNvSpPr>
          <p:nvPr>
            <p:ph type="body" idx="1"/>
          </p:nvPr>
        </p:nvSpPr>
        <p:spPr>
          <a:xfrm>
            <a:off x="685801" y="4343400"/>
            <a:ext cx="5486400" cy="4114800"/>
          </a:xfrm>
          <a:prstGeom prst="rect">
            <a:avLst/>
          </a:prstGeom>
          <a:noFill/>
          <a:ln>
            <a:noFill/>
          </a:ln>
        </p:spPr>
        <p:txBody>
          <a:bodyPr spcFirstLastPara="1" wrap="square" lIns="91300" tIns="91300" rIns="91300" bIns="91300" anchor="t" anchorCtr="0">
            <a:noAutofit/>
          </a:bodyPr>
          <a:lstStyle/>
          <a:p>
            <a:pPr marL="165100" lvl="0" indent="-171450" algn="l" rtl="0">
              <a:spcBef>
                <a:spcPts val="0"/>
              </a:spcBef>
              <a:spcAft>
                <a:spcPts val="0"/>
              </a:spcAft>
              <a:buClr>
                <a:schemeClr val="dk1"/>
              </a:buClr>
              <a:buSzPts val="1100"/>
              <a:buFont typeface="Arial"/>
              <a:buChar char="•"/>
            </a:pPr>
            <a:r>
              <a:rPr lang="en-US"/>
              <a:t>SFEP is local, state, federal partnership. We are a national program under U.S. EPA</a:t>
            </a:r>
            <a:endParaRPr/>
          </a:p>
          <a:p>
            <a:pPr marL="165100" lvl="0" indent="-101600" algn="l" rtl="0">
              <a:spcBef>
                <a:spcPts val="0"/>
              </a:spcBef>
              <a:spcAft>
                <a:spcPts val="0"/>
              </a:spcAft>
              <a:buClr>
                <a:schemeClr val="dk1"/>
              </a:buClr>
              <a:buSzPts val="1100"/>
              <a:buFont typeface="Arial"/>
              <a:buNone/>
            </a:pPr>
            <a:endParaRPr/>
          </a:p>
          <a:p>
            <a:pPr marL="165100" marR="0" lvl="0" indent="-171450" algn="l" rtl="0">
              <a:lnSpc>
                <a:spcPct val="100000"/>
              </a:lnSpc>
              <a:spcBef>
                <a:spcPts val="0"/>
              </a:spcBef>
              <a:spcAft>
                <a:spcPts val="0"/>
              </a:spcAft>
              <a:buClr>
                <a:schemeClr val="dk1"/>
              </a:buClr>
              <a:buSzPts val="1100"/>
              <a:buFont typeface="Arial"/>
              <a:buChar char="•"/>
            </a:pPr>
            <a:r>
              <a:rPr lang="en-US"/>
              <a:t>our fiscal and administrative home is ABAG. With the staff consolidation of MTC and ABAG, we are now MTC employees and work with consolidated staff from all departments of MTC/ABAG </a:t>
            </a:r>
            <a:r>
              <a:rPr lang="en-US">
                <a:latin typeface="Arial"/>
                <a:ea typeface="Arial"/>
                <a:cs typeface="Arial"/>
                <a:sym typeface="Arial"/>
              </a:rPr>
              <a:t>to connect the health of the Estuary to land use, resilience, and other regional planning efforts.</a:t>
            </a:r>
            <a:endParaRPr/>
          </a:p>
          <a:p>
            <a:pPr marL="0" lvl="0" indent="0" algn="l" rtl="0">
              <a:spcBef>
                <a:spcPts val="0"/>
              </a:spcBef>
              <a:spcAft>
                <a:spcPts val="0"/>
              </a:spcAft>
              <a:buClr>
                <a:schemeClr val="dk1"/>
              </a:buClr>
              <a:buSzPts val="1100"/>
              <a:buFont typeface="Arial"/>
              <a:buNone/>
            </a:pPr>
            <a:endParaRPr/>
          </a:p>
          <a:p>
            <a:pPr marL="165100" lvl="0" indent="-171450" algn="l" rtl="0">
              <a:spcBef>
                <a:spcPts val="0"/>
              </a:spcBef>
              <a:spcAft>
                <a:spcPts val="0"/>
              </a:spcAft>
              <a:buClr>
                <a:schemeClr val="dk1"/>
              </a:buClr>
              <a:buSzPts val="1100"/>
              <a:buFont typeface="Arial"/>
              <a:buChar char="•"/>
            </a:pPr>
            <a:r>
              <a:rPr lang="en-US"/>
              <a:t>The SFEP is guided by a 38-member Implementation Committee, which includes representatives from local, state, and federal agencies, businesses, and environmental organizations, and works with me directly in determining Partnership priorities.</a:t>
            </a:r>
            <a:endParaRPr/>
          </a:p>
          <a:p>
            <a:pPr marL="0" lvl="0" indent="0" algn="l" rtl="0">
              <a:spcBef>
                <a:spcPts val="0"/>
              </a:spcBef>
              <a:spcAft>
                <a:spcPts val="0"/>
              </a:spcAft>
              <a:buNone/>
            </a:pPr>
            <a:endParaRPr/>
          </a:p>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4872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44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5778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here the different amounts in the “Grant Amount Billed” column and the “Invoice Amount” column. This is because, in this theoretical example, the trip to Costco included a number of items, some of which were not intended to be billed against the grant (groceries as mentioned in the presentation). The Invoice amount should include what the total is for the backup documentation (receipt total). The Grant Amount Billed is what is being requested to be reimbursed. This item </a:t>
            </a:r>
          </a:p>
        </p:txBody>
      </p:sp>
    </p:spTree>
    <p:extLst>
      <p:ext uri="{BB962C8B-B14F-4D97-AF65-F5344CB8AC3E}">
        <p14:creationId xmlns:p14="http://schemas.microsoft.com/office/powerpoint/2010/main" val="3685525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not something any project partner will have to fill out under this grant. However, it is worth knowing how all the invoices get rolled up. </a:t>
            </a:r>
          </a:p>
        </p:txBody>
      </p:sp>
    </p:spTree>
    <p:extLst>
      <p:ext uri="{BB962C8B-B14F-4D97-AF65-F5344CB8AC3E}">
        <p14:creationId xmlns:p14="http://schemas.microsoft.com/office/powerpoint/2010/main" val="423241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1479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g64e7ae3ca8_0_62"/>
          <p:cNvSpPr txBox="1">
            <a:spLocks noGrp="1"/>
          </p:cNvSpPr>
          <p:nvPr>
            <p:ph type="ctrTitle"/>
          </p:nvPr>
        </p:nvSpPr>
        <p:spPr>
          <a:xfrm>
            <a:off x="3797300" y="4687767"/>
            <a:ext cx="7480500" cy="1546500"/>
          </a:xfrm>
          <a:prstGeom prst="rect">
            <a:avLst/>
          </a:prstGeom>
          <a:noFill/>
          <a:ln>
            <a:noFill/>
          </a:ln>
        </p:spPr>
        <p:txBody>
          <a:bodyPr spcFirstLastPara="1" wrap="square" lIns="121900" tIns="121900" rIns="121900" bIns="121900" anchor="ctr" anchorCtr="0">
            <a:noAutofit/>
          </a:bodyPr>
          <a:lstStyle>
            <a:lvl1pPr lvl="0" algn="r" rtl="0">
              <a:lnSpc>
                <a:spcPct val="100000"/>
              </a:lnSpc>
              <a:spcBef>
                <a:spcPts val="0"/>
              </a:spcBef>
              <a:spcAft>
                <a:spcPts val="0"/>
              </a:spcAft>
              <a:buClr>
                <a:srgbClr val="FFFFFF"/>
              </a:buClr>
              <a:buSzPts val="6400"/>
              <a:buNone/>
              <a:defRPr sz="6400">
                <a:solidFill>
                  <a:srgbClr val="FFFFFF"/>
                </a:solidFill>
              </a:defRPr>
            </a:lvl1pPr>
            <a:lvl2pPr lvl="1" algn="r" rtl="0">
              <a:spcBef>
                <a:spcPts val="0"/>
              </a:spcBef>
              <a:spcAft>
                <a:spcPts val="0"/>
              </a:spcAft>
              <a:buClr>
                <a:srgbClr val="FFFFFF"/>
              </a:buClr>
              <a:buSzPts val="6400"/>
              <a:buNone/>
              <a:defRPr sz="6400">
                <a:solidFill>
                  <a:srgbClr val="FFFFFF"/>
                </a:solidFill>
              </a:defRPr>
            </a:lvl2pPr>
            <a:lvl3pPr lvl="2" algn="r" rtl="0">
              <a:spcBef>
                <a:spcPts val="0"/>
              </a:spcBef>
              <a:spcAft>
                <a:spcPts val="0"/>
              </a:spcAft>
              <a:buClr>
                <a:srgbClr val="FFFFFF"/>
              </a:buClr>
              <a:buSzPts val="6400"/>
              <a:buNone/>
              <a:defRPr sz="6400">
                <a:solidFill>
                  <a:srgbClr val="FFFFFF"/>
                </a:solidFill>
              </a:defRPr>
            </a:lvl3pPr>
            <a:lvl4pPr lvl="3" algn="r" rtl="0">
              <a:spcBef>
                <a:spcPts val="0"/>
              </a:spcBef>
              <a:spcAft>
                <a:spcPts val="0"/>
              </a:spcAft>
              <a:buClr>
                <a:srgbClr val="FFFFFF"/>
              </a:buClr>
              <a:buSzPts val="6400"/>
              <a:buNone/>
              <a:defRPr sz="6400">
                <a:solidFill>
                  <a:srgbClr val="FFFFFF"/>
                </a:solidFill>
              </a:defRPr>
            </a:lvl4pPr>
            <a:lvl5pPr lvl="4" algn="r" rtl="0">
              <a:spcBef>
                <a:spcPts val="0"/>
              </a:spcBef>
              <a:spcAft>
                <a:spcPts val="0"/>
              </a:spcAft>
              <a:buClr>
                <a:srgbClr val="FFFFFF"/>
              </a:buClr>
              <a:buSzPts val="6400"/>
              <a:buNone/>
              <a:defRPr sz="6400">
                <a:solidFill>
                  <a:srgbClr val="FFFFFF"/>
                </a:solidFill>
              </a:defRPr>
            </a:lvl5pPr>
            <a:lvl6pPr lvl="5" algn="r" rtl="0">
              <a:spcBef>
                <a:spcPts val="0"/>
              </a:spcBef>
              <a:spcAft>
                <a:spcPts val="0"/>
              </a:spcAft>
              <a:buClr>
                <a:srgbClr val="FFFFFF"/>
              </a:buClr>
              <a:buSzPts val="6400"/>
              <a:buNone/>
              <a:defRPr sz="6400">
                <a:solidFill>
                  <a:srgbClr val="FFFFFF"/>
                </a:solidFill>
              </a:defRPr>
            </a:lvl6pPr>
            <a:lvl7pPr lvl="6" algn="r" rtl="0">
              <a:spcBef>
                <a:spcPts val="0"/>
              </a:spcBef>
              <a:spcAft>
                <a:spcPts val="0"/>
              </a:spcAft>
              <a:buClr>
                <a:srgbClr val="FFFFFF"/>
              </a:buClr>
              <a:buSzPts val="6400"/>
              <a:buNone/>
              <a:defRPr sz="6400">
                <a:solidFill>
                  <a:srgbClr val="FFFFFF"/>
                </a:solidFill>
              </a:defRPr>
            </a:lvl7pPr>
            <a:lvl8pPr lvl="7" algn="r" rtl="0">
              <a:spcBef>
                <a:spcPts val="0"/>
              </a:spcBef>
              <a:spcAft>
                <a:spcPts val="0"/>
              </a:spcAft>
              <a:buClr>
                <a:srgbClr val="FFFFFF"/>
              </a:buClr>
              <a:buSzPts val="6400"/>
              <a:buNone/>
              <a:defRPr sz="6400">
                <a:solidFill>
                  <a:srgbClr val="FFFFFF"/>
                </a:solidFill>
              </a:defRPr>
            </a:lvl8pPr>
            <a:lvl9pPr lvl="8" algn="r" rtl="0">
              <a:spcBef>
                <a:spcPts val="0"/>
              </a:spcBef>
              <a:spcAft>
                <a:spcPts val="0"/>
              </a:spcAft>
              <a:buClr>
                <a:srgbClr val="FFFFFF"/>
              </a:buClr>
              <a:buSzPts val="6400"/>
              <a:buNone/>
              <a:defRPr sz="6400">
                <a:solidFill>
                  <a:srgbClr val="FFFFFF"/>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g64e7ae3ca8_0_64"/>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Clr>
                <a:srgbClr val="008C9E"/>
              </a:buClr>
              <a:buSzPts val="2700"/>
              <a:buNone/>
              <a:defRPr>
                <a:solidFill>
                  <a:srgbClr val="008C9E"/>
                </a:solidFill>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sp>
        <p:nvSpPr>
          <p:cNvPr id="87" name="Google Shape;87;g64e7ae3ca8_0_64"/>
          <p:cNvSpPr txBox="1">
            <a:spLocks noGrp="1"/>
          </p:cNvSpPr>
          <p:nvPr>
            <p:ph type="body" idx="1"/>
          </p:nvPr>
        </p:nvSpPr>
        <p:spPr>
          <a:xfrm>
            <a:off x="1434467" y="2053567"/>
            <a:ext cx="9328800" cy="2562900"/>
          </a:xfrm>
          <a:prstGeom prst="rect">
            <a:avLst/>
          </a:prstGeom>
          <a:noFill/>
          <a:ln>
            <a:noFill/>
          </a:ln>
        </p:spPr>
        <p:txBody>
          <a:bodyPr spcFirstLastPara="1" wrap="square" lIns="121900" tIns="121900" rIns="121900" bIns="121900" anchor="t" anchorCtr="0">
            <a:noAutofit/>
          </a:bodyPr>
          <a:lstStyle>
            <a:lvl1pPr marL="457200" lvl="0" indent="-400050" algn="l" rtl="0">
              <a:lnSpc>
                <a:spcPct val="100000"/>
              </a:lnSpc>
              <a:spcBef>
                <a:spcPts val="0"/>
              </a:spcBef>
              <a:spcAft>
                <a:spcPts val="0"/>
              </a:spcAft>
              <a:buSzPts val="2700"/>
              <a:buChar char="◉"/>
              <a:defRPr/>
            </a:lvl1pPr>
            <a:lvl2pPr marL="914400" lvl="1" indent="-381000" algn="l" rtl="0">
              <a:lnSpc>
                <a:spcPct val="100000"/>
              </a:lnSpc>
              <a:spcBef>
                <a:spcPts val="0"/>
              </a:spcBef>
              <a:spcAft>
                <a:spcPts val="0"/>
              </a:spcAft>
              <a:buSzPts val="2400"/>
              <a:buChar char="◉"/>
              <a:defRPr/>
            </a:lvl2pPr>
            <a:lvl3pPr marL="1371600" lvl="2" indent="-228600" algn="l" rtl="0">
              <a:lnSpc>
                <a:spcPct val="100000"/>
              </a:lnSpc>
              <a:spcBef>
                <a:spcPts val="0"/>
              </a:spcBef>
              <a:spcAft>
                <a:spcPts val="0"/>
              </a:spcAft>
              <a:buSzPts val="2400"/>
              <a:buNone/>
              <a:defRPr/>
            </a:lvl3pPr>
            <a:lvl4pPr marL="1828800" lvl="3" indent="-228600" algn="l" rtl="0">
              <a:lnSpc>
                <a:spcPct val="100000"/>
              </a:lnSpc>
              <a:spcBef>
                <a:spcPts val="0"/>
              </a:spcBef>
              <a:spcAft>
                <a:spcPts val="0"/>
              </a:spcAft>
              <a:buSzPts val="2400"/>
              <a:buNone/>
              <a:defRPr/>
            </a:lvl4pPr>
            <a:lvl5pPr marL="2286000" lvl="4" indent="-228600" algn="l" rtl="0">
              <a:lnSpc>
                <a:spcPct val="100000"/>
              </a:lnSpc>
              <a:spcBef>
                <a:spcPts val="0"/>
              </a:spcBef>
              <a:spcAft>
                <a:spcPts val="0"/>
              </a:spcAft>
              <a:buSzPts val="2400"/>
              <a:buNone/>
              <a:defRPr/>
            </a:lvl5pPr>
            <a:lvl6pPr marL="2743200" lvl="5" indent="-228600" algn="l" rtl="0">
              <a:lnSpc>
                <a:spcPct val="100000"/>
              </a:lnSpc>
              <a:spcBef>
                <a:spcPts val="0"/>
              </a:spcBef>
              <a:spcAft>
                <a:spcPts val="0"/>
              </a:spcAft>
              <a:buSzPts val="2400"/>
              <a:buNone/>
              <a:defRPr/>
            </a:lvl6pPr>
            <a:lvl7pPr marL="3200400" lvl="6" indent="-228600" algn="l" rtl="0">
              <a:lnSpc>
                <a:spcPct val="100000"/>
              </a:lnSpc>
              <a:spcBef>
                <a:spcPts val="0"/>
              </a:spcBef>
              <a:spcAft>
                <a:spcPts val="0"/>
              </a:spcAft>
              <a:buSzPts val="2400"/>
              <a:buNone/>
              <a:defRPr/>
            </a:lvl7pPr>
            <a:lvl8pPr marL="3657600" lvl="7" indent="-228600" algn="l" rtl="0">
              <a:lnSpc>
                <a:spcPct val="100000"/>
              </a:lnSpc>
              <a:spcBef>
                <a:spcPts val="0"/>
              </a:spcBef>
              <a:spcAft>
                <a:spcPts val="0"/>
              </a:spcAft>
              <a:buSzPts val="2400"/>
              <a:buNone/>
              <a:defRPr/>
            </a:lvl8pPr>
            <a:lvl9pPr marL="4114800" lvl="8" indent="-228600" algn="l" rtl="0">
              <a:lnSpc>
                <a:spcPct val="100000"/>
              </a:lnSpc>
              <a:spcBef>
                <a:spcPts val="0"/>
              </a:spcBef>
              <a:spcAft>
                <a:spcPts val="0"/>
              </a:spcAft>
              <a:buSzPts val="2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88"/>
        <p:cNvGrpSpPr/>
        <p:nvPr/>
      </p:nvGrpSpPr>
      <p:grpSpPr>
        <a:xfrm>
          <a:off x="0" y="0"/>
          <a:ext cx="0" cy="0"/>
          <a:chOff x="0" y="0"/>
          <a:chExt cx="0" cy="0"/>
        </a:xfrm>
      </p:grpSpPr>
      <p:sp>
        <p:nvSpPr>
          <p:cNvPr id="89" name="Google Shape;89;g64e7ae3ca8_0_67"/>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Clr>
                <a:srgbClr val="008C9E"/>
              </a:buClr>
              <a:buSzPts val="2700"/>
              <a:buNone/>
              <a:defRPr>
                <a:solidFill>
                  <a:srgbClr val="008C9E"/>
                </a:solidFill>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g64e7ae3ca8_0_69"/>
          <p:cNvSpPr txBox="1">
            <a:spLocks noGrp="1"/>
          </p:cNvSpPr>
          <p:nvPr>
            <p:ph type="body" idx="1"/>
          </p:nvPr>
        </p:nvSpPr>
        <p:spPr>
          <a:xfrm>
            <a:off x="559467" y="4585638"/>
            <a:ext cx="10972800" cy="692700"/>
          </a:xfrm>
          <a:prstGeom prst="rect">
            <a:avLst/>
          </a:prstGeom>
          <a:noFill/>
          <a:ln>
            <a:noFill/>
          </a:ln>
        </p:spPr>
        <p:txBody>
          <a:bodyPr spcFirstLastPara="1" wrap="square" lIns="121900" tIns="121900" rIns="121900" bIns="121900" anchor="t" anchorCtr="0">
            <a:noAutofit/>
          </a:bodyPr>
          <a:lstStyle>
            <a:lvl1pPr marL="457200" lvl="0" indent="-228600" algn="ctr" rtl="0">
              <a:lnSpc>
                <a:spcPct val="100000"/>
              </a:lnSpc>
              <a:spcBef>
                <a:spcPts val="500"/>
              </a:spcBef>
              <a:spcAft>
                <a:spcPts val="0"/>
              </a:spcAft>
              <a:buClr>
                <a:srgbClr val="008C9E"/>
              </a:buClr>
              <a:buSzPts val="1900"/>
              <a:buNone/>
              <a:defRPr sz="1900">
                <a:solidFill>
                  <a:srgbClr val="008C9E"/>
                </a:solidFill>
              </a:defRPr>
            </a:lvl1pPr>
            <a:lvl2pPr marL="914400" lvl="1" indent="-381000" algn="l" rtl="0">
              <a:lnSpc>
                <a:spcPct val="100000"/>
              </a:lnSpc>
              <a:spcBef>
                <a:spcPts val="600"/>
              </a:spcBef>
              <a:spcAft>
                <a:spcPts val="0"/>
              </a:spcAft>
              <a:buSzPts val="2400"/>
              <a:buChar char="◉"/>
              <a:defRPr/>
            </a:lvl2pPr>
            <a:lvl3pPr marL="1371600" lvl="2" indent="-228600" algn="l" rtl="0">
              <a:lnSpc>
                <a:spcPct val="100000"/>
              </a:lnSpc>
              <a:spcBef>
                <a:spcPts val="600"/>
              </a:spcBef>
              <a:spcAft>
                <a:spcPts val="0"/>
              </a:spcAft>
              <a:buSzPts val="2400"/>
              <a:buNone/>
              <a:defRPr/>
            </a:lvl3pPr>
            <a:lvl4pPr marL="1828800" lvl="3" indent="-228600" algn="l" rtl="0">
              <a:lnSpc>
                <a:spcPct val="100000"/>
              </a:lnSpc>
              <a:spcBef>
                <a:spcPts val="500"/>
              </a:spcBef>
              <a:spcAft>
                <a:spcPts val="0"/>
              </a:spcAft>
              <a:buSzPts val="2400"/>
              <a:buNone/>
              <a:defRPr/>
            </a:lvl4pPr>
            <a:lvl5pPr marL="2286000" lvl="4" indent="-228600" algn="l" rtl="0">
              <a:lnSpc>
                <a:spcPct val="100000"/>
              </a:lnSpc>
              <a:spcBef>
                <a:spcPts val="500"/>
              </a:spcBef>
              <a:spcAft>
                <a:spcPts val="0"/>
              </a:spcAft>
              <a:buSzPts val="2400"/>
              <a:buNone/>
              <a:defRPr/>
            </a:lvl5pPr>
            <a:lvl6pPr marL="2743200" lvl="5" indent="-228600" algn="l" rtl="0">
              <a:lnSpc>
                <a:spcPct val="100000"/>
              </a:lnSpc>
              <a:spcBef>
                <a:spcPts val="500"/>
              </a:spcBef>
              <a:spcAft>
                <a:spcPts val="0"/>
              </a:spcAft>
              <a:buSzPts val="2400"/>
              <a:buNone/>
              <a:defRPr/>
            </a:lvl6pPr>
            <a:lvl7pPr marL="3200400" lvl="6" indent="-228600" algn="l" rtl="0">
              <a:lnSpc>
                <a:spcPct val="100000"/>
              </a:lnSpc>
              <a:spcBef>
                <a:spcPts val="500"/>
              </a:spcBef>
              <a:spcAft>
                <a:spcPts val="0"/>
              </a:spcAft>
              <a:buSzPts val="2400"/>
              <a:buNone/>
              <a:defRPr/>
            </a:lvl7pPr>
            <a:lvl8pPr marL="3657600" lvl="7" indent="-228600" algn="l" rtl="0">
              <a:lnSpc>
                <a:spcPct val="100000"/>
              </a:lnSpc>
              <a:spcBef>
                <a:spcPts val="500"/>
              </a:spcBef>
              <a:spcAft>
                <a:spcPts val="0"/>
              </a:spcAft>
              <a:buSzPts val="2400"/>
              <a:buNone/>
              <a:defRPr/>
            </a:lvl8pPr>
            <a:lvl9pPr marL="4114800" lvl="8" indent="-228600" algn="l" rtl="0">
              <a:lnSpc>
                <a:spcPct val="100000"/>
              </a:lnSpc>
              <a:spcBef>
                <a:spcPts val="500"/>
              </a:spcBef>
              <a:spcAft>
                <a:spcPts val="0"/>
              </a:spcAft>
              <a:buSzPts val="2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ll graph 1">
  <p:cSld name="All graph 1">
    <p:bg>
      <p:bgPr>
        <a:blipFill>
          <a:blip r:embed="rId2">
            <a:alphaModFix/>
          </a:blip>
          <a:stretch>
            <a:fillRect/>
          </a:stretch>
        </a:blipFill>
        <a:effectLst/>
      </p:bgPr>
    </p:bg>
    <p:spTree>
      <p:nvGrpSpPr>
        <p:cNvPr id="1" name="Shape 9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g64e7ae3ca8_0_72"/>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Clr>
                <a:srgbClr val="008C9E"/>
              </a:buClr>
              <a:buSzPts val="2700"/>
              <a:buNone/>
              <a:defRPr>
                <a:solidFill>
                  <a:srgbClr val="008C9E"/>
                </a:solidFill>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sp>
        <p:nvSpPr>
          <p:cNvPr id="95" name="Google Shape;95;g64e7ae3ca8_0_72"/>
          <p:cNvSpPr txBox="1">
            <a:spLocks noGrp="1"/>
          </p:cNvSpPr>
          <p:nvPr>
            <p:ph type="body" idx="1"/>
          </p:nvPr>
        </p:nvSpPr>
        <p:spPr>
          <a:xfrm>
            <a:off x="1508667" y="2070600"/>
            <a:ext cx="4453200" cy="3554400"/>
          </a:xfrm>
          <a:prstGeom prst="rect">
            <a:avLst/>
          </a:prstGeom>
          <a:noFill/>
          <a:ln>
            <a:noFill/>
          </a:ln>
        </p:spPr>
        <p:txBody>
          <a:bodyPr spcFirstLastPara="1" wrap="square" lIns="121900" tIns="121900" rIns="121900" bIns="121900" anchor="t" anchorCtr="0">
            <a:noAutofit/>
          </a:bodyPr>
          <a:lstStyle>
            <a:lvl1pPr marL="457200" lvl="0" indent="-381000" algn="l" rtl="0">
              <a:lnSpc>
                <a:spcPct val="100000"/>
              </a:lnSpc>
              <a:spcBef>
                <a:spcPts val="0"/>
              </a:spcBef>
              <a:spcAft>
                <a:spcPts val="0"/>
              </a:spcAft>
              <a:buSzPts val="2400"/>
              <a:buChar char="◉"/>
              <a:defRPr sz="2400"/>
            </a:lvl1pPr>
            <a:lvl2pPr marL="914400" lvl="1" indent="-381000" algn="l" rtl="0">
              <a:lnSpc>
                <a:spcPct val="100000"/>
              </a:lnSpc>
              <a:spcBef>
                <a:spcPts val="0"/>
              </a:spcBef>
              <a:spcAft>
                <a:spcPts val="0"/>
              </a:spcAft>
              <a:buSzPts val="2400"/>
              <a:buChar char="◉"/>
              <a:defRPr/>
            </a:lvl2pPr>
            <a:lvl3pPr marL="1371600" lvl="2" indent="-228600" algn="l" rtl="0">
              <a:lnSpc>
                <a:spcPct val="100000"/>
              </a:lnSpc>
              <a:spcBef>
                <a:spcPts val="0"/>
              </a:spcBef>
              <a:spcAft>
                <a:spcPts val="0"/>
              </a:spcAft>
              <a:buSzPts val="2400"/>
              <a:buNone/>
              <a:defRPr/>
            </a:lvl3pPr>
            <a:lvl4pPr marL="1828800" lvl="3" indent="-228600" algn="l" rtl="0">
              <a:lnSpc>
                <a:spcPct val="100000"/>
              </a:lnSpc>
              <a:spcBef>
                <a:spcPts val="0"/>
              </a:spcBef>
              <a:spcAft>
                <a:spcPts val="0"/>
              </a:spcAft>
              <a:buSzPts val="2400"/>
              <a:buNone/>
              <a:defRPr/>
            </a:lvl4pPr>
            <a:lvl5pPr marL="2286000" lvl="4" indent="-228600" algn="l" rtl="0">
              <a:lnSpc>
                <a:spcPct val="100000"/>
              </a:lnSpc>
              <a:spcBef>
                <a:spcPts val="0"/>
              </a:spcBef>
              <a:spcAft>
                <a:spcPts val="0"/>
              </a:spcAft>
              <a:buSzPts val="2400"/>
              <a:buNone/>
              <a:defRPr/>
            </a:lvl5pPr>
            <a:lvl6pPr marL="2743200" lvl="5" indent="-228600" algn="l" rtl="0">
              <a:lnSpc>
                <a:spcPct val="100000"/>
              </a:lnSpc>
              <a:spcBef>
                <a:spcPts val="0"/>
              </a:spcBef>
              <a:spcAft>
                <a:spcPts val="0"/>
              </a:spcAft>
              <a:buSzPts val="2400"/>
              <a:buNone/>
              <a:defRPr/>
            </a:lvl6pPr>
            <a:lvl7pPr marL="3200400" lvl="6" indent="-228600" algn="l" rtl="0">
              <a:lnSpc>
                <a:spcPct val="100000"/>
              </a:lnSpc>
              <a:spcBef>
                <a:spcPts val="0"/>
              </a:spcBef>
              <a:spcAft>
                <a:spcPts val="0"/>
              </a:spcAft>
              <a:buSzPts val="2400"/>
              <a:buNone/>
              <a:defRPr/>
            </a:lvl7pPr>
            <a:lvl8pPr marL="3657600" lvl="7" indent="-228600" algn="l" rtl="0">
              <a:lnSpc>
                <a:spcPct val="100000"/>
              </a:lnSpc>
              <a:spcBef>
                <a:spcPts val="0"/>
              </a:spcBef>
              <a:spcAft>
                <a:spcPts val="0"/>
              </a:spcAft>
              <a:buSzPts val="2400"/>
              <a:buNone/>
              <a:defRPr/>
            </a:lvl8pPr>
            <a:lvl9pPr marL="4114800" lvl="8" indent="-228600" algn="l" rtl="0">
              <a:lnSpc>
                <a:spcPct val="100000"/>
              </a:lnSpc>
              <a:spcBef>
                <a:spcPts val="0"/>
              </a:spcBef>
              <a:spcAft>
                <a:spcPts val="0"/>
              </a:spcAft>
              <a:buSzPts val="2400"/>
              <a:buNone/>
              <a:defRPr/>
            </a:lvl9pPr>
          </a:lstStyle>
          <a:p>
            <a:endParaRPr/>
          </a:p>
        </p:txBody>
      </p:sp>
      <p:sp>
        <p:nvSpPr>
          <p:cNvPr id="96" name="Google Shape;96;g64e7ae3ca8_0_72"/>
          <p:cNvSpPr txBox="1">
            <a:spLocks noGrp="1"/>
          </p:cNvSpPr>
          <p:nvPr>
            <p:ph type="body" idx="2"/>
          </p:nvPr>
        </p:nvSpPr>
        <p:spPr>
          <a:xfrm>
            <a:off x="6230083" y="2070600"/>
            <a:ext cx="4453200" cy="3554400"/>
          </a:xfrm>
          <a:prstGeom prst="rect">
            <a:avLst/>
          </a:prstGeom>
          <a:noFill/>
          <a:ln>
            <a:noFill/>
          </a:ln>
        </p:spPr>
        <p:txBody>
          <a:bodyPr spcFirstLastPara="1" wrap="square" lIns="121900" tIns="121900" rIns="121900" bIns="121900" anchor="t" anchorCtr="0">
            <a:noAutofit/>
          </a:bodyPr>
          <a:lstStyle>
            <a:lvl1pPr marL="457200" lvl="0" indent="-381000" algn="l" rtl="0">
              <a:lnSpc>
                <a:spcPct val="100000"/>
              </a:lnSpc>
              <a:spcBef>
                <a:spcPts val="0"/>
              </a:spcBef>
              <a:spcAft>
                <a:spcPts val="0"/>
              </a:spcAft>
              <a:buSzPts val="2400"/>
              <a:buChar char="◉"/>
              <a:defRPr sz="2400"/>
            </a:lvl1pPr>
            <a:lvl2pPr marL="914400" lvl="1" indent="-381000" algn="l" rtl="0">
              <a:lnSpc>
                <a:spcPct val="100000"/>
              </a:lnSpc>
              <a:spcBef>
                <a:spcPts val="0"/>
              </a:spcBef>
              <a:spcAft>
                <a:spcPts val="0"/>
              </a:spcAft>
              <a:buSzPts val="2400"/>
              <a:buChar char="◉"/>
              <a:defRPr/>
            </a:lvl2pPr>
            <a:lvl3pPr marL="1371600" lvl="2" indent="-228600" algn="l" rtl="0">
              <a:lnSpc>
                <a:spcPct val="100000"/>
              </a:lnSpc>
              <a:spcBef>
                <a:spcPts val="0"/>
              </a:spcBef>
              <a:spcAft>
                <a:spcPts val="0"/>
              </a:spcAft>
              <a:buSzPts val="2400"/>
              <a:buNone/>
              <a:defRPr/>
            </a:lvl3pPr>
            <a:lvl4pPr marL="1828800" lvl="3" indent="-228600" algn="l" rtl="0">
              <a:lnSpc>
                <a:spcPct val="100000"/>
              </a:lnSpc>
              <a:spcBef>
                <a:spcPts val="0"/>
              </a:spcBef>
              <a:spcAft>
                <a:spcPts val="0"/>
              </a:spcAft>
              <a:buSzPts val="2400"/>
              <a:buNone/>
              <a:defRPr/>
            </a:lvl4pPr>
            <a:lvl5pPr marL="2286000" lvl="4" indent="-228600" algn="l" rtl="0">
              <a:lnSpc>
                <a:spcPct val="100000"/>
              </a:lnSpc>
              <a:spcBef>
                <a:spcPts val="0"/>
              </a:spcBef>
              <a:spcAft>
                <a:spcPts val="0"/>
              </a:spcAft>
              <a:buSzPts val="2400"/>
              <a:buNone/>
              <a:defRPr/>
            </a:lvl5pPr>
            <a:lvl6pPr marL="2743200" lvl="5" indent="-228600" algn="l" rtl="0">
              <a:lnSpc>
                <a:spcPct val="100000"/>
              </a:lnSpc>
              <a:spcBef>
                <a:spcPts val="0"/>
              </a:spcBef>
              <a:spcAft>
                <a:spcPts val="0"/>
              </a:spcAft>
              <a:buSzPts val="2400"/>
              <a:buNone/>
              <a:defRPr/>
            </a:lvl6pPr>
            <a:lvl7pPr marL="3200400" lvl="6" indent="-228600" algn="l" rtl="0">
              <a:lnSpc>
                <a:spcPct val="100000"/>
              </a:lnSpc>
              <a:spcBef>
                <a:spcPts val="0"/>
              </a:spcBef>
              <a:spcAft>
                <a:spcPts val="0"/>
              </a:spcAft>
              <a:buSzPts val="2400"/>
              <a:buNone/>
              <a:defRPr/>
            </a:lvl7pPr>
            <a:lvl8pPr marL="3657600" lvl="7" indent="-228600" algn="l" rtl="0">
              <a:lnSpc>
                <a:spcPct val="100000"/>
              </a:lnSpc>
              <a:spcBef>
                <a:spcPts val="0"/>
              </a:spcBef>
              <a:spcAft>
                <a:spcPts val="0"/>
              </a:spcAft>
              <a:buSzPts val="2400"/>
              <a:buNone/>
              <a:defRPr/>
            </a:lvl8pPr>
            <a:lvl9pPr marL="4114800" lvl="8" indent="-228600" algn="l" rtl="0">
              <a:lnSpc>
                <a:spcPct val="100000"/>
              </a:lnSpc>
              <a:spcBef>
                <a:spcPts val="0"/>
              </a:spcBef>
              <a:spcAft>
                <a:spcPts val="0"/>
              </a:spcAft>
              <a:buSzPts val="2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ll graph">
  <p:cSld name="All graph">
    <p:bg>
      <p:bgPr>
        <a:blipFill>
          <a:blip r:embed="rId2">
            <a:alphaModFix/>
          </a:blip>
          <a:stretch>
            <a:fillRect/>
          </a:stretch>
        </a:blipFill>
        <a:effectLst/>
      </p:bgPr>
    </p:bg>
    <p:spTree>
      <p:nvGrpSpPr>
        <p:cNvPr id="1" name="Shape 9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g64e7ae3ca8_0_59"/>
          <p:cNvSpPr txBox="1">
            <a:spLocks noGrp="1"/>
          </p:cNvSpPr>
          <p:nvPr>
            <p:ph type="title"/>
          </p:nvPr>
        </p:nvSpPr>
        <p:spPr>
          <a:xfrm>
            <a:off x="1397000" y="845500"/>
            <a:ext cx="9328800" cy="954300"/>
          </a:xfrm>
          <a:prstGeom prst="rect">
            <a:avLst/>
          </a:prstGeom>
          <a:noFill/>
          <a:ln>
            <a:noFill/>
          </a:ln>
        </p:spPr>
        <p:txBody>
          <a:bodyPr spcFirstLastPara="1" wrap="square" lIns="121900" tIns="121900" rIns="121900" bIns="121900" anchor="b" anchorCtr="0">
            <a:noAutofit/>
          </a:bodyPr>
          <a:lstStyle>
            <a:lvl1pPr marR="0" lvl="0" algn="ctr" rtl="0">
              <a:lnSpc>
                <a:spcPct val="100000"/>
              </a:lnSpc>
              <a:spcBef>
                <a:spcPts val="0"/>
              </a:spcBef>
              <a:spcAft>
                <a:spcPts val="0"/>
              </a:spcAft>
              <a:buClr>
                <a:srgbClr val="008C9E"/>
              </a:buClr>
              <a:buSzPts val="2700"/>
              <a:buFont typeface="Oswald"/>
              <a:buNone/>
              <a:defRPr sz="2700" b="1" i="0" u="none" strike="noStrike" cap="none">
                <a:solidFill>
                  <a:srgbClr val="008C9E"/>
                </a:solidFill>
                <a:latin typeface="Oswald"/>
                <a:ea typeface="Oswald"/>
                <a:cs typeface="Oswald"/>
                <a:sym typeface="Oswald"/>
              </a:defRPr>
            </a:lvl1pPr>
            <a:lvl2pPr lvl="1"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2pPr>
            <a:lvl3pPr lvl="2"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3pPr>
            <a:lvl4pPr lvl="3"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4pPr>
            <a:lvl5pPr lvl="4"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5pPr>
            <a:lvl6pPr lvl="5"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6pPr>
            <a:lvl7pPr lvl="6"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7pPr>
            <a:lvl8pPr lvl="7"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8pPr>
            <a:lvl9pPr lvl="8" algn="ctr" rtl="0">
              <a:spcBef>
                <a:spcPts val="0"/>
              </a:spcBef>
              <a:spcAft>
                <a:spcPts val="0"/>
              </a:spcAft>
              <a:buClr>
                <a:srgbClr val="00CEF6"/>
              </a:buClr>
              <a:buSzPts val="2700"/>
              <a:buFont typeface="Oswald"/>
              <a:buNone/>
              <a:defRPr sz="2700" b="1">
                <a:solidFill>
                  <a:srgbClr val="00CEF6"/>
                </a:solidFill>
                <a:latin typeface="Oswald"/>
                <a:ea typeface="Oswald"/>
                <a:cs typeface="Oswald"/>
                <a:sym typeface="Oswald"/>
              </a:defRPr>
            </a:lvl9pPr>
          </a:lstStyle>
          <a:p>
            <a:endParaRPr/>
          </a:p>
        </p:txBody>
      </p:sp>
      <p:sp>
        <p:nvSpPr>
          <p:cNvPr id="82" name="Google Shape;82;g64e7ae3ca8_0_59"/>
          <p:cNvSpPr txBox="1">
            <a:spLocks noGrp="1"/>
          </p:cNvSpPr>
          <p:nvPr>
            <p:ph type="body" idx="1"/>
          </p:nvPr>
        </p:nvSpPr>
        <p:spPr>
          <a:xfrm>
            <a:off x="1434467" y="2053567"/>
            <a:ext cx="9328800" cy="2562900"/>
          </a:xfrm>
          <a:prstGeom prst="rect">
            <a:avLst/>
          </a:prstGeom>
          <a:noFill/>
          <a:ln>
            <a:noFill/>
          </a:ln>
        </p:spPr>
        <p:txBody>
          <a:bodyPr spcFirstLastPara="1" wrap="square" lIns="121900" tIns="121900" rIns="121900" bIns="121900" anchor="t" anchorCtr="0">
            <a:noAutofit/>
          </a:bodyPr>
          <a:lstStyle>
            <a:lvl1pPr marL="457200" marR="0" lvl="0" indent="-400050" algn="l" rtl="0">
              <a:lnSpc>
                <a:spcPct val="100000"/>
              </a:lnSpc>
              <a:spcBef>
                <a:spcPts val="800"/>
              </a:spcBef>
              <a:spcAft>
                <a:spcPts val="0"/>
              </a:spcAft>
              <a:buClr>
                <a:srgbClr val="28324A"/>
              </a:buClr>
              <a:buSzPts val="2700"/>
              <a:buFont typeface="Source Sans Pro"/>
              <a:buChar char="◉"/>
              <a:defRPr sz="2700" b="0" i="0" u="none" strike="noStrike" cap="none">
                <a:solidFill>
                  <a:srgbClr val="28324A"/>
                </a:solidFill>
                <a:latin typeface="Source Sans Pro"/>
                <a:ea typeface="Source Sans Pro"/>
                <a:cs typeface="Source Sans Pro"/>
                <a:sym typeface="Source Sans Pro"/>
              </a:defRPr>
            </a:lvl1pPr>
            <a:lvl2pPr marL="914400" marR="0" lvl="1" indent="-381000" algn="l" rtl="0">
              <a:lnSpc>
                <a:spcPct val="100000"/>
              </a:lnSpc>
              <a:spcBef>
                <a:spcPts val="600"/>
              </a:spcBef>
              <a:spcAft>
                <a:spcPts val="0"/>
              </a:spcAft>
              <a:buClr>
                <a:srgbClr val="28324A"/>
              </a:buClr>
              <a:buSzPts val="2400"/>
              <a:buFont typeface="Source Sans Pro"/>
              <a:buChar char="◉"/>
              <a:defRPr sz="2400" b="0" i="0" u="none" strike="noStrike" cap="none">
                <a:solidFill>
                  <a:srgbClr val="28324A"/>
                </a:solidFill>
                <a:latin typeface="Source Sans Pro"/>
                <a:ea typeface="Source Sans Pro"/>
                <a:cs typeface="Source Sans Pro"/>
                <a:sym typeface="Source Sans Pro"/>
              </a:defRPr>
            </a:lvl2pPr>
            <a:lvl3pPr marL="1371600" marR="0" lvl="2" indent="-228600" algn="l" rtl="0">
              <a:lnSpc>
                <a:spcPct val="100000"/>
              </a:lnSpc>
              <a:spcBef>
                <a:spcPts val="6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3pPr>
            <a:lvl4pPr marL="1828800" marR="0" lvl="3"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4pPr>
            <a:lvl5pPr marL="2286000" marR="0" lvl="4"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5pPr>
            <a:lvl6pPr marL="2743200" marR="0" lvl="5"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6pPr>
            <a:lvl7pPr marL="3200400" marR="0" lvl="6"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7pPr>
            <a:lvl8pPr marL="3657600" marR="0" lvl="7"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8pPr>
            <a:lvl9pPr marL="4114800" marR="0" lvl="8" indent="-228600" algn="l" rtl="0">
              <a:lnSpc>
                <a:spcPct val="100000"/>
              </a:lnSpc>
              <a:spcBef>
                <a:spcPts val="500"/>
              </a:spcBef>
              <a:spcAft>
                <a:spcPts val="0"/>
              </a:spcAft>
              <a:buClr>
                <a:srgbClr val="28324A"/>
              </a:buClr>
              <a:buSzPts val="2400"/>
              <a:buFont typeface="Source Sans Pro"/>
              <a:buNone/>
              <a:defRPr sz="2400" b="0" i="0" u="none" strike="noStrike" cap="none">
                <a:solidFill>
                  <a:srgbClr val="28324A"/>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Josh.bradt@sfestuary.or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hyperlink" Target="mailto:mduda@lotuswater.com" TargetMode="External"/><Relationship Id="rId3" Type="http://schemas.openxmlformats.org/officeDocument/2006/relationships/image" Target="../media/image5.jpg"/><Relationship Id="rId7" Type="http://schemas.openxmlformats.org/officeDocument/2006/relationships/image" Target="../media/image9.jpg"/><Relationship Id="rId12" Type="http://schemas.openxmlformats.org/officeDocument/2006/relationships/hyperlink" Target="mailto:james.muller@sfestuary.org"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g"/><Relationship Id="rId11" Type="http://schemas.openxmlformats.org/officeDocument/2006/relationships/hyperlink" Target="mailto:josh.bradt@sfestuary.org" TargetMode="External"/><Relationship Id="rId5" Type="http://schemas.openxmlformats.org/officeDocument/2006/relationships/image" Target="../media/image7.jpg"/><Relationship Id="rId10" Type="http://schemas.openxmlformats.org/officeDocument/2006/relationships/hyperlink" Target="mailto:darcie.luce@sfestuary.org" TargetMode="External"/><Relationship Id="rId4" Type="http://schemas.openxmlformats.org/officeDocument/2006/relationships/image" Target="../media/image6.jpg"/><Relationship Id="rId9" Type="http://schemas.openxmlformats.org/officeDocument/2006/relationships/image" Target="../media/image11.png"/><Relationship Id="rId14" Type="http://schemas.openxmlformats.org/officeDocument/2006/relationships/hyperlink" Target="mailto:RHirano@woodardcurran.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mailto:Josh.bradt@sfestuar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1"/>
          <p:cNvSpPr txBox="1">
            <a:spLocks noGrp="1"/>
          </p:cNvSpPr>
          <p:nvPr>
            <p:ph type="ctrTitle"/>
          </p:nvPr>
        </p:nvSpPr>
        <p:spPr>
          <a:xfrm>
            <a:off x="1524000" y="1122363"/>
            <a:ext cx="9144000" cy="20059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5400"/>
              <a:buFont typeface="Calibri"/>
              <a:buNone/>
            </a:pPr>
            <a:r>
              <a:rPr lang="en-US" sz="5400"/>
              <a:t>DACTIP Kickoff Meeting</a:t>
            </a:r>
            <a:endParaRPr/>
          </a:p>
        </p:txBody>
      </p:sp>
      <p:sp>
        <p:nvSpPr>
          <p:cNvPr id="103" name="Google Shape;103;p1"/>
          <p:cNvSpPr txBox="1">
            <a:spLocks noGrp="1"/>
          </p:cNvSpPr>
          <p:nvPr>
            <p:ph type="subTitle" idx="1"/>
          </p:nvPr>
        </p:nvSpPr>
        <p:spPr>
          <a:xfrm>
            <a:off x="1524000" y="4624624"/>
            <a:ext cx="3563566"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dirty="0">
                <a:solidFill>
                  <a:schemeClr val="lt1"/>
                </a:solidFill>
              </a:rPr>
              <a:t>Josh Bradt</a:t>
            </a:r>
            <a:endParaRPr dirty="0"/>
          </a:p>
          <a:p>
            <a:pPr marL="0" lvl="0" indent="0" algn="ctr" rtl="0">
              <a:lnSpc>
                <a:spcPct val="90000"/>
              </a:lnSpc>
              <a:spcBef>
                <a:spcPts val="1000"/>
              </a:spcBef>
              <a:spcAft>
                <a:spcPts val="0"/>
              </a:spcAft>
              <a:buClr>
                <a:schemeClr val="lt1"/>
              </a:buClr>
              <a:buSzPts val="2400"/>
              <a:buNone/>
            </a:pPr>
            <a:r>
              <a:rPr lang="en-US" dirty="0">
                <a:solidFill>
                  <a:schemeClr val="lt1"/>
                </a:solidFill>
              </a:rPr>
              <a:t>(510) 778 – 6671</a:t>
            </a:r>
            <a:endParaRPr dirty="0"/>
          </a:p>
          <a:p>
            <a:pPr marL="0" lvl="0" indent="0" algn="ctr" rtl="0">
              <a:lnSpc>
                <a:spcPct val="90000"/>
              </a:lnSpc>
              <a:spcBef>
                <a:spcPts val="1000"/>
              </a:spcBef>
              <a:spcAft>
                <a:spcPts val="0"/>
              </a:spcAft>
              <a:buClr>
                <a:schemeClr val="lt1"/>
              </a:buClr>
              <a:buSzPts val="2400"/>
              <a:buNone/>
            </a:pPr>
            <a:r>
              <a:rPr lang="en-US" u="sng" dirty="0">
                <a:solidFill>
                  <a:schemeClr val="bg1"/>
                </a:solidFill>
                <a:hlinkClick r:id="rId4">
                  <a:extLst>
                    <a:ext uri="{A12FA001-AC4F-418D-AE19-62706E023703}">
                      <ahyp:hlinkClr xmlns:ahyp="http://schemas.microsoft.com/office/drawing/2018/hyperlinkcolor" val="tx"/>
                    </a:ext>
                  </a:extLst>
                </a:hlinkClick>
              </a:rPr>
              <a:t>Josh.bradt@sfestuary.org</a:t>
            </a:r>
            <a:r>
              <a:rPr lang="en-US" dirty="0">
                <a:solidFill>
                  <a:schemeClr val="bg1"/>
                </a:solidFill>
              </a:rPr>
              <a:t> </a:t>
            </a:r>
            <a:endParaRPr dirty="0">
              <a:solidFill>
                <a:schemeClr val="bg1"/>
              </a:solidFill>
            </a:endParaRPr>
          </a:p>
        </p:txBody>
      </p:sp>
      <p:sp>
        <p:nvSpPr>
          <p:cNvPr id="104" name="Google Shape;104;p1"/>
          <p:cNvSpPr txBox="1"/>
          <p:nvPr/>
        </p:nvSpPr>
        <p:spPr>
          <a:xfrm>
            <a:off x="6919608" y="4624624"/>
            <a:ext cx="3748392" cy="16557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James Muller</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(510) 778 – 6674</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sng" strike="noStrike" cap="none" dirty="0">
                <a:solidFill>
                  <a:schemeClr val="lt1"/>
                </a:solidFill>
                <a:latin typeface="Calibri"/>
                <a:ea typeface="Calibri"/>
                <a:cs typeface="Calibri"/>
                <a:sym typeface="Calibri"/>
              </a:rPr>
              <a:t>James.muller@sfestuary.org</a:t>
            </a:r>
            <a:endParaRPr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lum/>
          </a:blip>
          <a:srcRect/>
          <a:stretch>
            <a:fillRect b="-70000"/>
          </a:stretch>
        </a:blipFill>
        <a:effectLst/>
      </p:bgPr>
    </p:bg>
    <p:spTree>
      <p:nvGrpSpPr>
        <p:cNvPr id="1" name="Shape 108"/>
        <p:cNvGrpSpPr/>
        <p:nvPr/>
      </p:nvGrpSpPr>
      <p:grpSpPr>
        <a:xfrm>
          <a:off x="0" y="0"/>
          <a:ext cx="0" cy="0"/>
          <a:chOff x="0" y="0"/>
          <a:chExt cx="0" cy="0"/>
        </a:xfrm>
      </p:grpSpPr>
      <p:sp>
        <p:nvSpPr>
          <p:cNvPr id="109" name="Google Shape;109;g64e7ae3ca8_0_5"/>
          <p:cNvSpPr txBox="1">
            <a:spLocks noGrp="1"/>
          </p:cNvSpPr>
          <p:nvPr>
            <p:ph type="title"/>
          </p:nvPr>
        </p:nvSpPr>
        <p:spPr>
          <a:xfrm>
            <a:off x="803586" y="-54712"/>
            <a:ext cx="11298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tx1"/>
                </a:solidFill>
              </a:rPr>
              <a:t>Programmatic and Administrative Support Team</a:t>
            </a:r>
            <a:endParaRPr dirty="0">
              <a:solidFill>
                <a:schemeClr val="tx1"/>
              </a:solidFill>
            </a:endParaRPr>
          </a:p>
        </p:txBody>
      </p:sp>
      <p:pic>
        <p:nvPicPr>
          <p:cNvPr id="110" name="Google Shape;110;g64e7ae3ca8_0_5"/>
          <p:cNvPicPr preferRelativeResize="0"/>
          <p:nvPr/>
        </p:nvPicPr>
        <p:blipFill>
          <a:blip r:embed="rId4">
            <a:alphaModFix/>
          </a:blip>
          <a:stretch>
            <a:fillRect/>
          </a:stretch>
        </p:blipFill>
        <p:spPr>
          <a:xfrm>
            <a:off x="2591100" y="1690825"/>
            <a:ext cx="2082048" cy="2146722"/>
          </a:xfrm>
          <a:prstGeom prst="rect">
            <a:avLst/>
          </a:prstGeom>
          <a:noFill/>
          <a:ln w="9525" cap="flat" cmpd="sng">
            <a:solidFill>
              <a:schemeClr val="lt1"/>
            </a:solidFill>
            <a:prstDash val="solid"/>
            <a:round/>
            <a:headEnd type="none" w="sm" len="sm"/>
            <a:tailEnd type="none" w="sm" len="sm"/>
          </a:ln>
        </p:spPr>
      </p:pic>
      <p:pic>
        <p:nvPicPr>
          <p:cNvPr id="111" name="Google Shape;111;g64e7ae3ca8_0_5"/>
          <p:cNvPicPr preferRelativeResize="0"/>
          <p:nvPr/>
        </p:nvPicPr>
        <p:blipFill>
          <a:blip r:embed="rId5">
            <a:alphaModFix/>
          </a:blip>
          <a:stretch>
            <a:fillRect/>
          </a:stretch>
        </p:blipFill>
        <p:spPr>
          <a:xfrm rot="5400000">
            <a:off x="7257438" y="1869499"/>
            <a:ext cx="2167424" cy="1810075"/>
          </a:xfrm>
          <a:prstGeom prst="rect">
            <a:avLst/>
          </a:prstGeom>
          <a:noFill/>
          <a:ln w="9525" cap="flat" cmpd="sng">
            <a:solidFill>
              <a:schemeClr val="lt1"/>
            </a:solidFill>
            <a:prstDash val="solid"/>
            <a:round/>
            <a:headEnd type="none" w="sm" len="sm"/>
            <a:tailEnd type="none" w="sm" len="sm"/>
          </a:ln>
        </p:spPr>
      </p:pic>
      <p:pic>
        <p:nvPicPr>
          <p:cNvPr id="112" name="Google Shape;112;g64e7ae3ca8_0_5"/>
          <p:cNvPicPr preferRelativeResize="0"/>
          <p:nvPr/>
        </p:nvPicPr>
        <p:blipFill rotWithShape="1">
          <a:blip r:embed="rId6">
            <a:alphaModFix/>
          </a:blip>
          <a:srcRect l="24607" t="18467" r="21285" b="19203"/>
          <a:stretch/>
        </p:blipFill>
        <p:spPr>
          <a:xfrm rot="5400000">
            <a:off x="4980788" y="1846763"/>
            <a:ext cx="2147675" cy="1855549"/>
          </a:xfrm>
          <a:prstGeom prst="rect">
            <a:avLst/>
          </a:prstGeom>
          <a:noFill/>
          <a:ln w="9525" cap="flat" cmpd="sng">
            <a:solidFill>
              <a:schemeClr val="lt1"/>
            </a:solidFill>
            <a:prstDash val="solid"/>
            <a:round/>
            <a:headEnd type="none" w="sm" len="sm"/>
            <a:tailEnd type="none" w="sm" len="sm"/>
          </a:ln>
        </p:spPr>
      </p:pic>
      <p:pic>
        <p:nvPicPr>
          <p:cNvPr id="113" name="Google Shape;113;g64e7ae3ca8_0_5"/>
          <p:cNvPicPr preferRelativeResize="0"/>
          <p:nvPr/>
        </p:nvPicPr>
        <p:blipFill rotWithShape="1">
          <a:blip r:embed="rId7">
            <a:alphaModFix/>
          </a:blip>
          <a:srcRect l="23653" r="12914" b="17654"/>
          <a:stretch/>
        </p:blipFill>
        <p:spPr>
          <a:xfrm>
            <a:off x="9699875" y="1690825"/>
            <a:ext cx="2082048" cy="2167426"/>
          </a:xfrm>
          <a:prstGeom prst="rect">
            <a:avLst/>
          </a:prstGeom>
          <a:noFill/>
          <a:ln w="9525" cap="flat" cmpd="sng">
            <a:solidFill>
              <a:schemeClr val="lt1"/>
            </a:solidFill>
            <a:prstDash val="solid"/>
            <a:round/>
            <a:headEnd type="none" w="sm" len="sm"/>
            <a:tailEnd type="none" w="sm" len="sm"/>
          </a:ln>
        </p:spPr>
      </p:pic>
      <p:pic>
        <p:nvPicPr>
          <p:cNvPr id="115" name="Google Shape;115;g64e7ae3ca8_0_5"/>
          <p:cNvPicPr preferRelativeResize="0"/>
          <p:nvPr/>
        </p:nvPicPr>
        <p:blipFill rotWithShape="1">
          <a:blip r:embed="rId8">
            <a:alphaModFix/>
          </a:blip>
          <a:srcRect l="22874" r="21253" b="22245"/>
          <a:stretch/>
        </p:blipFill>
        <p:spPr>
          <a:xfrm>
            <a:off x="7410300" y="1654375"/>
            <a:ext cx="1941900" cy="2240333"/>
          </a:xfrm>
          <a:prstGeom prst="rect">
            <a:avLst/>
          </a:prstGeom>
          <a:noFill/>
          <a:ln>
            <a:noFill/>
          </a:ln>
        </p:spPr>
      </p:pic>
      <p:sp>
        <p:nvSpPr>
          <p:cNvPr id="116" name="Google Shape;116;g64e7ae3ca8_0_5"/>
          <p:cNvSpPr txBox="1"/>
          <p:nvPr/>
        </p:nvSpPr>
        <p:spPr>
          <a:xfrm>
            <a:off x="489500" y="3837550"/>
            <a:ext cx="16479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Maddie Duda</a:t>
            </a:r>
            <a:endParaRPr>
              <a:solidFill>
                <a:schemeClr val="lt1"/>
              </a:solidFill>
              <a:latin typeface="Calibri"/>
              <a:ea typeface="Calibri"/>
              <a:cs typeface="Calibri"/>
              <a:sym typeface="Calibri"/>
            </a:endParaRPr>
          </a:p>
          <a:p>
            <a:pPr marL="0" lvl="0" indent="0" algn="ctr" rtl="0">
              <a:spcBef>
                <a:spcPts val="0"/>
              </a:spcBef>
              <a:spcAft>
                <a:spcPts val="0"/>
              </a:spcAft>
              <a:buNone/>
            </a:pPr>
            <a:endParaRPr>
              <a:latin typeface="Calibri"/>
              <a:ea typeface="Calibri"/>
              <a:cs typeface="Calibri"/>
              <a:sym typeface="Calibri"/>
            </a:endParaRPr>
          </a:p>
        </p:txBody>
      </p:sp>
      <p:sp>
        <p:nvSpPr>
          <p:cNvPr id="117" name="Google Shape;117;g64e7ae3ca8_0_5"/>
          <p:cNvSpPr txBox="1"/>
          <p:nvPr/>
        </p:nvSpPr>
        <p:spPr>
          <a:xfrm>
            <a:off x="2894263" y="3837550"/>
            <a:ext cx="16479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Ryan Hirano</a:t>
            </a:r>
            <a:endParaRPr>
              <a:solidFill>
                <a:schemeClr val="lt1"/>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
        <p:nvSpPr>
          <p:cNvPr id="118" name="Google Shape;118;g64e7ae3ca8_0_5"/>
          <p:cNvSpPr txBox="1"/>
          <p:nvPr/>
        </p:nvSpPr>
        <p:spPr>
          <a:xfrm>
            <a:off x="5254275" y="3837550"/>
            <a:ext cx="16479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Darcie Luce, SFEP</a:t>
            </a:r>
            <a:endParaRPr>
              <a:solidFill>
                <a:schemeClr val="lt1"/>
              </a:solidFill>
              <a:latin typeface="Calibri"/>
              <a:ea typeface="Calibri"/>
              <a:cs typeface="Calibri"/>
              <a:sym typeface="Calibri"/>
            </a:endParaRPr>
          </a:p>
          <a:p>
            <a:pPr marL="0" lvl="0" indent="0" algn="ctr" rtl="0">
              <a:spcBef>
                <a:spcPts val="0"/>
              </a:spcBef>
              <a:spcAft>
                <a:spcPts val="0"/>
              </a:spcAft>
              <a:buNone/>
            </a:pPr>
            <a:endParaRPr>
              <a:latin typeface="Calibri"/>
              <a:ea typeface="Calibri"/>
              <a:cs typeface="Calibri"/>
              <a:sym typeface="Calibri"/>
            </a:endParaRPr>
          </a:p>
        </p:txBody>
      </p:sp>
      <p:sp>
        <p:nvSpPr>
          <p:cNvPr id="119" name="Google Shape;119;g64e7ae3ca8_0_5"/>
          <p:cNvSpPr txBox="1"/>
          <p:nvPr/>
        </p:nvSpPr>
        <p:spPr>
          <a:xfrm>
            <a:off x="7517188" y="3837550"/>
            <a:ext cx="16479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Josh Bradt, SFEP</a:t>
            </a:r>
            <a:endParaRPr>
              <a:solidFill>
                <a:schemeClr val="lt1"/>
              </a:solidFill>
              <a:latin typeface="Calibri"/>
              <a:ea typeface="Calibri"/>
              <a:cs typeface="Calibri"/>
              <a:sym typeface="Calibri"/>
            </a:endParaRPr>
          </a:p>
          <a:p>
            <a:pPr marL="0" lvl="0" indent="0" algn="ctr" rtl="0">
              <a:spcBef>
                <a:spcPts val="0"/>
              </a:spcBef>
              <a:spcAft>
                <a:spcPts val="0"/>
              </a:spcAft>
              <a:buNone/>
            </a:pPr>
            <a:endParaRPr>
              <a:latin typeface="Calibri"/>
              <a:ea typeface="Calibri"/>
              <a:cs typeface="Calibri"/>
              <a:sym typeface="Calibri"/>
            </a:endParaRPr>
          </a:p>
        </p:txBody>
      </p:sp>
      <p:sp>
        <p:nvSpPr>
          <p:cNvPr id="120" name="Google Shape;120;g64e7ae3ca8_0_5"/>
          <p:cNvSpPr txBox="1"/>
          <p:nvPr/>
        </p:nvSpPr>
        <p:spPr>
          <a:xfrm>
            <a:off x="9780100" y="3837550"/>
            <a:ext cx="16479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James Muller, SFEP</a:t>
            </a:r>
            <a:endParaRPr>
              <a:solidFill>
                <a:schemeClr val="lt1"/>
              </a:solidFill>
              <a:latin typeface="Calibri"/>
              <a:ea typeface="Calibri"/>
              <a:cs typeface="Calibri"/>
              <a:sym typeface="Calibri"/>
            </a:endParaRPr>
          </a:p>
          <a:p>
            <a:pPr marL="0" lvl="0" indent="0" algn="ctr" rtl="0">
              <a:spcBef>
                <a:spcPts val="0"/>
              </a:spcBef>
              <a:spcAft>
                <a:spcPts val="0"/>
              </a:spcAft>
              <a:buNone/>
            </a:pPr>
            <a:endParaRPr>
              <a:latin typeface="Calibri"/>
              <a:ea typeface="Calibri"/>
              <a:cs typeface="Calibri"/>
              <a:sym typeface="Calibri"/>
            </a:endParaRPr>
          </a:p>
        </p:txBody>
      </p:sp>
      <p:sp>
        <p:nvSpPr>
          <p:cNvPr id="121" name="Google Shape;121;g64e7ae3ca8_0_5"/>
          <p:cNvSpPr txBox="1"/>
          <p:nvPr/>
        </p:nvSpPr>
        <p:spPr>
          <a:xfrm>
            <a:off x="286150" y="4706850"/>
            <a:ext cx="4386900" cy="1509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Project Partner Needs Assessments (development &amp; implementation support)</a:t>
            </a:r>
            <a:endParaRPr>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Regional Needs Assessment (strategy, tracking)</a:t>
            </a:r>
            <a:endParaRPr>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Capacity Building (coordination, tracking)</a:t>
            </a:r>
            <a:endParaRPr>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Project Development &amp; Technical Assistance (ID needs, coordinate with TAC)</a:t>
            </a:r>
            <a:endParaRPr>
              <a:solidFill>
                <a:schemeClr val="lt1"/>
              </a:solidFill>
              <a:latin typeface="Calibri"/>
              <a:ea typeface="Calibri"/>
              <a:cs typeface="Calibri"/>
              <a:sym typeface="Calibri"/>
            </a:endParaRPr>
          </a:p>
          <a:p>
            <a:pPr marL="0" lvl="0" indent="0" algn="l" rtl="0">
              <a:spcBef>
                <a:spcPts val="0"/>
              </a:spcBef>
              <a:spcAft>
                <a:spcPts val="0"/>
              </a:spcAft>
              <a:buNone/>
            </a:pPr>
            <a:endParaRPr>
              <a:solidFill>
                <a:schemeClr val="lt1"/>
              </a:solidFill>
              <a:latin typeface="Calibri"/>
              <a:ea typeface="Calibri"/>
              <a:cs typeface="Calibri"/>
              <a:sym typeface="Calibri"/>
            </a:endParaRPr>
          </a:p>
          <a:p>
            <a:pPr marL="0" lvl="0" indent="0" algn="l" rtl="0">
              <a:spcBef>
                <a:spcPts val="0"/>
              </a:spcBef>
              <a:spcAft>
                <a:spcPts val="0"/>
              </a:spcAft>
              <a:buNone/>
            </a:pPr>
            <a:endParaRPr>
              <a:solidFill>
                <a:schemeClr val="lt1"/>
              </a:solidFill>
              <a:latin typeface="Calibri"/>
              <a:ea typeface="Calibri"/>
              <a:cs typeface="Calibri"/>
              <a:sym typeface="Calibri"/>
            </a:endParaRPr>
          </a:p>
        </p:txBody>
      </p:sp>
      <p:pic>
        <p:nvPicPr>
          <p:cNvPr id="122" name="Google Shape;122;g64e7ae3ca8_0_5"/>
          <p:cNvPicPr preferRelativeResize="0"/>
          <p:nvPr/>
        </p:nvPicPr>
        <p:blipFill>
          <a:blip r:embed="rId9">
            <a:alphaModFix/>
          </a:blip>
          <a:stretch>
            <a:fillRect/>
          </a:stretch>
        </p:blipFill>
        <p:spPr>
          <a:xfrm>
            <a:off x="286150" y="1700700"/>
            <a:ext cx="2023425" cy="2146725"/>
          </a:xfrm>
          <a:prstGeom prst="rect">
            <a:avLst/>
          </a:prstGeom>
          <a:noFill/>
          <a:ln w="9525" cap="flat" cmpd="sng">
            <a:solidFill>
              <a:srgbClr val="FFFFFF"/>
            </a:solidFill>
            <a:prstDash val="solid"/>
            <a:round/>
            <a:headEnd type="none" w="sm" len="sm"/>
            <a:tailEnd type="none" w="sm" len="sm"/>
          </a:ln>
        </p:spPr>
      </p:pic>
      <p:sp>
        <p:nvSpPr>
          <p:cNvPr id="123" name="Google Shape;123;g64e7ae3ca8_0_5"/>
          <p:cNvSpPr/>
          <p:nvPr/>
        </p:nvSpPr>
        <p:spPr>
          <a:xfrm>
            <a:off x="2210350" y="3852775"/>
            <a:ext cx="506100" cy="8487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g64e7ae3ca8_0_5"/>
          <p:cNvSpPr txBox="1"/>
          <p:nvPr/>
        </p:nvSpPr>
        <p:spPr>
          <a:xfrm>
            <a:off x="4993025" y="5524950"/>
            <a:ext cx="1926900" cy="1164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lt1"/>
                </a:solidFill>
                <a:latin typeface="Calibri"/>
                <a:ea typeface="Calibri"/>
                <a:cs typeface="Calibri"/>
                <a:sym typeface="Calibri"/>
              </a:rPr>
              <a:t>Regional Needs Assessment Report (strategy, development, &amp; tracking) </a:t>
            </a:r>
            <a:endParaRPr>
              <a:solidFill>
                <a:schemeClr val="lt1"/>
              </a:solidFill>
              <a:latin typeface="Calibri"/>
              <a:ea typeface="Calibri"/>
              <a:cs typeface="Calibri"/>
              <a:sym typeface="Calibri"/>
            </a:endParaRPr>
          </a:p>
        </p:txBody>
      </p:sp>
      <p:sp>
        <p:nvSpPr>
          <p:cNvPr id="125" name="Google Shape;125;g64e7ae3ca8_0_5"/>
          <p:cNvSpPr/>
          <p:nvPr/>
        </p:nvSpPr>
        <p:spPr>
          <a:xfrm>
            <a:off x="5817025" y="4386625"/>
            <a:ext cx="473700" cy="1142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g64e7ae3ca8_0_5"/>
          <p:cNvSpPr txBox="1"/>
          <p:nvPr/>
        </p:nvSpPr>
        <p:spPr>
          <a:xfrm>
            <a:off x="7095850" y="5078100"/>
            <a:ext cx="2490600" cy="1325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Technical Advisory Committee </a:t>
            </a:r>
            <a:endParaRPr>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Partner Needs Assessment (support)</a:t>
            </a:r>
            <a:endParaRPr>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a:solidFill>
                  <a:schemeClr val="lt1"/>
                </a:solidFill>
                <a:latin typeface="Calibri"/>
                <a:ea typeface="Calibri"/>
                <a:cs typeface="Calibri"/>
                <a:sym typeface="Calibri"/>
              </a:rPr>
              <a:t>Capacity Building (support)</a:t>
            </a:r>
            <a:endParaRPr>
              <a:solidFill>
                <a:schemeClr val="lt1"/>
              </a:solidFill>
              <a:latin typeface="Calibri"/>
              <a:ea typeface="Calibri"/>
              <a:cs typeface="Calibri"/>
              <a:sym typeface="Calibri"/>
            </a:endParaRPr>
          </a:p>
          <a:p>
            <a:pPr marL="0" lvl="0" indent="0" algn="l" rtl="0">
              <a:spcBef>
                <a:spcPts val="0"/>
              </a:spcBef>
              <a:spcAft>
                <a:spcPts val="0"/>
              </a:spcAft>
              <a:buNone/>
            </a:pPr>
            <a:endParaRPr>
              <a:solidFill>
                <a:schemeClr val="lt1"/>
              </a:solidFill>
              <a:latin typeface="Calibri"/>
              <a:ea typeface="Calibri"/>
              <a:cs typeface="Calibri"/>
              <a:sym typeface="Calibri"/>
            </a:endParaRPr>
          </a:p>
          <a:p>
            <a:pPr marL="0" lvl="0" indent="0" algn="l" rtl="0">
              <a:spcBef>
                <a:spcPts val="0"/>
              </a:spcBef>
              <a:spcAft>
                <a:spcPts val="0"/>
              </a:spcAft>
              <a:buNone/>
            </a:pPr>
            <a:endParaRPr>
              <a:solidFill>
                <a:schemeClr val="lt1"/>
              </a:solidFill>
              <a:latin typeface="Calibri"/>
              <a:ea typeface="Calibri"/>
              <a:cs typeface="Calibri"/>
              <a:sym typeface="Calibri"/>
            </a:endParaRPr>
          </a:p>
        </p:txBody>
      </p:sp>
      <p:sp>
        <p:nvSpPr>
          <p:cNvPr id="127" name="Google Shape;127;g64e7ae3ca8_0_5"/>
          <p:cNvSpPr txBox="1"/>
          <p:nvPr/>
        </p:nvSpPr>
        <p:spPr>
          <a:xfrm>
            <a:off x="9762350" y="5235325"/>
            <a:ext cx="2191200" cy="1411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85750" lvl="0" indent="-317500" algn="l" rtl="0">
              <a:spcBef>
                <a:spcPts val="0"/>
              </a:spcBef>
              <a:spcAft>
                <a:spcPts val="0"/>
              </a:spcAft>
              <a:buClr>
                <a:schemeClr val="lt1"/>
              </a:buClr>
              <a:buSzPts val="1400"/>
              <a:buFont typeface="Calibri"/>
              <a:buChar char="●"/>
            </a:pPr>
            <a:r>
              <a:rPr lang="en-US" dirty="0">
                <a:solidFill>
                  <a:schemeClr val="lt1"/>
                </a:solidFill>
                <a:latin typeface="Calibri"/>
                <a:ea typeface="Calibri"/>
                <a:cs typeface="Calibri"/>
                <a:sym typeface="Calibri"/>
              </a:rPr>
              <a:t>Project Management (DWR liaison) </a:t>
            </a:r>
            <a:endParaRPr dirty="0">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dirty="0">
                <a:solidFill>
                  <a:schemeClr val="lt1"/>
                </a:solidFill>
                <a:latin typeface="Calibri"/>
                <a:ea typeface="Calibri"/>
                <a:cs typeface="Calibri"/>
                <a:sym typeface="Calibri"/>
              </a:rPr>
              <a:t>Contracts &amp; Payments</a:t>
            </a:r>
            <a:endParaRPr dirty="0">
              <a:solidFill>
                <a:schemeClr val="lt1"/>
              </a:solidFill>
              <a:latin typeface="Calibri"/>
              <a:ea typeface="Calibri"/>
              <a:cs typeface="Calibri"/>
              <a:sym typeface="Calibri"/>
            </a:endParaRPr>
          </a:p>
          <a:p>
            <a:pPr marL="285750" lvl="0" indent="-317500" algn="l" rtl="0">
              <a:spcBef>
                <a:spcPts val="0"/>
              </a:spcBef>
              <a:spcAft>
                <a:spcPts val="0"/>
              </a:spcAft>
              <a:buClr>
                <a:schemeClr val="lt1"/>
              </a:buClr>
              <a:buSzPts val="1400"/>
              <a:buFont typeface="Calibri"/>
              <a:buChar char="●"/>
            </a:pPr>
            <a:r>
              <a:rPr lang="en-US" dirty="0">
                <a:solidFill>
                  <a:schemeClr val="lt1"/>
                </a:solidFill>
                <a:latin typeface="Calibri"/>
                <a:ea typeface="Calibri"/>
                <a:cs typeface="Calibri"/>
                <a:sym typeface="Calibri"/>
              </a:rPr>
              <a:t>Procurement of consultant support services</a:t>
            </a:r>
            <a:endParaRPr dirty="0">
              <a:solidFill>
                <a:schemeClr val="lt1"/>
              </a:solidFill>
              <a:latin typeface="Calibri"/>
              <a:ea typeface="Calibri"/>
              <a:cs typeface="Calibri"/>
              <a:sym typeface="Calibri"/>
            </a:endParaRPr>
          </a:p>
        </p:txBody>
      </p:sp>
      <p:sp>
        <p:nvSpPr>
          <p:cNvPr id="128" name="Google Shape;128;g64e7ae3ca8_0_5"/>
          <p:cNvSpPr txBox="1"/>
          <p:nvPr/>
        </p:nvSpPr>
        <p:spPr>
          <a:xfrm>
            <a:off x="5222625" y="4025575"/>
            <a:ext cx="1711200" cy="5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u="sng">
                <a:solidFill>
                  <a:srgbClr val="FF9900"/>
                </a:solidFill>
                <a:latin typeface="Calibri"/>
                <a:ea typeface="Calibri"/>
                <a:cs typeface="Calibri"/>
                <a:sym typeface="Calibri"/>
                <a:hlinkClick r:id="rId10"/>
              </a:rPr>
              <a:t>darcie.luce@sfestuary.org</a:t>
            </a:r>
            <a:r>
              <a:rPr lang="en-US">
                <a:solidFill>
                  <a:schemeClr val="lt1"/>
                </a:solidFill>
                <a:latin typeface="Calibri"/>
                <a:ea typeface="Calibri"/>
                <a:cs typeface="Calibri"/>
                <a:sym typeface="Calibri"/>
              </a:rPr>
              <a:t> </a:t>
            </a:r>
            <a:endParaRPr>
              <a:solidFill>
                <a:schemeClr val="lt1"/>
              </a:solidFill>
              <a:latin typeface="Calibri"/>
              <a:ea typeface="Calibri"/>
              <a:cs typeface="Calibri"/>
              <a:sym typeface="Calibri"/>
            </a:endParaRPr>
          </a:p>
        </p:txBody>
      </p:sp>
      <p:sp>
        <p:nvSpPr>
          <p:cNvPr id="129" name="Google Shape;129;g64e7ae3ca8_0_5"/>
          <p:cNvSpPr txBox="1"/>
          <p:nvPr/>
        </p:nvSpPr>
        <p:spPr>
          <a:xfrm>
            <a:off x="7517200" y="4091125"/>
            <a:ext cx="2023500" cy="37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u="sng">
                <a:solidFill>
                  <a:srgbClr val="FF9900"/>
                </a:solidFill>
                <a:latin typeface="Calibri"/>
                <a:ea typeface="Calibri"/>
                <a:cs typeface="Calibri"/>
                <a:sym typeface="Calibri"/>
                <a:hlinkClick r:id="rId11"/>
              </a:rPr>
              <a:t>josh.bradt@sfestuary.org</a:t>
            </a:r>
            <a:endParaRPr sz="1100">
              <a:solidFill>
                <a:srgbClr val="FF9900"/>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
        <p:nvSpPr>
          <p:cNvPr id="130" name="Google Shape;130;g64e7ae3ca8_0_5"/>
          <p:cNvSpPr txBox="1"/>
          <p:nvPr/>
        </p:nvSpPr>
        <p:spPr>
          <a:xfrm>
            <a:off x="9827150" y="4091113"/>
            <a:ext cx="2490600" cy="29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u="sng">
                <a:solidFill>
                  <a:srgbClr val="FF9900"/>
                </a:solidFill>
                <a:latin typeface="Calibri"/>
                <a:ea typeface="Calibri"/>
                <a:cs typeface="Calibri"/>
                <a:sym typeface="Calibri"/>
                <a:hlinkClick r:id="rId12"/>
              </a:rPr>
              <a:t>james.muller@sfestuary.org</a:t>
            </a:r>
            <a:endParaRPr sz="1100">
              <a:solidFill>
                <a:srgbClr val="FF9900"/>
              </a:solidFill>
              <a:latin typeface="Calibri"/>
              <a:ea typeface="Calibri"/>
              <a:cs typeface="Calibri"/>
              <a:sym typeface="Calibri"/>
            </a:endParaRPr>
          </a:p>
          <a:p>
            <a:pPr marL="0" lvl="0" indent="0" algn="l" rtl="0">
              <a:spcBef>
                <a:spcPts val="0"/>
              </a:spcBef>
              <a:spcAft>
                <a:spcPts val="0"/>
              </a:spcAft>
              <a:buNone/>
            </a:pPr>
            <a:endParaRPr sz="1100">
              <a:solidFill>
                <a:srgbClr val="FF9900"/>
              </a:solidFill>
              <a:latin typeface="Calibri"/>
              <a:ea typeface="Calibri"/>
              <a:cs typeface="Calibri"/>
              <a:sym typeface="Calibri"/>
            </a:endParaRPr>
          </a:p>
        </p:txBody>
      </p:sp>
      <p:sp>
        <p:nvSpPr>
          <p:cNvPr id="131" name="Google Shape;131;g64e7ae3ca8_0_5"/>
          <p:cNvSpPr/>
          <p:nvPr/>
        </p:nvSpPr>
        <p:spPr>
          <a:xfrm>
            <a:off x="8104675" y="4386625"/>
            <a:ext cx="473700" cy="6756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g64e7ae3ca8_0_5"/>
          <p:cNvSpPr/>
          <p:nvPr/>
        </p:nvSpPr>
        <p:spPr>
          <a:xfrm>
            <a:off x="10607975" y="4386625"/>
            <a:ext cx="473700" cy="8487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g64e7ae3ca8_0_5"/>
          <p:cNvSpPr txBox="1"/>
          <p:nvPr/>
        </p:nvSpPr>
        <p:spPr>
          <a:xfrm>
            <a:off x="502625" y="4091125"/>
            <a:ext cx="1711200" cy="37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u="sng">
                <a:solidFill>
                  <a:srgbClr val="FF9900"/>
                </a:solidFill>
                <a:latin typeface="Calibri"/>
                <a:ea typeface="Calibri"/>
                <a:cs typeface="Calibri"/>
                <a:sym typeface="Calibri"/>
                <a:hlinkClick r:id="rId13"/>
              </a:rPr>
              <a:t>mduda@lotuswater.com</a:t>
            </a:r>
            <a:endParaRPr sz="1100">
              <a:solidFill>
                <a:srgbClr val="FF9900"/>
              </a:solidFill>
              <a:latin typeface="Calibri"/>
              <a:ea typeface="Calibri"/>
              <a:cs typeface="Calibri"/>
              <a:sym typeface="Calibri"/>
            </a:endParaRPr>
          </a:p>
          <a:p>
            <a:pPr marL="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34" name="Google Shape;134;g64e7ae3ca8_0_5"/>
          <p:cNvSpPr txBox="1"/>
          <p:nvPr/>
        </p:nvSpPr>
        <p:spPr>
          <a:xfrm>
            <a:off x="2708111" y="4091125"/>
            <a:ext cx="1941900" cy="29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u="sng">
                <a:solidFill>
                  <a:srgbClr val="FF9900"/>
                </a:solidFill>
                <a:latin typeface="Calibri"/>
                <a:ea typeface="Calibri"/>
                <a:cs typeface="Calibri"/>
                <a:sym typeface="Calibri"/>
                <a:hlinkClick r:id="rId14"/>
              </a:rPr>
              <a:t>RHirano@woodardcurran.com</a:t>
            </a:r>
            <a:endParaRPr sz="1100">
              <a:solidFill>
                <a:srgbClr val="FF9900"/>
              </a:solidFill>
              <a:latin typeface="Calibri"/>
              <a:ea typeface="Calibri"/>
              <a:cs typeface="Calibri"/>
              <a:sym typeface="Calibri"/>
            </a:endParaRPr>
          </a:p>
          <a:p>
            <a:pPr marL="0" lvl="0" indent="0" algn="l" rtl="0">
              <a:spcBef>
                <a:spcPts val="0"/>
              </a:spcBef>
              <a:spcAft>
                <a:spcPts val="0"/>
              </a:spcAft>
              <a:buNone/>
            </a:pPr>
            <a:endParaRPr sz="11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64e7ae3ca8_0_48"/>
          <p:cNvSpPr txBox="1">
            <a:spLocks noGrp="1"/>
          </p:cNvSpPr>
          <p:nvPr>
            <p:ph type="title"/>
          </p:nvPr>
        </p:nvSpPr>
        <p:spPr>
          <a:xfrm>
            <a:off x="1219200" y="341000"/>
            <a:ext cx="9328800" cy="9543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Clr>
                <a:srgbClr val="008C9E"/>
              </a:buClr>
              <a:buSzPts val="4000"/>
              <a:buNone/>
            </a:pPr>
            <a:r>
              <a:rPr lang="en-US" sz="4000"/>
              <a:t>Federal, State, Local Partnership</a:t>
            </a:r>
            <a:endParaRPr sz="4000"/>
          </a:p>
        </p:txBody>
      </p:sp>
      <p:sp>
        <p:nvSpPr>
          <p:cNvPr id="140" name="Google Shape;140;g64e7ae3ca8_0_48"/>
          <p:cNvSpPr txBox="1"/>
          <p:nvPr/>
        </p:nvSpPr>
        <p:spPr>
          <a:xfrm>
            <a:off x="609600" y="2278367"/>
            <a:ext cx="2438400" cy="1269900"/>
          </a:xfrm>
          <a:prstGeom prst="rect">
            <a:avLst/>
          </a:prstGeom>
          <a:noFill/>
          <a:ln>
            <a:noFill/>
          </a:ln>
        </p:spPr>
        <p:txBody>
          <a:bodyPr spcFirstLastPara="1" wrap="square" lIns="119800" tIns="59900" rIns="119800" bIns="59900" anchor="t" anchorCtr="0">
            <a:noAutofit/>
          </a:bodyPr>
          <a:lstStyle/>
          <a:p>
            <a:pPr marL="0" marR="0" lvl="0" indent="0" algn="l" rtl="0">
              <a:lnSpc>
                <a:spcPct val="100000"/>
              </a:lnSpc>
              <a:spcBef>
                <a:spcPts val="0"/>
              </a:spcBef>
              <a:spcAft>
                <a:spcPts val="0"/>
              </a:spcAft>
              <a:buClr>
                <a:srgbClr val="000000"/>
              </a:buClr>
              <a:buSzPts val="1900"/>
              <a:buFont typeface="Calibri"/>
              <a:buNone/>
            </a:pPr>
            <a:r>
              <a:rPr lang="en-US" sz="1900" b="1" i="0" u="none" strike="noStrike" cap="none">
                <a:solidFill>
                  <a:srgbClr val="000000"/>
                </a:solidFill>
                <a:latin typeface="Calibri"/>
                <a:ea typeface="Calibri"/>
                <a:cs typeface="Calibri"/>
                <a:sym typeface="Calibri"/>
              </a:rPr>
              <a:t>Regional Partner</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Institutional (administrative, fiscal)</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home of SFEP</a:t>
            </a:r>
            <a:endParaRPr sz="1900" b="0" i="0" u="none" strike="noStrike" cap="none">
              <a:solidFill>
                <a:srgbClr val="000000"/>
              </a:solidFill>
              <a:latin typeface="Arial"/>
              <a:ea typeface="Arial"/>
              <a:cs typeface="Arial"/>
              <a:sym typeface="Arial"/>
            </a:endParaRPr>
          </a:p>
        </p:txBody>
      </p:sp>
      <p:sp>
        <p:nvSpPr>
          <p:cNvPr id="141" name="Google Shape;141;g64e7ae3ca8_0_48"/>
          <p:cNvSpPr txBox="1"/>
          <p:nvPr/>
        </p:nvSpPr>
        <p:spPr>
          <a:xfrm>
            <a:off x="8575040" y="2218021"/>
            <a:ext cx="2702400" cy="1844400"/>
          </a:xfrm>
          <a:prstGeom prst="rect">
            <a:avLst/>
          </a:prstGeom>
          <a:noFill/>
          <a:ln>
            <a:noFill/>
          </a:ln>
        </p:spPr>
        <p:txBody>
          <a:bodyPr spcFirstLastPara="1" wrap="square" lIns="119800" tIns="59900" rIns="119800" bIns="59900" anchor="t" anchorCtr="0">
            <a:noAutofit/>
          </a:bodyPr>
          <a:lstStyle/>
          <a:p>
            <a:pPr marL="0" marR="0" lvl="0" indent="0" algn="l" rtl="0">
              <a:lnSpc>
                <a:spcPct val="100000"/>
              </a:lnSpc>
              <a:spcBef>
                <a:spcPts val="0"/>
              </a:spcBef>
              <a:spcAft>
                <a:spcPts val="0"/>
              </a:spcAft>
              <a:buClr>
                <a:srgbClr val="000000"/>
              </a:buClr>
              <a:buSzPts val="1900"/>
              <a:buFont typeface="Calibri"/>
              <a:buNone/>
            </a:pPr>
            <a:r>
              <a:rPr lang="en-US" sz="1900" b="1" i="0" u="none" strike="noStrike" cap="none">
                <a:solidFill>
                  <a:srgbClr val="000000"/>
                </a:solidFill>
                <a:latin typeface="Calibri"/>
                <a:ea typeface="Calibri"/>
                <a:cs typeface="Calibri"/>
                <a:sym typeface="Calibri"/>
              </a:rPr>
              <a:t>Federal Partner</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Clean Water Act – Sec 320</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Legislative home of SFEP</a:t>
            </a:r>
            <a:endParaRPr sz="1900"/>
          </a:p>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Program approval, base funding</a:t>
            </a:r>
            <a:endParaRPr sz="1900"/>
          </a:p>
        </p:txBody>
      </p:sp>
      <p:sp>
        <p:nvSpPr>
          <p:cNvPr id="142" name="Google Shape;142;g64e7ae3ca8_0_48"/>
          <p:cNvSpPr/>
          <p:nvPr/>
        </p:nvSpPr>
        <p:spPr>
          <a:xfrm>
            <a:off x="2946399" y="2006600"/>
            <a:ext cx="2031900" cy="1714800"/>
          </a:xfrm>
          <a:prstGeom prst="ellipse">
            <a:avLst/>
          </a:prstGeom>
          <a:solidFill>
            <a:srgbClr val="5142BB">
              <a:alpha val="68630"/>
            </a:srgb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3200" b="0" i="0" u="none" strike="noStrike" cap="none">
                <a:solidFill>
                  <a:schemeClr val="lt1"/>
                </a:solidFill>
                <a:latin typeface="Calibri"/>
                <a:ea typeface="Calibri"/>
                <a:cs typeface="Calibri"/>
                <a:sym typeface="Calibri"/>
              </a:rPr>
              <a:t>ABAG/MTC</a:t>
            </a:r>
            <a:endParaRPr sz="1900" b="0" i="0" u="none" strike="noStrike" cap="none">
              <a:solidFill>
                <a:schemeClr val="lt1"/>
              </a:solidFill>
              <a:latin typeface="Arial"/>
              <a:ea typeface="Arial"/>
              <a:cs typeface="Arial"/>
              <a:sym typeface="Arial"/>
            </a:endParaRPr>
          </a:p>
        </p:txBody>
      </p:sp>
      <p:sp>
        <p:nvSpPr>
          <p:cNvPr id="143" name="Google Shape;143;g64e7ae3ca8_0_48"/>
          <p:cNvSpPr/>
          <p:nvPr/>
        </p:nvSpPr>
        <p:spPr>
          <a:xfrm>
            <a:off x="6542616" y="1967356"/>
            <a:ext cx="2093100" cy="1766400"/>
          </a:xfrm>
          <a:prstGeom prst="ellipse">
            <a:avLst/>
          </a:prstGeom>
          <a:solidFill>
            <a:srgbClr val="688031">
              <a:alpha val="84710"/>
            </a:srgb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3200" b="0" i="0" u="none" strike="noStrike" cap="none">
                <a:solidFill>
                  <a:schemeClr val="lt1"/>
                </a:solidFill>
                <a:latin typeface="Calibri"/>
                <a:ea typeface="Calibri"/>
                <a:cs typeface="Calibri"/>
                <a:sym typeface="Calibri"/>
              </a:rPr>
              <a:t>EPA</a:t>
            </a:r>
            <a:endParaRPr sz="1900" b="0" i="0" u="none" strike="noStrike" cap="none">
              <a:solidFill>
                <a:schemeClr val="lt1"/>
              </a:solidFill>
              <a:latin typeface="Arial"/>
              <a:ea typeface="Arial"/>
              <a:cs typeface="Arial"/>
              <a:sym typeface="Arial"/>
            </a:endParaRPr>
          </a:p>
        </p:txBody>
      </p:sp>
      <p:sp>
        <p:nvSpPr>
          <p:cNvPr id="144" name="Google Shape;144;g64e7ae3ca8_0_48"/>
          <p:cNvSpPr/>
          <p:nvPr/>
        </p:nvSpPr>
        <p:spPr>
          <a:xfrm>
            <a:off x="4775198" y="1498600"/>
            <a:ext cx="2031900" cy="1785300"/>
          </a:xfrm>
          <a:prstGeom prst="ellipse">
            <a:avLst/>
          </a:prstGeom>
          <a:solidFill>
            <a:schemeClr val="hlink">
              <a:alpha val="83530"/>
            </a:schemeClr>
          </a:solidFill>
          <a:ln w="9525" cap="flat" cmpd="sng">
            <a:solidFill>
              <a:schemeClr val="dk1"/>
            </a:solidFill>
            <a:prstDash val="solid"/>
            <a:round/>
            <a:headEnd type="none" w="sm" len="sm"/>
            <a:tailEnd type="none" w="sm" len="sm"/>
          </a:ln>
        </p:spPr>
        <p:txBody>
          <a:bodyPr spcFirstLastPara="1" wrap="square" lIns="119800" tIns="59900" rIns="119800" bIns="59900" anchor="ctr" anchorCtr="0">
            <a:noAutofit/>
          </a:bodyPr>
          <a:lstStyle/>
          <a:p>
            <a:pPr marL="0" marR="0" lvl="0" indent="0" algn="ctr" rtl="0">
              <a:lnSpc>
                <a:spcPct val="100000"/>
              </a:lnSpc>
              <a:spcBef>
                <a:spcPts val="0"/>
              </a:spcBef>
              <a:spcAft>
                <a:spcPts val="0"/>
              </a:spcAft>
              <a:buClr>
                <a:schemeClr val="lt1"/>
              </a:buClr>
              <a:buSzPts val="3200"/>
              <a:buFont typeface="Calibri"/>
              <a:buNone/>
            </a:pPr>
            <a:r>
              <a:rPr lang="en-US" sz="3200" b="0" i="0" u="none" strike="noStrike" cap="none">
                <a:solidFill>
                  <a:schemeClr val="lt1"/>
                </a:solidFill>
                <a:latin typeface="Calibri"/>
                <a:ea typeface="Calibri"/>
                <a:cs typeface="Calibri"/>
                <a:sym typeface="Calibri"/>
              </a:rPr>
              <a:t>SFEP</a:t>
            </a:r>
            <a:endParaRPr sz="19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1356948" y="111442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lt1"/>
                </a:solidFill>
              </a:rPr>
              <a:t>Overview and Status of the Program</a:t>
            </a:r>
            <a:endParaRPr dirty="0"/>
          </a:p>
        </p:txBody>
      </p:sp>
      <p:sp>
        <p:nvSpPr>
          <p:cNvPr id="150" name="Google Shape;150;p2"/>
          <p:cNvSpPr txBox="1">
            <a:spLocks noGrp="1"/>
          </p:cNvSpPr>
          <p:nvPr>
            <p:ph type="body" idx="1"/>
          </p:nvPr>
        </p:nvSpPr>
        <p:spPr>
          <a:xfrm>
            <a:off x="2087056" y="2319246"/>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rPr>
              <a:t>Contracts Status </a:t>
            </a:r>
          </a:p>
          <a:p>
            <a:pPr marL="228600" lvl="0" indent="-228600" algn="l" rtl="0">
              <a:lnSpc>
                <a:spcPct val="90000"/>
              </a:lnSpc>
              <a:spcBef>
                <a:spcPts val="0"/>
              </a:spcBef>
              <a:spcAft>
                <a:spcPts val="0"/>
              </a:spcAft>
              <a:buClr>
                <a:schemeClr val="lt1"/>
              </a:buClr>
              <a:buSzPts val="2800"/>
              <a:buChar char="•"/>
            </a:pPr>
            <a:r>
              <a:rPr lang="en-US" dirty="0">
                <a:solidFill>
                  <a:schemeClr val="lt1"/>
                </a:solidFill>
              </a:rPr>
              <a:t>Phase I Program Overview</a:t>
            </a:r>
          </a:p>
          <a:p>
            <a:pPr marL="685800" lvl="1" indent="-228600">
              <a:spcBef>
                <a:spcPts val="0"/>
              </a:spcBef>
              <a:buClr>
                <a:schemeClr val="lt1"/>
              </a:buClr>
              <a:buSzPts val="2800"/>
            </a:pPr>
            <a:r>
              <a:rPr lang="en-US" dirty="0">
                <a:solidFill>
                  <a:schemeClr val="lt1"/>
                </a:solidFill>
              </a:rPr>
              <a:t>Needs Assessment</a:t>
            </a:r>
          </a:p>
          <a:p>
            <a:pPr marL="685800" lvl="1" indent="-228600">
              <a:spcBef>
                <a:spcPts val="0"/>
              </a:spcBef>
              <a:buClr>
                <a:schemeClr val="lt1"/>
              </a:buClr>
              <a:buSzPts val="2800"/>
            </a:pPr>
            <a:r>
              <a:rPr lang="en-US" dirty="0">
                <a:solidFill>
                  <a:schemeClr val="lt1"/>
                </a:solidFill>
              </a:rPr>
              <a:t>Regional Needs Assessment</a:t>
            </a:r>
          </a:p>
          <a:p>
            <a:pPr marL="685800" lvl="1" indent="-228600">
              <a:spcBef>
                <a:spcPts val="0"/>
              </a:spcBef>
              <a:buClr>
                <a:schemeClr val="lt1"/>
              </a:buClr>
              <a:buSzPts val="2800"/>
            </a:pPr>
            <a:r>
              <a:rPr lang="en-US" dirty="0">
                <a:solidFill>
                  <a:schemeClr val="lt1"/>
                </a:solidFill>
              </a:rPr>
              <a:t>Capacity Building</a:t>
            </a:r>
          </a:p>
          <a:p>
            <a:pPr marL="685800" lvl="1" indent="-228600">
              <a:spcBef>
                <a:spcPts val="0"/>
              </a:spcBef>
              <a:buClr>
                <a:schemeClr val="lt1"/>
              </a:buClr>
              <a:buSzPts val="2800"/>
            </a:pPr>
            <a:r>
              <a:rPr lang="en-US" dirty="0">
                <a:solidFill>
                  <a:schemeClr val="lt1"/>
                </a:solidFill>
              </a:rPr>
              <a:t>Coordinating Committee Integration</a:t>
            </a:r>
          </a:p>
          <a:p>
            <a:pPr marL="228600" indent="-228600">
              <a:spcBef>
                <a:spcPts val="0"/>
              </a:spcBef>
              <a:buClr>
                <a:schemeClr val="lt1"/>
              </a:buClr>
              <a:buSzPts val="2800"/>
            </a:pPr>
            <a:r>
              <a:rPr lang="en-US" dirty="0">
                <a:solidFill>
                  <a:schemeClr val="lt1"/>
                </a:solidFill>
              </a:rPr>
              <a:t>Technical Advisory Committee</a:t>
            </a:r>
          </a:p>
          <a:p>
            <a:pPr marL="228600" indent="-228600">
              <a:spcBef>
                <a:spcPts val="0"/>
              </a:spcBef>
              <a:buClr>
                <a:schemeClr val="lt1"/>
              </a:buClr>
              <a:buSzPts val="2800"/>
            </a:pPr>
            <a:r>
              <a:rPr lang="en-US" dirty="0">
                <a:solidFill>
                  <a:schemeClr val="lt1"/>
                </a:solidFill>
              </a:rPr>
              <a:t>Phase II </a:t>
            </a:r>
          </a:p>
          <a:p>
            <a:pPr marL="228600" lvl="0" indent="-228600" algn="l" rtl="0">
              <a:lnSpc>
                <a:spcPct val="90000"/>
              </a:lnSpc>
              <a:spcBef>
                <a:spcPts val="0"/>
              </a:spcBef>
              <a:spcAft>
                <a:spcPts val="0"/>
              </a:spcAft>
              <a:buClr>
                <a:schemeClr val="lt1"/>
              </a:buClr>
              <a:buSzPts val="2800"/>
              <a:buChar char="•"/>
            </a:pP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2404352" y="111442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lt1"/>
                </a:solidFill>
              </a:rPr>
              <a:t>Table of contents</a:t>
            </a:r>
            <a:endParaRPr dirty="0"/>
          </a:p>
        </p:txBody>
      </p:sp>
      <p:sp>
        <p:nvSpPr>
          <p:cNvPr id="150" name="Google Shape;150;p2"/>
          <p:cNvSpPr txBox="1">
            <a:spLocks noGrp="1"/>
          </p:cNvSpPr>
          <p:nvPr>
            <p:ph type="body" idx="1"/>
          </p:nvPr>
        </p:nvSpPr>
        <p:spPr>
          <a:xfrm>
            <a:off x="2851826" y="2352498"/>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rPr>
              <a:t>Grant agreement</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Invoicing and Progress reports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Submitting documents </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Completion Report</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Resources website</a:t>
            </a:r>
            <a:endParaRPr dirty="0"/>
          </a:p>
          <a:p>
            <a:pPr marL="228600" lvl="0" indent="-5080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3640490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
        <p:nvSpPr>
          <p:cNvPr id="155" name="Google Shape;155;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The Grant Agreement</a:t>
            </a:r>
            <a:endParaRPr/>
          </a:p>
        </p:txBody>
      </p:sp>
      <p:sp>
        <p:nvSpPr>
          <p:cNvPr id="156" name="Google Shape;156;p3"/>
          <p:cNvSpPr txBox="1">
            <a:spLocks noGrp="1"/>
          </p:cNvSpPr>
          <p:nvPr>
            <p:ph type="body" idx="1"/>
          </p:nvPr>
        </p:nvSpPr>
        <p:spPr>
          <a:xfrm>
            <a:off x="838200" y="1640793"/>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The high notes</a:t>
            </a:r>
            <a:endParaRPr dirty="0"/>
          </a:p>
          <a:p>
            <a:pPr marL="685800" lvl="1" indent="-228600" algn="l" rtl="0">
              <a:lnSpc>
                <a:spcPct val="90000"/>
              </a:lnSpc>
              <a:spcBef>
                <a:spcPts val="500"/>
              </a:spcBef>
              <a:spcAft>
                <a:spcPts val="0"/>
              </a:spcAft>
              <a:buClr>
                <a:schemeClr val="dk1"/>
              </a:buClr>
              <a:buSzPts val="2400"/>
              <a:buChar char="•"/>
            </a:pPr>
            <a:r>
              <a:rPr lang="en-US" dirty="0"/>
              <a:t>Eligible Project Costs</a:t>
            </a:r>
            <a:endParaRPr dirty="0"/>
          </a:p>
          <a:p>
            <a:pPr marL="1143000" lvl="2" indent="-228600" algn="l" rtl="0">
              <a:lnSpc>
                <a:spcPct val="90000"/>
              </a:lnSpc>
              <a:spcBef>
                <a:spcPts val="500"/>
              </a:spcBef>
              <a:spcAft>
                <a:spcPts val="0"/>
              </a:spcAft>
              <a:buClr>
                <a:schemeClr val="dk1"/>
              </a:buClr>
              <a:buSzPts val="2000"/>
              <a:buChar char="•"/>
            </a:pPr>
            <a:r>
              <a:rPr lang="en-US" dirty="0"/>
              <a:t>Costs on/after April 25, 2019</a:t>
            </a:r>
            <a:endParaRPr dirty="0"/>
          </a:p>
          <a:p>
            <a:pPr marL="685800" lvl="1" indent="-228600" algn="l" rtl="0">
              <a:lnSpc>
                <a:spcPct val="90000"/>
              </a:lnSpc>
              <a:spcBef>
                <a:spcPts val="500"/>
              </a:spcBef>
              <a:spcAft>
                <a:spcPts val="0"/>
              </a:spcAft>
              <a:buClr>
                <a:schemeClr val="dk1"/>
              </a:buClr>
              <a:buSzPts val="2400"/>
              <a:buChar char="•"/>
            </a:pPr>
            <a:r>
              <a:rPr lang="en-US" dirty="0"/>
              <a:t>Standard Conditions</a:t>
            </a:r>
            <a:endParaRPr dirty="0"/>
          </a:p>
          <a:p>
            <a:pPr marL="1143000" lvl="2" indent="-228600" algn="l" rtl="0">
              <a:lnSpc>
                <a:spcPct val="90000"/>
              </a:lnSpc>
              <a:spcBef>
                <a:spcPts val="500"/>
              </a:spcBef>
              <a:spcAft>
                <a:spcPts val="0"/>
              </a:spcAft>
              <a:buClr>
                <a:schemeClr val="dk1"/>
              </a:buClr>
              <a:buSzPts val="2000"/>
              <a:buChar char="•"/>
            </a:pPr>
            <a:r>
              <a:rPr lang="en-US" b="1" u="sng" dirty="0"/>
              <a:t>D.4 – ADA</a:t>
            </a:r>
            <a:endParaRPr dirty="0"/>
          </a:p>
          <a:p>
            <a:pPr marL="1143000" lvl="2" indent="-228600" algn="l" rtl="0">
              <a:lnSpc>
                <a:spcPct val="90000"/>
              </a:lnSpc>
              <a:spcBef>
                <a:spcPts val="500"/>
              </a:spcBef>
              <a:spcAft>
                <a:spcPts val="0"/>
              </a:spcAft>
              <a:buClr>
                <a:schemeClr val="dk1"/>
              </a:buClr>
              <a:buSzPts val="2000"/>
              <a:buChar char="•"/>
            </a:pPr>
            <a:r>
              <a:rPr lang="en-US" dirty="0"/>
              <a:t>D.5 – Audits </a:t>
            </a:r>
            <a:endParaRPr dirty="0"/>
          </a:p>
          <a:p>
            <a:pPr marL="1143000" lvl="2" indent="-228600" algn="l" rtl="0">
              <a:lnSpc>
                <a:spcPct val="90000"/>
              </a:lnSpc>
              <a:spcBef>
                <a:spcPts val="500"/>
              </a:spcBef>
              <a:spcAft>
                <a:spcPts val="0"/>
              </a:spcAft>
              <a:buClr>
                <a:schemeClr val="dk1"/>
              </a:buClr>
              <a:buSzPts val="2000"/>
              <a:buChar char="•"/>
            </a:pPr>
            <a:r>
              <a:rPr lang="en-US" b="1" u="sng" dirty="0"/>
              <a:t>D.16 – Drug-free workplace</a:t>
            </a:r>
            <a:endParaRPr dirty="0"/>
          </a:p>
          <a:p>
            <a:pPr marL="1143000" lvl="2" indent="-228600" algn="l" rtl="0">
              <a:lnSpc>
                <a:spcPct val="90000"/>
              </a:lnSpc>
              <a:spcBef>
                <a:spcPts val="500"/>
              </a:spcBef>
              <a:spcAft>
                <a:spcPts val="0"/>
              </a:spcAft>
              <a:buClr>
                <a:schemeClr val="dk1"/>
              </a:buClr>
              <a:buSzPts val="2000"/>
              <a:buChar char="•"/>
            </a:pPr>
            <a:r>
              <a:rPr lang="en-US" b="1" u="sng" dirty="0"/>
              <a:t>D.20 – Income restrictions</a:t>
            </a:r>
            <a:endParaRPr dirty="0"/>
          </a:p>
          <a:p>
            <a:pPr marL="1143000" lvl="2" indent="-228600" algn="l" rtl="0">
              <a:lnSpc>
                <a:spcPct val="90000"/>
              </a:lnSpc>
              <a:spcBef>
                <a:spcPts val="500"/>
              </a:spcBef>
              <a:spcAft>
                <a:spcPts val="0"/>
              </a:spcAft>
              <a:buClr>
                <a:schemeClr val="dk1"/>
              </a:buClr>
              <a:buSzPts val="2000"/>
              <a:buChar char="•"/>
            </a:pPr>
            <a:r>
              <a:rPr lang="en-US" b="1" u="sng" dirty="0"/>
              <a:t>D.27 – Nondiscrimination </a:t>
            </a:r>
            <a:endParaRPr dirty="0"/>
          </a:p>
          <a:p>
            <a:pPr marL="1143000" lvl="2" indent="-228600" algn="l" rtl="0">
              <a:lnSpc>
                <a:spcPct val="90000"/>
              </a:lnSpc>
              <a:spcBef>
                <a:spcPts val="500"/>
              </a:spcBef>
              <a:spcAft>
                <a:spcPts val="0"/>
              </a:spcAft>
              <a:buClr>
                <a:schemeClr val="dk1"/>
              </a:buClr>
              <a:buSzPts val="2000"/>
              <a:buChar char="•"/>
            </a:pPr>
            <a:r>
              <a:rPr lang="en-US" dirty="0"/>
              <a:t>D.36 – Rights in Data</a:t>
            </a:r>
            <a:endParaRPr dirty="0"/>
          </a:p>
          <a:p>
            <a:pPr marL="1143000" lvl="2" indent="-228600" algn="l" rtl="0">
              <a:lnSpc>
                <a:spcPct val="90000"/>
              </a:lnSpc>
              <a:spcBef>
                <a:spcPts val="500"/>
              </a:spcBef>
              <a:spcAft>
                <a:spcPts val="0"/>
              </a:spcAft>
              <a:buClr>
                <a:schemeClr val="dk1"/>
              </a:buClr>
              <a:buSzPts val="2000"/>
              <a:buChar char="•"/>
            </a:pPr>
            <a:r>
              <a:rPr lang="en-US" dirty="0"/>
              <a:t>D.45 – Travel (in and out of region) </a:t>
            </a:r>
            <a:endParaRPr dirty="0"/>
          </a:p>
          <a:p>
            <a:pPr marL="1143000" lvl="2" indent="-101600" algn="l" rtl="0">
              <a:lnSpc>
                <a:spcPct val="90000"/>
              </a:lnSpc>
              <a:spcBef>
                <a:spcPts val="500"/>
              </a:spcBef>
              <a:spcAft>
                <a:spcPts val="0"/>
              </a:spcAft>
              <a:buClr>
                <a:schemeClr val="dk1"/>
              </a:buClr>
              <a:buSzPts val="2000"/>
              <a:buNone/>
            </a:pPr>
            <a:endParaRPr dirty="0"/>
          </a:p>
          <a:p>
            <a:pPr marL="1600200" lvl="3" indent="-114300" algn="l" rtl="0">
              <a:lnSpc>
                <a:spcPct val="90000"/>
              </a:lnSpc>
              <a:spcBef>
                <a:spcPts val="500"/>
              </a:spcBef>
              <a:spcAft>
                <a:spcPts val="0"/>
              </a:spcAft>
              <a:buClr>
                <a:schemeClr val="dk1"/>
              </a:buClr>
              <a:buSzPts val="1800"/>
              <a:buNone/>
            </a:pPr>
            <a:endParaRPr dirty="0"/>
          </a:p>
        </p:txBody>
      </p:sp>
      <p:pic>
        <p:nvPicPr>
          <p:cNvPr id="2" name="Picture 1">
            <a:extLst>
              <a:ext uri="{FF2B5EF4-FFF2-40B4-BE49-F238E27FC236}">
                <a16:creationId xmlns:a16="http://schemas.microsoft.com/office/drawing/2014/main" id="{129CEA97-02DA-46A6-97ED-BC3B5EF73D31}"/>
              </a:ext>
            </a:extLst>
          </p:cNvPr>
          <p:cNvPicPr>
            <a:picLocks noChangeAspect="1"/>
          </p:cNvPicPr>
          <p:nvPr/>
        </p:nvPicPr>
        <p:blipFill>
          <a:blip r:embed="rId4"/>
          <a:stretch>
            <a:fillRect/>
          </a:stretch>
        </p:blipFill>
        <p:spPr>
          <a:xfrm>
            <a:off x="6935821" y="742479"/>
            <a:ext cx="5110890" cy="46661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sp>
        <p:nvSpPr>
          <p:cNvPr id="161" name="Google Shape;161;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Invoices and Progress Reports</a:t>
            </a:r>
            <a:endParaRPr/>
          </a:p>
        </p:txBody>
      </p:sp>
      <p:sp>
        <p:nvSpPr>
          <p:cNvPr id="162" name="Google Shape;162;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Both are due at the same time each month</a:t>
            </a:r>
            <a:endParaRPr dirty="0"/>
          </a:p>
          <a:p>
            <a:pPr marL="685800" lvl="1" indent="-228600" algn="l" rtl="0">
              <a:lnSpc>
                <a:spcPct val="90000"/>
              </a:lnSpc>
              <a:spcBef>
                <a:spcPts val="500"/>
              </a:spcBef>
              <a:spcAft>
                <a:spcPts val="0"/>
              </a:spcAft>
              <a:buClr>
                <a:schemeClr val="dk1"/>
              </a:buClr>
              <a:buSzPts val="2400"/>
              <a:buChar char="•"/>
            </a:pPr>
            <a:r>
              <a:rPr lang="en-US" dirty="0"/>
              <a:t>Progress reports will document activities, milestones, and progress </a:t>
            </a:r>
            <a:endParaRPr dirty="0"/>
          </a:p>
          <a:p>
            <a:pPr marL="685800" lvl="1" indent="-228600" algn="l" rtl="0">
              <a:lnSpc>
                <a:spcPct val="90000"/>
              </a:lnSpc>
              <a:spcBef>
                <a:spcPts val="500"/>
              </a:spcBef>
              <a:spcAft>
                <a:spcPts val="0"/>
              </a:spcAft>
              <a:buClr>
                <a:schemeClr val="dk1"/>
              </a:buClr>
              <a:buSzPts val="2400"/>
              <a:buChar char="•"/>
            </a:pPr>
            <a:r>
              <a:rPr lang="en-US" dirty="0"/>
              <a:t>Invoices will document expenses and must include backup </a:t>
            </a:r>
            <a:endParaRPr dirty="0"/>
          </a:p>
          <a:p>
            <a:pPr marL="685800" lvl="1" indent="-228600" algn="l" rtl="0">
              <a:lnSpc>
                <a:spcPct val="90000"/>
              </a:lnSpc>
              <a:spcBef>
                <a:spcPts val="500"/>
              </a:spcBef>
              <a:spcAft>
                <a:spcPts val="0"/>
              </a:spcAft>
              <a:buClr>
                <a:schemeClr val="dk1"/>
              </a:buClr>
              <a:buSzPts val="2400"/>
              <a:buChar char="•"/>
            </a:pPr>
            <a:r>
              <a:rPr lang="en-US" dirty="0"/>
              <a:t>These two should work hand in hand</a:t>
            </a:r>
          </a:p>
          <a:p>
            <a:pPr marL="685800" lvl="1" indent="-228600" algn="l" rtl="0">
              <a:lnSpc>
                <a:spcPct val="90000"/>
              </a:lnSpc>
              <a:spcBef>
                <a:spcPts val="500"/>
              </a:spcBef>
              <a:spcAft>
                <a:spcPts val="0"/>
              </a:spcAft>
              <a:buClr>
                <a:schemeClr val="dk1"/>
              </a:buClr>
              <a:buSzPts val="2400"/>
              <a:buChar char="•"/>
            </a:pPr>
            <a:r>
              <a:rPr lang="en-US" dirty="0"/>
              <a:t>Deliverables will be submitted with progress reports</a:t>
            </a:r>
            <a:endParaRPr dirty="0"/>
          </a:p>
          <a:p>
            <a:pPr marL="228600" lvl="0" indent="-228600" algn="l" rtl="0">
              <a:lnSpc>
                <a:spcPct val="90000"/>
              </a:lnSpc>
              <a:spcBef>
                <a:spcPts val="1000"/>
              </a:spcBef>
              <a:spcAft>
                <a:spcPts val="0"/>
              </a:spcAft>
              <a:buClr>
                <a:schemeClr val="dk1"/>
              </a:buClr>
              <a:buSzPts val="2800"/>
              <a:buChar char="•"/>
            </a:pPr>
            <a:r>
              <a:rPr lang="en-US" dirty="0"/>
              <a:t>Process</a:t>
            </a:r>
            <a:endParaRPr dirty="0"/>
          </a:p>
          <a:p>
            <a:pPr marL="685800" lvl="1" indent="-228600" algn="l" rtl="0">
              <a:lnSpc>
                <a:spcPct val="90000"/>
              </a:lnSpc>
              <a:spcBef>
                <a:spcPts val="500"/>
              </a:spcBef>
              <a:spcAft>
                <a:spcPts val="0"/>
              </a:spcAft>
              <a:buClr>
                <a:schemeClr val="dk1"/>
              </a:buClr>
              <a:buSzPts val="2400"/>
              <a:buChar char="•"/>
            </a:pPr>
            <a:r>
              <a:rPr lang="en-US" dirty="0"/>
              <a:t>Progress reports and invoices will be submitted at the end of each month (February’s report and invoice will be due March 31)</a:t>
            </a:r>
            <a:endParaRPr dirty="0"/>
          </a:p>
          <a:p>
            <a:pPr marL="685800" lvl="1" indent="-228600" algn="l" rtl="0">
              <a:lnSpc>
                <a:spcPct val="90000"/>
              </a:lnSpc>
              <a:spcBef>
                <a:spcPts val="500"/>
              </a:spcBef>
              <a:spcAft>
                <a:spcPts val="0"/>
              </a:spcAft>
              <a:buClr>
                <a:schemeClr val="dk1"/>
              </a:buClr>
              <a:buSzPts val="2400"/>
              <a:buChar char="•"/>
            </a:pPr>
            <a:r>
              <a:rPr lang="en-US" dirty="0"/>
              <a:t>SFEP will review and work with project partners to tie up any loose ends</a:t>
            </a:r>
            <a:endParaRPr dirty="0"/>
          </a:p>
          <a:p>
            <a:pPr marL="685800" lvl="1" indent="-228600" algn="l" rtl="0">
              <a:lnSpc>
                <a:spcPct val="90000"/>
              </a:lnSpc>
              <a:spcBef>
                <a:spcPts val="500"/>
              </a:spcBef>
              <a:spcAft>
                <a:spcPts val="0"/>
              </a:spcAft>
              <a:buClr>
                <a:schemeClr val="dk1"/>
              </a:buClr>
              <a:buSzPts val="2400"/>
              <a:buChar char="•"/>
            </a:pPr>
            <a:r>
              <a:rPr lang="en-US" dirty="0"/>
              <a:t>SFEP will submit to the state by the end of the following month</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5"/>
          <p:cNvSpPr txBox="1">
            <a:spLocks noGrp="1"/>
          </p:cNvSpPr>
          <p:nvPr>
            <p:ph type="title"/>
          </p:nvPr>
        </p:nvSpPr>
        <p:spPr>
          <a:xfrm>
            <a:off x="2079661" y="-27819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tx1"/>
                </a:solidFill>
              </a:rPr>
              <a:t>Process for submittals</a:t>
            </a:r>
            <a:endParaRPr dirty="0">
              <a:solidFill>
                <a:schemeClr val="tx1"/>
              </a:solidFill>
            </a:endParaRPr>
          </a:p>
        </p:txBody>
      </p:sp>
      <p:grpSp>
        <p:nvGrpSpPr>
          <p:cNvPr id="168" name="Google Shape;168;p5"/>
          <p:cNvGrpSpPr/>
          <p:nvPr/>
        </p:nvGrpSpPr>
        <p:grpSpPr>
          <a:xfrm>
            <a:off x="161859" y="1418620"/>
            <a:ext cx="10493007" cy="3446766"/>
            <a:chOff x="11296" y="0"/>
            <a:chExt cx="10493007" cy="3446766"/>
          </a:xfrm>
        </p:grpSpPr>
        <p:sp>
          <p:nvSpPr>
            <p:cNvPr id="169" name="Google Shape;169;p5"/>
            <p:cNvSpPr/>
            <p:nvPr/>
          </p:nvSpPr>
          <p:spPr>
            <a:xfrm>
              <a:off x="778480" y="0"/>
              <a:ext cx="8938260" cy="3446766"/>
            </a:xfrm>
            <a:prstGeom prst="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11296"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txBox="1"/>
            <p:nvPr/>
          </p:nvSpPr>
          <p:spPr>
            <a:xfrm>
              <a:off x="78599"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Submit Reports, Invoices and Deliverables</a:t>
              </a:r>
              <a:endParaRPr/>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a:solidFill>
                    <a:schemeClr val="lt1"/>
                  </a:solidFill>
                  <a:latin typeface="Calibri"/>
                  <a:ea typeface="Calibri"/>
                  <a:cs typeface="Calibri"/>
                  <a:sym typeface="Calibri"/>
                </a:rPr>
                <a:t>One month after work period</a:t>
              </a:r>
              <a:endParaRPr/>
            </a:p>
          </p:txBody>
        </p:sp>
        <p:sp>
          <p:nvSpPr>
            <p:cNvPr id="172" name="Google Shape;172;p5"/>
            <p:cNvSpPr/>
            <p:nvPr/>
          </p:nvSpPr>
          <p:spPr>
            <a:xfrm>
              <a:off x="3565445"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txBox="1"/>
            <p:nvPr/>
          </p:nvSpPr>
          <p:spPr>
            <a:xfrm>
              <a:off x="3632748"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SFEP Review</a:t>
              </a:r>
              <a:endParaRPr/>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a:solidFill>
                    <a:schemeClr val="lt1"/>
                  </a:solidFill>
                  <a:latin typeface="Calibri"/>
                  <a:ea typeface="Calibri"/>
                  <a:cs typeface="Calibri"/>
                  <a:sym typeface="Calibri"/>
                </a:rPr>
                <a:t>Work with project partners to finalize for DWR</a:t>
              </a:r>
              <a:endParaRPr/>
            </a:p>
          </p:txBody>
        </p:sp>
        <p:sp>
          <p:nvSpPr>
            <p:cNvPr id="174" name="Google Shape;174;p5"/>
            <p:cNvSpPr/>
            <p:nvPr/>
          </p:nvSpPr>
          <p:spPr>
            <a:xfrm>
              <a:off x="7119595" y="1034029"/>
              <a:ext cx="3384708"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txBox="1"/>
            <p:nvPr/>
          </p:nvSpPr>
          <p:spPr>
            <a:xfrm>
              <a:off x="7186898" y="1101332"/>
              <a:ext cx="3250102"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Upload to State</a:t>
              </a:r>
              <a:endParaRPr/>
            </a:p>
            <a:p>
              <a:pPr marL="171450" marR="0" lvl="1" indent="-171450" algn="l" rtl="0">
                <a:lnSpc>
                  <a:spcPct val="90000"/>
                </a:lnSpc>
                <a:spcBef>
                  <a:spcPts val="805"/>
                </a:spcBef>
                <a:spcAft>
                  <a:spcPts val="0"/>
                </a:spcAft>
                <a:buClr>
                  <a:schemeClr val="lt1"/>
                </a:buClr>
                <a:buSzPts val="1800"/>
                <a:buFont typeface="Calibri"/>
                <a:buChar char="•"/>
              </a:pPr>
              <a:r>
                <a:rPr lang="en-US" sz="1800" b="0" i="0" u="none" strike="noStrike" cap="none">
                  <a:solidFill>
                    <a:schemeClr val="lt1"/>
                  </a:solidFill>
                  <a:latin typeface="Calibri"/>
                  <a:ea typeface="Calibri"/>
                  <a:cs typeface="Calibri"/>
                  <a:sym typeface="Calibri"/>
                </a:rPr>
                <a:t>Two months after work period</a:t>
              </a:r>
              <a:endParaRPr/>
            </a:p>
          </p:txBody>
        </p:sp>
      </p:grpSp>
      <p:grpSp>
        <p:nvGrpSpPr>
          <p:cNvPr id="176" name="Google Shape;176;p5"/>
          <p:cNvGrpSpPr/>
          <p:nvPr/>
        </p:nvGrpSpPr>
        <p:grpSpPr>
          <a:xfrm>
            <a:off x="88450" y="3429000"/>
            <a:ext cx="10512817" cy="3446766"/>
            <a:chOff x="1391" y="0"/>
            <a:chExt cx="10512817" cy="3446766"/>
          </a:xfrm>
        </p:grpSpPr>
        <p:sp>
          <p:nvSpPr>
            <p:cNvPr id="177" name="Google Shape;177;p5"/>
            <p:cNvSpPr/>
            <p:nvPr/>
          </p:nvSpPr>
          <p:spPr>
            <a:xfrm>
              <a:off x="808155" y="0"/>
              <a:ext cx="8938260" cy="3446766"/>
            </a:xfrm>
            <a:prstGeom prst="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1391"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txBox="1"/>
            <p:nvPr/>
          </p:nvSpPr>
          <p:spPr>
            <a:xfrm>
              <a:off x="68694"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Work Period</a:t>
              </a:r>
              <a:endParaRPr/>
            </a:p>
            <a:p>
              <a:pPr marL="171450" marR="0" lvl="1" indent="-171450" algn="l" rtl="0">
                <a:lnSpc>
                  <a:spcPct val="90000"/>
                </a:lnSpc>
                <a:spcBef>
                  <a:spcPts val="805"/>
                </a:spcBef>
                <a:spcAft>
                  <a:spcPts val="0"/>
                </a:spcAft>
                <a:buClr>
                  <a:srgbClr val="FFFF00"/>
                </a:buClr>
                <a:buSzPts val="1800"/>
                <a:buFont typeface="Calibri"/>
                <a:buChar char="•"/>
              </a:pPr>
              <a:r>
                <a:rPr lang="en-US" sz="1800" b="0" i="0" u="none" strike="noStrike" cap="none">
                  <a:solidFill>
                    <a:srgbClr val="FFFF00"/>
                  </a:solidFill>
                  <a:latin typeface="Calibri"/>
                  <a:ea typeface="Calibri"/>
                  <a:cs typeface="Calibri"/>
                  <a:sym typeface="Calibri"/>
                </a:rPr>
                <a:t>November 1 - 30</a:t>
              </a:r>
              <a:endParaRPr/>
            </a:p>
          </p:txBody>
        </p:sp>
        <p:sp>
          <p:nvSpPr>
            <p:cNvPr id="180" name="Google Shape;180;p5"/>
            <p:cNvSpPr/>
            <p:nvPr/>
          </p:nvSpPr>
          <p:spPr>
            <a:xfrm>
              <a:off x="2685626"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txBox="1"/>
            <p:nvPr/>
          </p:nvSpPr>
          <p:spPr>
            <a:xfrm>
              <a:off x="2752929"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Report, Invoice and Deliverables</a:t>
              </a:r>
              <a:endParaRPr/>
            </a:p>
            <a:p>
              <a:pPr marL="171450" marR="0" lvl="1" indent="-171450" algn="l" rtl="0">
                <a:lnSpc>
                  <a:spcPct val="90000"/>
                </a:lnSpc>
                <a:spcBef>
                  <a:spcPts val="805"/>
                </a:spcBef>
                <a:spcAft>
                  <a:spcPts val="0"/>
                </a:spcAft>
                <a:buClr>
                  <a:srgbClr val="FFFF00"/>
                </a:buClr>
                <a:buSzPts val="1800"/>
                <a:buFont typeface="Calibri"/>
                <a:buChar char="•"/>
              </a:pPr>
              <a:r>
                <a:rPr lang="en-US" sz="1800" b="0" i="0" u="none" strike="noStrike" cap="none">
                  <a:solidFill>
                    <a:srgbClr val="FFFF00"/>
                  </a:solidFill>
                  <a:latin typeface="Calibri"/>
                  <a:ea typeface="Calibri"/>
                  <a:cs typeface="Calibri"/>
                  <a:sym typeface="Calibri"/>
                </a:rPr>
                <a:t>Due December 31</a:t>
              </a:r>
              <a:endParaRPr/>
            </a:p>
          </p:txBody>
        </p:sp>
        <p:sp>
          <p:nvSpPr>
            <p:cNvPr id="182" name="Google Shape;182;p5"/>
            <p:cNvSpPr/>
            <p:nvPr/>
          </p:nvSpPr>
          <p:spPr>
            <a:xfrm>
              <a:off x="5369861"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txBox="1"/>
            <p:nvPr/>
          </p:nvSpPr>
          <p:spPr>
            <a:xfrm>
              <a:off x="5437164"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SFEP Review</a:t>
              </a:r>
              <a:endParaRPr/>
            </a:p>
            <a:p>
              <a:pPr marL="171450" marR="0" lvl="1" indent="-171450" algn="l" rtl="0">
                <a:lnSpc>
                  <a:spcPct val="90000"/>
                </a:lnSpc>
                <a:spcBef>
                  <a:spcPts val="805"/>
                </a:spcBef>
                <a:spcAft>
                  <a:spcPts val="0"/>
                </a:spcAft>
                <a:buClr>
                  <a:srgbClr val="FFFF00"/>
                </a:buClr>
                <a:buSzPts val="1800"/>
                <a:buFont typeface="Calibri"/>
                <a:buChar char="•"/>
              </a:pPr>
              <a:r>
                <a:rPr lang="en-US" sz="1800" b="0" i="0" u="none" strike="noStrike" cap="none">
                  <a:solidFill>
                    <a:srgbClr val="FFFF00"/>
                  </a:solidFill>
                  <a:latin typeface="Calibri"/>
                  <a:ea typeface="Calibri"/>
                  <a:cs typeface="Calibri"/>
                  <a:sym typeface="Calibri"/>
                </a:rPr>
                <a:t>January 1 - 30</a:t>
              </a:r>
              <a:endParaRPr/>
            </a:p>
          </p:txBody>
        </p:sp>
        <p:sp>
          <p:nvSpPr>
            <p:cNvPr id="184" name="Google Shape;184;p5"/>
            <p:cNvSpPr/>
            <p:nvPr/>
          </p:nvSpPr>
          <p:spPr>
            <a:xfrm>
              <a:off x="8054097" y="1034029"/>
              <a:ext cx="2460111" cy="137870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txBox="1"/>
            <p:nvPr/>
          </p:nvSpPr>
          <p:spPr>
            <a:xfrm>
              <a:off x="8121400" y="1101332"/>
              <a:ext cx="2325505" cy="1244100"/>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b="0" i="0" u="none" strike="noStrike" cap="none">
                  <a:solidFill>
                    <a:schemeClr val="lt1"/>
                  </a:solidFill>
                  <a:latin typeface="Calibri"/>
                  <a:ea typeface="Calibri"/>
                  <a:cs typeface="Calibri"/>
                  <a:sym typeface="Calibri"/>
                </a:rPr>
                <a:t>Upload to State</a:t>
              </a:r>
              <a:endParaRPr/>
            </a:p>
            <a:p>
              <a:pPr marL="171450" marR="0" lvl="1" indent="-171450" algn="l" rtl="0">
                <a:lnSpc>
                  <a:spcPct val="90000"/>
                </a:lnSpc>
                <a:spcBef>
                  <a:spcPts val="805"/>
                </a:spcBef>
                <a:spcAft>
                  <a:spcPts val="0"/>
                </a:spcAft>
                <a:buClr>
                  <a:srgbClr val="FFFF00"/>
                </a:buClr>
                <a:buSzPts val="1800"/>
                <a:buFont typeface="Calibri"/>
                <a:buChar char="•"/>
              </a:pPr>
              <a:r>
                <a:rPr lang="en-US" sz="1800" b="0" i="0" u="none" strike="noStrike" cap="none">
                  <a:solidFill>
                    <a:srgbClr val="FFFF00"/>
                  </a:solidFill>
                  <a:latin typeface="Calibri"/>
                  <a:ea typeface="Calibri"/>
                  <a:cs typeface="Calibri"/>
                  <a:sym typeface="Calibri"/>
                </a:rPr>
                <a:t>January 31</a:t>
              </a:r>
              <a:endParaRPr/>
            </a:p>
          </p:txBody>
        </p:sp>
      </p:grpSp>
      <p:sp>
        <p:nvSpPr>
          <p:cNvPr id="186" name="Google Shape;186;p5"/>
          <p:cNvSpPr/>
          <p:nvPr/>
        </p:nvSpPr>
        <p:spPr>
          <a:xfrm>
            <a:off x="7135553" y="4854605"/>
            <a:ext cx="81196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u="none" strike="noStrike" cap="none" dirty="0">
                <a:solidFill>
                  <a:srgbClr val="00B050"/>
                </a:solidFill>
                <a:latin typeface="Calibri"/>
                <a:ea typeface="Calibri"/>
                <a:cs typeface="Calibri"/>
                <a:sym typeface="Calibri"/>
              </a:rPr>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00182 0.00139 L 0.06159 0.03102 C 0.07578 0.0382 0.09036 0.03357 0.10312 0.01991 C 0.11693 0.00301 0.12461 -0.01875 0.12682 -0.04375 L 0.13789 -0.16041 " pathEditMode="relative" rAng="19620000" ptsTypes="AAAAA">
                                      <p:cBhvr>
                                        <p:cTn id="6" dur="2000" fill="hold"/>
                                        <p:tgtEl>
                                          <p:spTgt spid="168"/>
                                        </p:tgtEl>
                                        <p:attrNameLst>
                                          <p:attrName>ppt_x</p:attrName>
                                          <p:attrName>ppt_y</p:attrName>
                                        </p:attrNameLst>
                                      </p:cBhvr>
                                      <p:rCtr x="8776" y="-3171"/>
                                    </p:animMotion>
                                  </p:childTnLst>
                                </p:cTn>
                              </p:par>
                            </p:childTnLst>
                          </p:cTn>
                        </p:par>
                        <p:par>
                          <p:cTn id="7" fill="hold">
                            <p:stCondLst>
                              <p:cond delay="2000"/>
                            </p:stCondLst>
                            <p:childTnLst>
                              <p:par>
                                <p:cTn id="8" presetID="42" presetClass="entr" presetSubtype="0" fill="hold" nodeType="afterEffect">
                                  <p:stCondLst>
                                    <p:cond delay="0"/>
                                  </p:stCondLst>
                                  <p:childTnLst>
                                    <p:set>
                                      <p:cBhvr>
                                        <p:cTn id="9" dur="1" fill="hold">
                                          <p:stCondLst>
                                            <p:cond delay="0"/>
                                          </p:stCondLst>
                                        </p:cTn>
                                        <p:tgtEl>
                                          <p:spTgt spid="176"/>
                                        </p:tgtEl>
                                        <p:attrNameLst>
                                          <p:attrName>style.visibility</p:attrName>
                                        </p:attrNameLst>
                                      </p:cBhvr>
                                      <p:to>
                                        <p:strVal val="visible"/>
                                      </p:to>
                                    </p:set>
                                    <p:animEffect transition="in" filter="fade">
                                      <p:cBhvr>
                                        <p:cTn id="10" dur="1000"/>
                                        <p:tgtEl>
                                          <p:spTgt spid="176"/>
                                        </p:tgtEl>
                                      </p:cBhvr>
                                    </p:animEffect>
                                    <p:anim calcmode="lin" valueType="num">
                                      <p:cBhvr>
                                        <p:cTn id="11" dur="1000" fill="hold"/>
                                        <p:tgtEl>
                                          <p:spTgt spid="176"/>
                                        </p:tgtEl>
                                        <p:attrNameLst>
                                          <p:attrName>ppt_x</p:attrName>
                                        </p:attrNameLst>
                                      </p:cBhvr>
                                      <p:tavLst>
                                        <p:tav tm="0">
                                          <p:val>
                                            <p:strVal val="#ppt_x"/>
                                          </p:val>
                                        </p:tav>
                                        <p:tav tm="100000">
                                          <p:val>
                                            <p:strVal val="#ppt_x"/>
                                          </p:val>
                                        </p:tav>
                                      </p:tavLst>
                                    </p:anim>
                                    <p:anim calcmode="lin" valueType="num">
                                      <p:cBhvr>
                                        <p:cTn id="12"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86"/>
                                        </p:tgtEl>
                                        <p:attrNameLst>
                                          <p:attrName>style.visibility</p:attrName>
                                        </p:attrNameLst>
                                      </p:cBhvr>
                                      <p:to>
                                        <p:strVal val="visible"/>
                                      </p:to>
                                    </p:set>
                                    <p:animEffect transition="in" filter="wipe(down)">
                                      <p:cBhvr>
                                        <p:cTn id="17" dur="580">
                                          <p:stCondLst>
                                            <p:cond delay="0"/>
                                          </p:stCondLst>
                                        </p:cTn>
                                        <p:tgtEl>
                                          <p:spTgt spid="186"/>
                                        </p:tgtEl>
                                      </p:cBhvr>
                                    </p:animEffect>
                                    <p:anim calcmode="lin" valueType="num">
                                      <p:cBhvr>
                                        <p:cTn id="18" dur="1822" tmFilter="0,0; 0.14,0.36; 0.43,0.73; 0.71,0.91; 1.0,1.0">
                                          <p:stCondLst>
                                            <p:cond delay="0"/>
                                          </p:stCondLst>
                                        </p:cTn>
                                        <p:tgtEl>
                                          <p:spTgt spid="18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8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8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8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86"/>
                                        </p:tgtEl>
                                        <p:attrNameLst>
                                          <p:attrName>ppt_y</p:attrName>
                                        </p:attrNameLst>
                                      </p:cBhvr>
                                      <p:tavLst>
                                        <p:tav tm="0" fmla="#ppt_y-sin(pi*$)/81">
                                          <p:val>
                                            <p:fltVal val="0"/>
                                          </p:val>
                                        </p:tav>
                                        <p:tav tm="100000">
                                          <p:val>
                                            <p:fltVal val="1"/>
                                          </p:val>
                                        </p:tav>
                                      </p:tavLst>
                                    </p:anim>
                                    <p:animScale>
                                      <p:cBhvr>
                                        <p:cTn id="23" dur="26">
                                          <p:stCondLst>
                                            <p:cond delay="650"/>
                                          </p:stCondLst>
                                        </p:cTn>
                                        <p:tgtEl>
                                          <p:spTgt spid="186"/>
                                        </p:tgtEl>
                                      </p:cBhvr>
                                      <p:to x="100000" y="60000"/>
                                    </p:animScale>
                                    <p:animScale>
                                      <p:cBhvr>
                                        <p:cTn id="24" dur="166" decel="50000">
                                          <p:stCondLst>
                                            <p:cond delay="676"/>
                                          </p:stCondLst>
                                        </p:cTn>
                                        <p:tgtEl>
                                          <p:spTgt spid="186"/>
                                        </p:tgtEl>
                                      </p:cBhvr>
                                      <p:to x="100000" y="100000"/>
                                    </p:animScale>
                                    <p:animScale>
                                      <p:cBhvr>
                                        <p:cTn id="25" dur="26">
                                          <p:stCondLst>
                                            <p:cond delay="1312"/>
                                          </p:stCondLst>
                                        </p:cTn>
                                        <p:tgtEl>
                                          <p:spTgt spid="186"/>
                                        </p:tgtEl>
                                      </p:cBhvr>
                                      <p:to x="100000" y="80000"/>
                                    </p:animScale>
                                    <p:animScale>
                                      <p:cBhvr>
                                        <p:cTn id="26" dur="166" decel="50000">
                                          <p:stCondLst>
                                            <p:cond delay="1338"/>
                                          </p:stCondLst>
                                        </p:cTn>
                                        <p:tgtEl>
                                          <p:spTgt spid="186"/>
                                        </p:tgtEl>
                                      </p:cBhvr>
                                      <p:to x="100000" y="100000"/>
                                    </p:animScale>
                                    <p:animScale>
                                      <p:cBhvr>
                                        <p:cTn id="27" dur="26">
                                          <p:stCondLst>
                                            <p:cond delay="1642"/>
                                          </p:stCondLst>
                                        </p:cTn>
                                        <p:tgtEl>
                                          <p:spTgt spid="186"/>
                                        </p:tgtEl>
                                      </p:cBhvr>
                                      <p:to x="100000" y="90000"/>
                                    </p:animScale>
                                    <p:animScale>
                                      <p:cBhvr>
                                        <p:cTn id="28" dur="166" decel="50000">
                                          <p:stCondLst>
                                            <p:cond delay="1668"/>
                                          </p:stCondLst>
                                        </p:cTn>
                                        <p:tgtEl>
                                          <p:spTgt spid="186"/>
                                        </p:tgtEl>
                                      </p:cBhvr>
                                      <p:to x="100000" y="100000"/>
                                    </p:animScale>
                                    <p:animScale>
                                      <p:cBhvr>
                                        <p:cTn id="29" dur="26">
                                          <p:stCondLst>
                                            <p:cond delay="1808"/>
                                          </p:stCondLst>
                                        </p:cTn>
                                        <p:tgtEl>
                                          <p:spTgt spid="186"/>
                                        </p:tgtEl>
                                      </p:cBhvr>
                                      <p:to x="100000" y="95000"/>
                                    </p:animScale>
                                    <p:animScale>
                                      <p:cBhvr>
                                        <p:cTn id="30" dur="166" decel="50000">
                                          <p:stCondLst>
                                            <p:cond delay="1834"/>
                                          </p:stCondLst>
                                        </p:cTn>
                                        <p:tgtEl>
                                          <p:spTgt spid="186"/>
                                        </p:tgtEl>
                                      </p:cBhvr>
                                      <p:to x="100000" y="100000"/>
                                    </p:animScale>
                                  </p:childTnLst>
                                </p:cTn>
                              </p:par>
                            </p:childTnLst>
                          </p:cTn>
                        </p:par>
                        <p:par>
                          <p:cTn id="31" fill="hold">
                            <p:stCondLst>
                              <p:cond delay="2000"/>
                            </p:stCondLst>
                            <p:childTnLst>
                              <p:par>
                                <p:cTn id="32" presetID="6" presetClass="emph" presetSubtype="0" fill="hold" grpId="1" nodeType="afterEffect">
                                  <p:stCondLst>
                                    <p:cond delay="0"/>
                                  </p:stCondLst>
                                  <p:childTnLst>
                                    <p:animScale>
                                      <p:cBhvr>
                                        <p:cTn id="33" dur="2000" fill="hold"/>
                                        <p:tgtEl>
                                          <p:spTgt spid="18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8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6"/>
          <p:cNvSpPr txBox="1">
            <a:spLocks noGrp="1"/>
          </p:cNvSpPr>
          <p:nvPr>
            <p:ph type="title"/>
          </p:nvPr>
        </p:nvSpPr>
        <p:spPr>
          <a:xfrm>
            <a:off x="838200" y="28730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Invoicing</a:t>
            </a:r>
            <a:endParaRPr dirty="0"/>
          </a:p>
        </p:txBody>
      </p:sp>
      <p:sp>
        <p:nvSpPr>
          <p:cNvPr id="192" name="Google Shape;192;p6"/>
          <p:cNvSpPr txBox="1">
            <a:spLocks noGrp="1"/>
          </p:cNvSpPr>
          <p:nvPr>
            <p:ph type="body" idx="1"/>
          </p:nvPr>
        </p:nvSpPr>
        <p:spPr>
          <a:xfrm>
            <a:off x="838200" y="1400782"/>
            <a:ext cx="10515600" cy="470818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80000"/>
              </a:lnSpc>
              <a:spcBef>
                <a:spcPts val="0"/>
              </a:spcBef>
              <a:spcAft>
                <a:spcPts val="0"/>
              </a:spcAft>
              <a:buClr>
                <a:schemeClr val="dk1"/>
              </a:buClr>
              <a:buSzPts val="2590"/>
              <a:buChar char="•"/>
            </a:pPr>
            <a:r>
              <a:rPr lang="en-US" sz="2590" dirty="0"/>
              <a:t>A templet will be provided on the Website</a:t>
            </a:r>
          </a:p>
          <a:p>
            <a:pPr marL="0" lvl="0" indent="0" algn="l" rtl="0">
              <a:lnSpc>
                <a:spcPct val="80000"/>
              </a:lnSpc>
              <a:spcBef>
                <a:spcPts val="0"/>
              </a:spcBef>
              <a:spcAft>
                <a:spcPts val="0"/>
              </a:spcAft>
              <a:buClr>
                <a:schemeClr val="dk1"/>
              </a:buClr>
              <a:buSzPts val="2590"/>
              <a:buNone/>
            </a:pPr>
            <a:endParaRPr lang="en-US" sz="2590" dirty="0"/>
          </a:p>
          <a:p>
            <a:pPr marL="228600" lvl="0" indent="-228600" algn="l" rtl="0">
              <a:lnSpc>
                <a:spcPct val="80000"/>
              </a:lnSpc>
              <a:spcBef>
                <a:spcPts val="0"/>
              </a:spcBef>
              <a:spcAft>
                <a:spcPts val="0"/>
              </a:spcAft>
              <a:buClr>
                <a:schemeClr val="dk1"/>
              </a:buClr>
              <a:buSzPts val="2590"/>
              <a:buChar char="•"/>
            </a:pPr>
            <a:r>
              <a:rPr lang="en-US" sz="2590" dirty="0"/>
              <a:t>Frequency and Due Dates</a:t>
            </a:r>
            <a:endParaRPr dirty="0"/>
          </a:p>
          <a:p>
            <a:pPr marL="685800" lvl="1" indent="-228600" algn="l" rtl="0">
              <a:lnSpc>
                <a:spcPct val="80000"/>
              </a:lnSpc>
              <a:spcBef>
                <a:spcPts val="500"/>
              </a:spcBef>
              <a:spcAft>
                <a:spcPts val="0"/>
              </a:spcAft>
              <a:buClr>
                <a:schemeClr val="dk1"/>
              </a:buClr>
              <a:buSzPts val="2220"/>
              <a:buChar char="•"/>
            </a:pPr>
            <a:r>
              <a:rPr lang="en-US" sz="2220" dirty="0"/>
              <a:t>Monthly invoices will be submitted by the end of the following month</a:t>
            </a:r>
            <a:endParaRPr dirty="0"/>
          </a:p>
          <a:p>
            <a:pPr marL="1143000" lvl="2" indent="-228600" algn="l" rtl="0">
              <a:lnSpc>
                <a:spcPct val="80000"/>
              </a:lnSpc>
              <a:spcBef>
                <a:spcPts val="500"/>
              </a:spcBef>
              <a:spcAft>
                <a:spcPts val="0"/>
              </a:spcAft>
              <a:buClr>
                <a:schemeClr val="dk1"/>
              </a:buClr>
              <a:buSzPts val="1850"/>
              <a:buChar char="•"/>
            </a:pPr>
            <a:r>
              <a:rPr lang="en-US" sz="1850" dirty="0"/>
              <a:t>Example – February’s invoice will be due March 31</a:t>
            </a:r>
            <a:endParaRPr dirty="0"/>
          </a:p>
          <a:p>
            <a:pPr marL="685800" lvl="1" indent="-228600" algn="l" rtl="0">
              <a:lnSpc>
                <a:spcPct val="80000"/>
              </a:lnSpc>
              <a:spcBef>
                <a:spcPts val="500"/>
              </a:spcBef>
              <a:spcAft>
                <a:spcPts val="0"/>
              </a:spcAft>
              <a:buClr>
                <a:schemeClr val="dk1"/>
              </a:buClr>
              <a:buSzPts val="2220"/>
              <a:buChar char="•"/>
            </a:pPr>
            <a:r>
              <a:rPr lang="en-US" sz="2220" dirty="0"/>
              <a:t>Payments from MTC – upon invoice approval </a:t>
            </a:r>
            <a:endParaRPr dirty="0"/>
          </a:p>
          <a:p>
            <a:pPr marL="228600" lvl="0" indent="-228600" algn="l" rtl="0">
              <a:lnSpc>
                <a:spcPct val="80000"/>
              </a:lnSpc>
              <a:spcBef>
                <a:spcPts val="1000"/>
              </a:spcBef>
              <a:spcAft>
                <a:spcPts val="0"/>
              </a:spcAft>
              <a:buClr>
                <a:schemeClr val="dk1"/>
              </a:buClr>
              <a:buSzPts val="2590"/>
              <a:buChar char="•"/>
            </a:pPr>
            <a:r>
              <a:rPr lang="en-US" sz="2590" dirty="0"/>
              <a:t>Ineligible costs</a:t>
            </a:r>
            <a:endParaRPr dirty="0"/>
          </a:p>
          <a:p>
            <a:pPr marL="685800" lvl="1" indent="-228600" algn="l" rtl="0">
              <a:lnSpc>
                <a:spcPct val="110000"/>
              </a:lnSpc>
              <a:spcBef>
                <a:spcPts val="500"/>
              </a:spcBef>
              <a:spcAft>
                <a:spcPts val="0"/>
              </a:spcAft>
              <a:buClr>
                <a:schemeClr val="dk1"/>
              </a:buClr>
              <a:buSzPts val="2220"/>
              <a:buChar char="•"/>
            </a:pPr>
            <a:r>
              <a:rPr lang="en-US" sz="2220" dirty="0"/>
              <a:t>Costs incurred before April 25, 2019</a:t>
            </a:r>
            <a:endParaRPr dirty="0"/>
          </a:p>
          <a:p>
            <a:pPr marL="685800" lvl="1" indent="-228600" algn="l" rtl="0">
              <a:lnSpc>
                <a:spcPct val="110000"/>
              </a:lnSpc>
              <a:spcBef>
                <a:spcPts val="500"/>
              </a:spcBef>
              <a:spcAft>
                <a:spcPts val="0"/>
              </a:spcAft>
              <a:buClr>
                <a:schemeClr val="dk1"/>
              </a:buClr>
              <a:buSzPts val="2220"/>
              <a:buChar char="•"/>
            </a:pPr>
            <a:r>
              <a:rPr lang="en-US" sz="2220" dirty="0"/>
              <a:t>Food and beverage NOT related travel</a:t>
            </a:r>
          </a:p>
          <a:p>
            <a:pPr marL="685800" lvl="1" indent="-228600" algn="l" rtl="0">
              <a:lnSpc>
                <a:spcPct val="110000"/>
              </a:lnSpc>
              <a:spcBef>
                <a:spcPts val="500"/>
              </a:spcBef>
              <a:spcAft>
                <a:spcPts val="0"/>
              </a:spcAft>
              <a:buClr>
                <a:schemeClr val="dk1"/>
              </a:buClr>
              <a:buSzPts val="2220"/>
              <a:buChar char="•"/>
            </a:pPr>
            <a:r>
              <a:rPr lang="en-US" sz="2220" dirty="0"/>
              <a:t>Purchase of equipment not an integral part of the Project </a:t>
            </a:r>
            <a:endParaRPr dirty="0"/>
          </a:p>
          <a:p>
            <a:pPr marL="685800" lvl="1" indent="-228600">
              <a:lnSpc>
                <a:spcPct val="110000"/>
              </a:lnSpc>
              <a:buSzPts val="2220"/>
            </a:pPr>
            <a:r>
              <a:rPr lang="en-US" sz="2000" dirty="0"/>
              <a:t>Childcare costs or participation stipends </a:t>
            </a:r>
          </a:p>
          <a:p>
            <a:pPr marL="685800" lvl="1" indent="-228600" algn="l" rtl="0">
              <a:lnSpc>
                <a:spcPct val="110000"/>
              </a:lnSpc>
              <a:spcBef>
                <a:spcPts val="500"/>
              </a:spcBef>
              <a:spcAft>
                <a:spcPts val="0"/>
              </a:spcAft>
              <a:buClr>
                <a:schemeClr val="dk1"/>
              </a:buClr>
              <a:buSzPts val="2220"/>
              <a:buChar char="•"/>
            </a:pPr>
            <a:r>
              <a:rPr lang="en-US" sz="2220" dirty="0"/>
              <a:t>Out of region travel – to be reimbursed for this, you </a:t>
            </a:r>
            <a:r>
              <a:rPr lang="en-US" sz="2220" b="1" u="sng" dirty="0"/>
              <a:t>must</a:t>
            </a:r>
            <a:r>
              <a:rPr lang="en-US" sz="2220" dirty="0"/>
              <a:t> get approval before travel occurred </a:t>
            </a:r>
          </a:p>
          <a:p>
            <a:pPr marL="228600" lvl="0" indent="-228600" algn="l" rtl="0">
              <a:lnSpc>
                <a:spcPct val="80000"/>
              </a:lnSpc>
              <a:spcBef>
                <a:spcPts val="1000"/>
              </a:spcBef>
              <a:spcAft>
                <a:spcPts val="0"/>
              </a:spcAft>
              <a:buClr>
                <a:schemeClr val="dk1"/>
              </a:buClr>
              <a:buSzPts val="2590"/>
              <a:buChar char="•"/>
            </a:pPr>
            <a:r>
              <a:rPr lang="en-US" sz="2590" dirty="0"/>
              <a:t>Required info </a:t>
            </a:r>
            <a:endParaRPr dirty="0"/>
          </a:p>
          <a:p>
            <a:pPr marL="685800" lvl="1" indent="-228600" algn="l" rtl="0">
              <a:lnSpc>
                <a:spcPct val="80000"/>
              </a:lnSpc>
              <a:spcBef>
                <a:spcPts val="500"/>
              </a:spcBef>
              <a:spcAft>
                <a:spcPts val="0"/>
              </a:spcAft>
              <a:buClr>
                <a:schemeClr val="dk1"/>
              </a:buClr>
              <a:buSzPts val="2220"/>
              <a:buChar char="•"/>
            </a:pPr>
            <a:r>
              <a:rPr lang="en-US" sz="2220" dirty="0"/>
              <a:t>Staff time – Complete Invoice (see template)</a:t>
            </a:r>
            <a:endParaRPr dirty="0"/>
          </a:p>
          <a:p>
            <a:pPr marL="685800" lvl="1" indent="-228600" algn="l" rtl="0">
              <a:lnSpc>
                <a:spcPct val="80000"/>
              </a:lnSpc>
              <a:spcBef>
                <a:spcPts val="500"/>
              </a:spcBef>
              <a:spcAft>
                <a:spcPts val="0"/>
              </a:spcAft>
              <a:buClr>
                <a:schemeClr val="dk1"/>
              </a:buClr>
              <a:buSzPts val="2220"/>
              <a:buChar char="•"/>
            </a:pPr>
            <a:r>
              <a:rPr lang="en-US" sz="2220" dirty="0"/>
              <a:t>Direct Costs – Complete Invoice (see template) and provide receipts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133015" y="1110527"/>
            <a:ext cx="45028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chemeClr val="bg1"/>
                </a:solidFill>
              </a:rPr>
              <a:t>Invoice: </a:t>
            </a:r>
            <a:br>
              <a:rPr lang="en-US" dirty="0">
                <a:solidFill>
                  <a:schemeClr val="bg1"/>
                </a:solidFill>
              </a:rPr>
            </a:br>
            <a:r>
              <a:rPr lang="en-US" dirty="0">
                <a:solidFill>
                  <a:schemeClr val="bg1"/>
                </a:solidFill>
              </a:rPr>
              <a:t>Personnel Hours</a:t>
            </a:r>
            <a:endParaRPr dirty="0">
              <a:solidFill>
                <a:schemeClr val="bg1"/>
              </a:solidFill>
            </a:endParaRPr>
          </a:p>
        </p:txBody>
      </p:sp>
      <p:pic>
        <p:nvPicPr>
          <p:cNvPr id="3" name="Picture 2">
            <a:extLst>
              <a:ext uri="{FF2B5EF4-FFF2-40B4-BE49-F238E27FC236}">
                <a16:creationId xmlns:a16="http://schemas.microsoft.com/office/drawing/2014/main" id="{4A7BABA5-D2BA-44D2-A28B-D7B11445301D}"/>
              </a:ext>
            </a:extLst>
          </p:cNvPr>
          <p:cNvPicPr>
            <a:picLocks noChangeAspect="1"/>
          </p:cNvPicPr>
          <p:nvPr/>
        </p:nvPicPr>
        <p:blipFill>
          <a:blip r:embed="rId4"/>
          <a:stretch>
            <a:fillRect/>
          </a:stretch>
        </p:blipFill>
        <p:spPr>
          <a:xfrm>
            <a:off x="5552247" y="0"/>
            <a:ext cx="6639753" cy="6858000"/>
          </a:xfrm>
          <a:prstGeom prst="rect">
            <a:avLst/>
          </a:prstGeom>
        </p:spPr>
      </p:pic>
    </p:spTree>
    <p:extLst>
      <p:ext uri="{BB962C8B-B14F-4D97-AF65-F5344CB8AC3E}">
        <p14:creationId xmlns:p14="http://schemas.microsoft.com/office/powerpoint/2010/main" val="4057345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08"/>
        <p:cNvGrpSpPr/>
        <p:nvPr/>
      </p:nvGrpSpPr>
      <p:grpSpPr>
        <a:xfrm>
          <a:off x="0" y="0"/>
          <a:ext cx="0" cy="0"/>
          <a:chOff x="0" y="0"/>
          <a:chExt cx="0" cy="0"/>
        </a:xfrm>
      </p:grpSpPr>
      <p:sp>
        <p:nvSpPr>
          <p:cNvPr id="209" name="Google Shape;209;p9"/>
          <p:cNvSpPr txBox="1">
            <a:spLocks noGrp="1"/>
          </p:cNvSpPr>
          <p:nvPr>
            <p:ph type="title"/>
          </p:nvPr>
        </p:nvSpPr>
        <p:spPr>
          <a:xfrm>
            <a:off x="488004" y="988851"/>
            <a:ext cx="434664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Billable Rates Letter</a:t>
            </a:r>
            <a:endParaRPr dirty="0"/>
          </a:p>
        </p:txBody>
      </p:sp>
      <p:sp>
        <p:nvSpPr>
          <p:cNvPr id="210" name="Google Shape;210;p9"/>
          <p:cNvSpPr txBox="1">
            <a:spLocks noGrp="1"/>
          </p:cNvSpPr>
          <p:nvPr>
            <p:ph type="body" idx="1"/>
          </p:nvPr>
        </p:nvSpPr>
        <p:spPr>
          <a:xfrm>
            <a:off x="488004" y="2449351"/>
            <a:ext cx="4122906"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To be submitted once, with the first invoice</a:t>
            </a:r>
            <a:endParaRPr dirty="0"/>
          </a:p>
        </p:txBody>
      </p:sp>
      <p:pic>
        <p:nvPicPr>
          <p:cNvPr id="3" name="Picture 2">
            <a:extLst>
              <a:ext uri="{FF2B5EF4-FFF2-40B4-BE49-F238E27FC236}">
                <a16:creationId xmlns:a16="http://schemas.microsoft.com/office/drawing/2014/main" id="{A532CB7E-42A3-46CB-B71D-66EFCEE55985}"/>
              </a:ext>
            </a:extLst>
          </p:cNvPr>
          <p:cNvPicPr>
            <a:picLocks noChangeAspect="1"/>
          </p:cNvPicPr>
          <p:nvPr/>
        </p:nvPicPr>
        <p:blipFill>
          <a:blip r:embed="rId4"/>
          <a:stretch>
            <a:fillRect/>
          </a:stretch>
        </p:blipFill>
        <p:spPr>
          <a:xfrm>
            <a:off x="6855259" y="0"/>
            <a:ext cx="5336741"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123289" y="1091072"/>
            <a:ext cx="393314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chemeClr val="bg1"/>
                </a:solidFill>
              </a:rPr>
              <a:t>Invoice: Summary Table</a:t>
            </a:r>
            <a:endParaRPr dirty="0">
              <a:solidFill>
                <a:schemeClr val="bg1"/>
              </a:solidFill>
            </a:endParaRPr>
          </a:p>
        </p:txBody>
      </p:sp>
      <p:pic>
        <p:nvPicPr>
          <p:cNvPr id="2" name="Picture 1">
            <a:extLst>
              <a:ext uri="{FF2B5EF4-FFF2-40B4-BE49-F238E27FC236}">
                <a16:creationId xmlns:a16="http://schemas.microsoft.com/office/drawing/2014/main" id="{8B5F637F-9B20-4203-89B5-55435E1BBD15}"/>
              </a:ext>
            </a:extLst>
          </p:cNvPr>
          <p:cNvPicPr>
            <a:picLocks noChangeAspect="1"/>
          </p:cNvPicPr>
          <p:nvPr/>
        </p:nvPicPr>
        <p:blipFill>
          <a:blip r:embed="rId4"/>
          <a:stretch>
            <a:fillRect/>
          </a:stretch>
        </p:blipFill>
        <p:spPr>
          <a:xfrm>
            <a:off x="3935796" y="1276122"/>
            <a:ext cx="8256204" cy="558187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6180973" y="877063"/>
            <a:ext cx="5774321" cy="194395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chemeClr val="bg1"/>
                </a:solidFill>
              </a:rPr>
              <a:t>Invoice: </a:t>
            </a:r>
            <a:br>
              <a:rPr lang="en-US" dirty="0">
                <a:solidFill>
                  <a:schemeClr val="bg1"/>
                </a:solidFill>
              </a:rPr>
            </a:br>
            <a:r>
              <a:rPr lang="en-US" dirty="0">
                <a:solidFill>
                  <a:schemeClr val="bg1"/>
                </a:solidFill>
              </a:rPr>
              <a:t>Payment Request Letter</a:t>
            </a:r>
            <a:endParaRPr dirty="0">
              <a:solidFill>
                <a:schemeClr val="bg1"/>
              </a:solidFill>
            </a:endParaRPr>
          </a:p>
        </p:txBody>
      </p:sp>
      <p:pic>
        <p:nvPicPr>
          <p:cNvPr id="3" name="Picture 2">
            <a:extLst>
              <a:ext uri="{FF2B5EF4-FFF2-40B4-BE49-F238E27FC236}">
                <a16:creationId xmlns:a16="http://schemas.microsoft.com/office/drawing/2014/main" id="{9E6D1C7C-A5AE-4F47-BB6A-0D91041D2A29}"/>
              </a:ext>
            </a:extLst>
          </p:cNvPr>
          <p:cNvPicPr>
            <a:picLocks noChangeAspect="1"/>
          </p:cNvPicPr>
          <p:nvPr/>
        </p:nvPicPr>
        <p:blipFill>
          <a:blip r:embed="rId4"/>
          <a:stretch>
            <a:fillRect/>
          </a:stretch>
        </p:blipFill>
        <p:spPr>
          <a:xfrm>
            <a:off x="0" y="0"/>
            <a:ext cx="6011029" cy="6858000"/>
          </a:xfrm>
          <a:prstGeom prst="rect">
            <a:avLst/>
          </a:prstGeom>
        </p:spPr>
      </p:pic>
    </p:spTree>
    <p:extLst>
      <p:ext uri="{BB962C8B-B14F-4D97-AF65-F5344CB8AC3E}">
        <p14:creationId xmlns:p14="http://schemas.microsoft.com/office/powerpoint/2010/main" val="1682093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1C30-0083-4839-9142-E0BBCBD3FD3C}"/>
              </a:ext>
            </a:extLst>
          </p:cNvPr>
          <p:cNvSpPr>
            <a:spLocks noGrp="1"/>
          </p:cNvSpPr>
          <p:nvPr>
            <p:ph type="title"/>
          </p:nvPr>
        </p:nvSpPr>
        <p:spPr/>
        <p:txBody>
          <a:bodyPr/>
          <a:lstStyle/>
          <a:p>
            <a:r>
              <a:rPr lang="en-US" dirty="0"/>
              <a:t>An example invoice…</a:t>
            </a:r>
          </a:p>
        </p:txBody>
      </p:sp>
      <p:sp>
        <p:nvSpPr>
          <p:cNvPr id="3" name="Text Placeholder 2">
            <a:extLst>
              <a:ext uri="{FF2B5EF4-FFF2-40B4-BE49-F238E27FC236}">
                <a16:creationId xmlns:a16="http://schemas.microsoft.com/office/drawing/2014/main" id="{A7887914-FDBA-4701-8760-B43D77FF1F27}"/>
              </a:ext>
            </a:extLst>
          </p:cNvPr>
          <p:cNvSpPr>
            <a:spLocks noGrp="1"/>
          </p:cNvSpPr>
          <p:nvPr>
            <p:ph type="body" idx="1"/>
          </p:nvPr>
        </p:nvSpPr>
        <p:spPr>
          <a:xfrm>
            <a:off x="7305471" y="4321731"/>
            <a:ext cx="4641715" cy="2120529"/>
          </a:xfrm>
        </p:spPr>
        <p:txBody>
          <a:bodyPr>
            <a:normAutofit lnSpcReduction="10000"/>
          </a:bodyPr>
          <a:lstStyle/>
          <a:p>
            <a:pPr marL="114300" indent="0">
              <a:buNone/>
            </a:pPr>
            <a:r>
              <a:rPr lang="en-US" dirty="0">
                <a:solidFill>
                  <a:schemeClr val="bg1"/>
                </a:solidFill>
              </a:rPr>
              <a:t>The following slides provide an example invoice in the order the various elements need to be organized in the packet you submit to SFEP.</a:t>
            </a:r>
          </a:p>
        </p:txBody>
      </p:sp>
    </p:spTree>
    <p:extLst>
      <p:ext uri="{BB962C8B-B14F-4D97-AF65-F5344CB8AC3E}">
        <p14:creationId xmlns:p14="http://schemas.microsoft.com/office/powerpoint/2010/main" val="3835224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450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46A571-ED9D-4E9C-9FAC-DD0A14B8B42C}"/>
              </a:ext>
            </a:extLst>
          </p:cNvPr>
          <p:cNvPicPr>
            <a:picLocks noChangeAspect="1"/>
          </p:cNvPicPr>
          <p:nvPr/>
        </p:nvPicPr>
        <p:blipFill>
          <a:blip r:embed="rId3"/>
          <a:stretch>
            <a:fillRect/>
          </a:stretch>
        </p:blipFill>
        <p:spPr>
          <a:xfrm>
            <a:off x="6180971" y="0"/>
            <a:ext cx="6011029" cy="6858000"/>
          </a:xfrm>
          <a:prstGeom prst="rect">
            <a:avLst/>
          </a:prstGeom>
        </p:spPr>
      </p:pic>
      <p:sp>
        <p:nvSpPr>
          <p:cNvPr id="6" name="Rectangle 5">
            <a:extLst>
              <a:ext uri="{FF2B5EF4-FFF2-40B4-BE49-F238E27FC236}">
                <a16:creationId xmlns:a16="http://schemas.microsoft.com/office/drawing/2014/main" id="{1E969650-57F1-45E5-8829-E163B1AA19D9}"/>
              </a:ext>
            </a:extLst>
          </p:cNvPr>
          <p:cNvSpPr/>
          <p:nvPr/>
        </p:nvSpPr>
        <p:spPr>
          <a:xfrm>
            <a:off x="1204630" y="0"/>
            <a:ext cx="4724370" cy="1754326"/>
          </a:xfrm>
          <a:prstGeom prst="rect">
            <a:avLst/>
          </a:prstGeom>
          <a:noFill/>
        </p:spPr>
        <p:txBody>
          <a:bodyPr wrap="none" lIns="91440" tIns="45720" rIns="91440" bIns="45720">
            <a:spAutoFit/>
          </a:bodyPr>
          <a:lstStyle/>
          <a:p>
            <a:r>
              <a:rPr lang="en-US" sz="5400" b="0" cap="none" spc="0" dirty="0">
                <a:ln w="0"/>
                <a:solidFill>
                  <a:schemeClr val="accent1"/>
                </a:solidFill>
                <a:effectLst>
                  <a:outerShdw blurRad="38100" dist="25400" dir="5400000" algn="ctr" rotWithShape="0">
                    <a:srgbClr val="6E747A">
                      <a:alpha val="43000"/>
                    </a:srgbClr>
                  </a:outerShdw>
                </a:effectLst>
              </a:rPr>
              <a:t>1: Payment </a:t>
            </a:r>
            <a:br>
              <a:rPr lang="en-US" sz="5400" b="0" cap="none" spc="0" dirty="0">
                <a:ln w="0"/>
                <a:solidFill>
                  <a:schemeClr val="accent1"/>
                </a:solidFill>
                <a:effectLst>
                  <a:outerShdw blurRad="38100" dist="25400" dir="5400000" algn="ctr" rotWithShape="0">
                    <a:srgbClr val="6E747A">
                      <a:alpha val="43000"/>
                    </a:srgbClr>
                  </a:outerShdw>
                </a:effectLst>
              </a:rPr>
            </a:br>
            <a:r>
              <a:rPr lang="en-US" sz="5400" b="0" cap="none" spc="0" dirty="0">
                <a:ln w="0"/>
                <a:solidFill>
                  <a:schemeClr val="accent1"/>
                </a:solidFill>
                <a:effectLst>
                  <a:outerShdw blurRad="38100" dist="25400" dir="5400000" algn="ctr" rotWithShape="0">
                    <a:srgbClr val="6E747A">
                      <a:alpha val="43000"/>
                    </a:srgbClr>
                  </a:outerShdw>
                </a:effectLst>
              </a:rPr>
              <a:t>Request Letter</a:t>
            </a:r>
          </a:p>
        </p:txBody>
      </p:sp>
    </p:spTree>
    <p:extLst>
      <p:ext uri="{BB962C8B-B14F-4D97-AF65-F5344CB8AC3E}">
        <p14:creationId xmlns:p14="http://schemas.microsoft.com/office/powerpoint/2010/main" val="9861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E64793-7A4E-4126-A350-CD93B6FE1EA6}"/>
              </a:ext>
            </a:extLst>
          </p:cNvPr>
          <p:cNvSpPr/>
          <p:nvPr/>
        </p:nvSpPr>
        <p:spPr>
          <a:xfrm>
            <a:off x="650152" y="331140"/>
            <a:ext cx="11149206" cy="923330"/>
          </a:xfrm>
          <a:prstGeom prst="rect">
            <a:avLst/>
          </a:prstGeom>
          <a:noFill/>
        </p:spPr>
        <p:txBody>
          <a:bodyPr wrap="none" lIns="91440" tIns="45720" rIns="91440" bIns="45720">
            <a:spAutoFit/>
          </a:bodyPr>
          <a:lstStyle/>
          <a:p>
            <a:r>
              <a:rPr lang="en-US" sz="5400" dirty="0">
                <a:ln w="0"/>
                <a:solidFill>
                  <a:schemeClr val="accent1"/>
                </a:solidFill>
                <a:effectLst>
                  <a:outerShdw blurRad="38100" dist="25400" dir="5400000" algn="ctr" rotWithShape="0">
                    <a:srgbClr val="6E747A">
                      <a:alpha val="43000"/>
                    </a:srgbClr>
                  </a:outerShdw>
                </a:effectLst>
              </a:rPr>
              <a:t>2</a:t>
            </a:r>
            <a:r>
              <a:rPr lang="en-US" sz="5400" b="0" cap="none" spc="0" dirty="0">
                <a:ln w="0"/>
                <a:solidFill>
                  <a:schemeClr val="accent1"/>
                </a:solidFill>
                <a:effectLst>
                  <a:outerShdw blurRad="38100" dist="25400" dir="5400000" algn="ctr" rotWithShape="0">
                    <a:srgbClr val="6E747A">
                      <a:alpha val="43000"/>
                    </a:srgbClr>
                  </a:outerShdw>
                </a:effectLst>
              </a:rPr>
              <a:t>: Invoice Documentation Summary</a:t>
            </a:r>
          </a:p>
        </p:txBody>
      </p:sp>
      <p:pic>
        <p:nvPicPr>
          <p:cNvPr id="2" name="Picture 1">
            <a:extLst>
              <a:ext uri="{FF2B5EF4-FFF2-40B4-BE49-F238E27FC236}">
                <a16:creationId xmlns:a16="http://schemas.microsoft.com/office/drawing/2014/main" id="{44F8FFBE-11B8-4271-B8BF-8DF5F5D8A19A}"/>
              </a:ext>
            </a:extLst>
          </p:cNvPr>
          <p:cNvPicPr>
            <a:picLocks noChangeAspect="1"/>
          </p:cNvPicPr>
          <p:nvPr/>
        </p:nvPicPr>
        <p:blipFill>
          <a:blip r:embed="rId4"/>
          <a:stretch>
            <a:fillRect/>
          </a:stretch>
        </p:blipFill>
        <p:spPr>
          <a:xfrm>
            <a:off x="796833" y="1254470"/>
            <a:ext cx="10474141" cy="5317271"/>
          </a:xfrm>
          <a:prstGeom prst="rect">
            <a:avLst/>
          </a:prstGeom>
        </p:spPr>
      </p:pic>
    </p:spTree>
    <p:extLst>
      <p:ext uri="{BB962C8B-B14F-4D97-AF65-F5344CB8AC3E}">
        <p14:creationId xmlns:p14="http://schemas.microsoft.com/office/powerpoint/2010/main" val="3450433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220"/>
        <p:cNvGrpSpPr/>
        <p:nvPr/>
      </p:nvGrpSpPr>
      <p:grpSpPr>
        <a:xfrm>
          <a:off x="0" y="0"/>
          <a:ext cx="0" cy="0"/>
          <a:chOff x="0" y="0"/>
          <a:chExt cx="0" cy="0"/>
        </a:xfrm>
      </p:grpSpPr>
      <p:pic>
        <p:nvPicPr>
          <p:cNvPr id="2" name="Picture 1">
            <a:extLst>
              <a:ext uri="{FF2B5EF4-FFF2-40B4-BE49-F238E27FC236}">
                <a16:creationId xmlns:a16="http://schemas.microsoft.com/office/drawing/2014/main" id="{90763823-47B0-4D1A-8327-CA587B1A47AC}"/>
              </a:ext>
            </a:extLst>
          </p:cNvPr>
          <p:cNvPicPr>
            <a:picLocks noChangeAspect="1"/>
          </p:cNvPicPr>
          <p:nvPr/>
        </p:nvPicPr>
        <p:blipFill>
          <a:blip r:embed="rId4"/>
          <a:stretch>
            <a:fillRect/>
          </a:stretch>
        </p:blipFill>
        <p:spPr>
          <a:xfrm>
            <a:off x="4737370" y="0"/>
            <a:ext cx="7454630" cy="6858000"/>
          </a:xfrm>
          <a:prstGeom prst="rect">
            <a:avLst/>
          </a:prstGeom>
        </p:spPr>
      </p:pic>
      <p:sp>
        <p:nvSpPr>
          <p:cNvPr id="8" name="Rectangle 7">
            <a:extLst>
              <a:ext uri="{FF2B5EF4-FFF2-40B4-BE49-F238E27FC236}">
                <a16:creationId xmlns:a16="http://schemas.microsoft.com/office/drawing/2014/main" id="{42CD9D6A-9724-4B1A-86FD-68D729085197}"/>
              </a:ext>
            </a:extLst>
          </p:cNvPr>
          <p:cNvSpPr/>
          <p:nvPr/>
        </p:nvSpPr>
        <p:spPr>
          <a:xfrm>
            <a:off x="436144" y="1576281"/>
            <a:ext cx="4495779" cy="2585323"/>
          </a:xfrm>
          <a:prstGeom prst="rect">
            <a:avLst/>
          </a:prstGeom>
          <a:noFill/>
        </p:spPr>
        <p:txBody>
          <a:bodyPr wrap="square" lIns="91440" tIns="45720" rIns="91440" bIns="45720">
            <a:spAutoFit/>
          </a:bodyPr>
          <a:lstStyle/>
          <a:p>
            <a:r>
              <a:rPr lang="en-US" sz="5400" b="0" cap="none" spc="0" dirty="0">
                <a:ln w="0"/>
                <a:solidFill>
                  <a:schemeClr val="accent1">
                    <a:lumMod val="20000"/>
                    <a:lumOff val="80000"/>
                  </a:schemeClr>
                </a:solidFill>
                <a:effectLst>
                  <a:outerShdw blurRad="38100" dist="25400" dir="5400000" algn="ctr" rotWithShape="0">
                    <a:srgbClr val="6E747A">
                      <a:alpha val="43000"/>
                    </a:srgbClr>
                  </a:outerShdw>
                </a:effectLst>
              </a:rPr>
              <a:t>3: Personnel Hours Summary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7CB3EF-3099-442F-9CBE-C0C9C25278D8}"/>
              </a:ext>
            </a:extLst>
          </p:cNvPr>
          <p:cNvSpPr/>
          <p:nvPr/>
        </p:nvSpPr>
        <p:spPr>
          <a:xfrm>
            <a:off x="543149" y="408961"/>
            <a:ext cx="6198120" cy="1754326"/>
          </a:xfrm>
          <a:prstGeom prst="rect">
            <a:avLst/>
          </a:prstGeom>
          <a:noFill/>
        </p:spPr>
        <p:txBody>
          <a:bodyPr wrap="square" lIns="91440" tIns="45720" rIns="91440" bIns="45720">
            <a:spAutoFit/>
          </a:bodyPr>
          <a:lstStyle/>
          <a:p>
            <a:r>
              <a:rPr lang="en-US" sz="5400" b="0" cap="none" spc="0" dirty="0">
                <a:ln w="0"/>
                <a:solidFill>
                  <a:schemeClr val="accent1"/>
                </a:solidFill>
                <a:effectLst>
                  <a:outerShdw blurRad="38100" dist="25400" dir="5400000" algn="ctr" rotWithShape="0">
                    <a:srgbClr val="6E747A">
                      <a:alpha val="43000"/>
                    </a:srgbClr>
                  </a:outerShdw>
                </a:effectLst>
              </a:rPr>
              <a:t>4: Direct Expenses and Travel Backup</a:t>
            </a:r>
          </a:p>
        </p:txBody>
      </p:sp>
      <p:pic>
        <p:nvPicPr>
          <p:cNvPr id="5" name="Picture 4">
            <a:extLst>
              <a:ext uri="{FF2B5EF4-FFF2-40B4-BE49-F238E27FC236}">
                <a16:creationId xmlns:a16="http://schemas.microsoft.com/office/drawing/2014/main" id="{5B583902-6165-4547-94AF-5829375988EE}"/>
              </a:ext>
            </a:extLst>
          </p:cNvPr>
          <p:cNvPicPr>
            <a:picLocks noChangeAspect="1"/>
          </p:cNvPicPr>
          <p:nvPr/>
        </p:nvPicPr>
        <p:blipFill>
          <a:blip r:embed="rId3"/>
          <a:stretch>
            <a:fillRect/>
          </a:stretch>
        </p:blipFill>
        <p:spPr>
          <a:xfrm>
            <a:off x="8324453" y="-112643"/>
            <a:ext cx="3257550" cy="3400425"/>
          </a:xfrm>
          <a:prstGeom prst="rect">
            <a:avLst/>
          </a:prstGeom>
        </p:spPr>
      </p:pic>
      <p:pic>
        <p:nvPicPr>
          <p:cNvPr id="6" name="Picture 5">
            <a:extLst>
              <a:ext uri="{FF2B5EF4-FFF2-40B4-BE49-F238E27FC236}">
                <a16:creationId xmlns:a16="http://schemas.microsoft.com/office/drawing/2014/main" id="{4B044598-71AF-4881-82F1-0E9769017478}"/>
              </a:ext>
            </a:extLst>
          </p:cNvPr>
          <p:cNvPicPr>
            <a:picLocks noChangeAspect="1"/>
          </p:cNvPicPr>
          <p:nvPr/>
        </p:nvPicPr>
        <p:blipFill>
          <a:blip r:embed="rId4"/>
          <a:stretch>
            <a:fillRect/>
          </a:stretch>
        </p:blipFill>
        <p:spPr>
          <a:xfrm>
            <a:off x="434088" y="2314930"/>
            <a:ext cx="3192296" cy="2228140"/>
          </a:xfrm>
          <a:prstGeom prst="rect">
            <a:avLst/>
          </a:prstGeom>
        </p:spPr>
      </p:pic>
      <p:pic>
        <p:nvPicPr>
          <p:cNvPr id="8" name="Picture 7">
            <a:extLst>
              <a:ext uri="{FF2B5EF4-FFF2-40B4-BE49-F238E27FC236}">
                <a16:creationId xmlns:a16="http://schemas.microsoft.com/office/drawing/2014/main" id="{278D6E39-4C4A-4C91-9344-63A44D679B08}"/>
              </a:ext>
            </a:extLst>
          </p:cNvPr>
          <p:cNvPicPr>
            <a:picLocks noChangeAspect="1"/>
          </p:cNvPicPr>
          <p:nvPr/>
        </p:nvPicPr>
        <p:blipFill>
          <a:blip r:embed="rId5"/>
          <a:stretch>
            <a:fillRect/>
          </a:stretch>
        </p:blipFill>
        <p:spPr>
          <a:xfrm>
            <a:off x="7486457" y="2942040"/>
            <a:ext cx="2113314" cy="3307404"/>
          </a:xfrm>
          <a:prstGeom prst="rect">
            <a:avLst/>
          </a:prstGeom>
        </p:spPr>
      </p:pic>
      <p:pic>
        <p:nvPicPr>
          <p:cNvPr id="9" name="Picture 8">
            <a:extLst>
              <a:ext uri="{FF2B5EF4-FFF2-40B4-BE49-F238E27FC236}">
                <a16:creationId xmlns:a16="http://schemas.microsoft.com/office/drawing/2014/main" id="{B520128A-F046-409F-9EAA-E462B9FB5B70}"/>
              </a:ext>
            </a:extLst>
          </p:cNvPr>
          <p:cNvPicPr>
            <a:picLocks noChangeAspect="1"/>
          </p:cNvPicPr>
          <p:nvPr/>
        </p:nvPicPr>
        <p:blipFill>
          <a:blip r:embed="rId6"/>
          <a:stretch>
            <a:fillRect/>
          </a:stretch>
        </p:blipFill>
        <p:spPr>
          <a:xfrm>
            <a:off x="2154053" y="3553332"/>
            <a:ext cx="2559621" cy="3064111"/>
          </a:xfrm>
          <a:prstGeom prst="rect">
            <a:avLst/>
          </a:prstGeom>
        </p:spPr>
      </p:pic>
      <p:pic>
        <p:nvPicPr>
          <p:cNvPr id="10" name="Picture 9">
            <a:extLst>
              <a:ext uri="{FF2B5EF4-FFF2-40B4-BE49-F238E27FC236}">
                <a16:creationId xmlns:a16="http://schemas.microsoft.com/office/drawing/2014/main" id="{AC958954-D64E-4A24-BC3E-39A83AE08D4B}"/>
              </a:ext>
            </a:extLst>
          </p:cNvPr>
          <p:cNvPicPr>
            <a:picLocks noChangeAspect="1"/>
          </p:cNvPicPr>
          <p:nvPr/>
        </p:nvPicPr>
        <p:blipFill>
          <a:blip r:embed="rId7"/>
          <a:stretch>
            <a:fillRect/>
          </a:stretch>
        </p:blipFill>
        <p:spPr>
          <a:xfrm>
            <a:off x="5088342" y="2392605"/>
            <a:ext cx="1863342" cy="4056434"/>
          </a:xfrm>
          <a:prstGeom prst="rect">
            <a:avLst/>
          </a:prstGeom>
        </p:spPr>
      </p:pic>
    </p:spTree>
    <p:extLst>
      <p:ext uri="{BB962C8B-B14F-4D97-AF65-F5344CB8AC3E}">
        <p14:creationId xmlns:p14="http://schemas.microsoft.com/office/powerpoint/2010/main" val="848113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8BE7-3DF8-4284-9ED7-DB9D85417360}"/>
              </a:ext>
            </a:extLst>
          </p:cNvPr>
          <p:cNvSpPr>
            <a:spLocks noGrp="1"/>
          </p:cNvSpPr>
          <p:nvPr>
            <p:ph type="title"/>
          </p:nvPr>
        </p:nvSpPr>
        <p:spPr>
          <a:xfrm>
            <a:off x="838200" y="248390"/>
            <a:ext cx="10515600" cy="1325563"/>
          </a:xfrm>
        </p:spPr>
        <p:txBody>
          <a:bodyPr/>
          <a:lstStyle/>
          <a:p>
            <a:r>
              <a:rPr lang="en-US" dirty="0">
                <a:solidFill>
                  <a:schemeClr val="bg1"/>
                </a:solidFill>
              </a:rPr>
              <a:t>What does the end-product look like?</a:t>
            </a:r>
          </a:p>
        </p:txBody>
      </p:sp>
      <p:pic>
        <p:nvPicPr>
          <p:cNvPr id="4" name="Picture 3">
            <a:extLst>
              <a:ext uri="{FF2B5EF4-FFF2-40B4-BE49-F238E27FC236}">
                <a16:creationId xmlns:a16="http://schemas.microsoft.com/office/drawing/2014/main" id="{29E33007-8BFE-46A2-B249-E014C982CE33}"/>
              </a:ext>
            </a:extLst>
          </p:cNvPr>
          <p:cNvPicPr>
            <a:picLocks noChangeAspect="1"/>
          </p:cNvPicPr>
          <p:nvPr/>
        </p:nvPicPr>
        <p:blipFill>
          <a:blip r:embed="rId4"/>
          <a:stretch>
            <a:fillRect/>
          </a:stretch>
        </p:blipFill>
        <p:spPr>
          <a:xfrm>
            <a:off x="0" y="1124102"/>
            <a:ext cx="12192000" cy="5733898"/>
          </a:xfrm>
          <a:prstGeom prst="rect">
            <a:avLst/>
          </a:prstGeom>
        </p:spPr>
      </p:pic>
    </p:spTree>
    <p:extLst>
      <p:ext uri="{BB962C8B-B14F-4D97-AF65-F5344CB8AC3E}">
        <p14:creationId xmlns:p14="http://schemas.microsoft.com/office/powerpoint/2010/main" val="128387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26"/>
        <p:cNvGrpSpPr/>
        <p:nvPr/>
      </p:nvGrpSpPr>
      <p:grpSpPr>
        <a:xfrm>
          <a:off x="0" y="0"/>
          <a:ext cx="0" cy="0"/>
          <a:chOff x="0" y="0"/>
          <a:chExt cx="0" cy="0"/>
        </a:xfrm>
      </p:grpSpPr>
      <p:sp>
        <p:nvSpPr>
          <p:cNvPr id="227" name="Google Shape;227;p12"/>
          <p:cNvSpPr txBox="1">
            <a:spLocks noGrp="1"/>
          </p:cNvSpPr>
          <p:nvPr>
            <p:ph type="title"/>
          </p:nvPr>
        </p:nvSpPr>
        <p:spPr>
          <a:xfrm>
            <a:off x="838200" y="-16989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Progress Reports </a:t>
            </a:r>
            <a:endParaRPr dirty="0"/>
          </a:p>
        </p:txBody>
      </p:sp>
      <p:sp>
        <p:nvSpPr>
          <p:cNvPr id="228" name="Google Shape;228;p12"/>
          <p:cNvSpPr txBox="1">
            <a:spLocks noGrp="1"/>
          </p:cNvSpPr>
          <p:nvPr>
            <p:ph type="body" idx="1"/>
          </p:nvPr>
        </p:nvSpPr>
        <p:spPr>
          <a:xfrm>
            <a:off x="838200" y="891767"/>
            <a:ext cx="10515600" cy="4935099"/>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80000"/>
              </a:lnSpc>
              <a:spcBef>
                <a:spcPts val="0"/>
              </a:spcBef>
              <a:spcAft>
                <a:spcPts val="0"/>
              </a:spcAft>
              <a:buClr>
                <a:schemeClr val="dk1"/>
              </a:buClr>
              <a:buSzPts val="2800"/>
              <a:buChar char="•"/>
            </a:pPr>
            <a:r>
              <a:rPr lang="en-US" dirty="0"/>
              <a:t>Frequency and Due Dates</a:t>
            </a:r>
            <a:endParaRPr dirty="0"/>
          </a:p>
          <a:p>
            <a:pPr marL="685800" lvl="1" indent="-228600" algn="l" rtl="0">
              <a:lnSpc>
                <a:spcPct val="80000"/>
              </a:lnSpc>
              <a:spcBef>
                <a:spcPts val="500"/>
              </a:spcBef>
              <a:spcAft>
                <a:spcPts val="0"/>
              </a:spcAft>
              <a:buClr>
                <a:schemeClr val="dk1"/>
              </a:buClr>
              <a:buSzPts val="2400"/>
              <a:buChar char="•"/>
            </a:pPr>
            <a:r>
              <a:rPr lang="en-US" dirty="0"/>
              <a:t>Monthly progress reports will be submitted by the end of the following month</a:t>
            </a:r>
            <a:endParaRPr dirty="0"/>
          </a:p>
          <a:p>
            <a:pPr marL="1143000" lvl="2" indent="-228600" algn="l" rtl="0">
              <a:lnSpc>
                <a:spcPct val="80000"/>
              </a:lnSpc>
              <a:spcBef>
                <a:spcPts val="500"/>
              </a:spcBef>
              <a:spcAft>
                <a:spcPts val="0"/>
              </a:spcAft>
              <a:buClr>
                <a:schemeClr val="dk1"/>
              </a:buClr>
              <a:buSzPts val="2000"/>
              <a:buChar char="•"/>
            </a:pPr>
            <a:r>
              <a:rPr lang="en-US" dirty="0"/>
              <a:t>Example – February’s invoice will be due March 31 </a:t>
            </a:r>
            <a:endParaRPr dirty="0"/>
          </a:p>
          <a:p>
            <a:pPr marL="228600" lvl="0" indent="-228600" algn="l" rtl="0">
              <a:lnSpc>
                <a:spcPct val="80000"/>
              </a:lnSpc>
              <a:spcBef>
                <a:spcPts val="1000"/>
              </a:spcBef>
              <a:spcAft>
                <a:spcPts val="0"/>
              </a:spcAft>
              <a:buClr>
                <a:schemeClr val="dk1"/>
              </a:buClr>
              <a:buSzPts val="2800"/>
              <a:buChar char="•"/>
            </a:pPr>
            <a:r>
              <a:rPr lang="en-US" dirty="0"/>
              <a:t>Process</a:t>
            </a:r>
            <a:endParaRPr dirty="0"/>
          </a:p>
          <a:p>
            <a:pPr marL="685800" lvl="1" indent="-228600" algn="l" rtl="0">
              <a:lnSpc>
                <a:spcPct val="80000"/>
              </a:lnSpc>
              <a:spcBef>
                <a:spcPts val="500"/>
              </a:spcBef>
              <a:spcAft>
                <a:spcPts val="0"/>
              </a:spcAft>
              <a:buClr>
                <a:schemeClr val="dk1"/>
              </a:buClr>
              <a:buSzPts val="2400"/>
              <a:buChar char="•"/>
            </a:pPr>
            <a:r>
              <a:rPr lang="en-US" dirty="0"/>
              <a:t>Josh to solicit/collect/support – Josh to help inform this</a:t>
            </a:r>
            <a:endParaRPr dirty="0"/>
          </a:p>
          <a:p>
            <a:pPr marL="228600" lvl="0" indent="-228600" algn="l" rtl="0">
              <a:lnSpc>
                <a:spcPct val="80000"/>
              </a:lnSpc>
              <a:spcBef>
                <a:spcPts val="1000"/>
              </a:spcBef>
              <a:spcAft>
                <a:spcPts val="0"/>
              </a:spcAft>
              <a:buClr>
                <a:schemeClr val="dk1"/>
              </a:buClr>
              <a:buSzPts val="2800"/>
              <a:buChar char="•"/>
            </a:pPr>
            <a:r>
              <a:rPr lang="en-US" dirty="0"/>
              <a:t>Information in the Report</a:t>
            </a:r>
            <a:endParaRPr dirty="0"/>
          </a:p>
          <a:p>
            <a:pPr marL="685800" lvl="1" indent="-228600" algn="l" rtl="0">
              <a:lnSpc>
                <a:spcPct val="80000"/>
              </a:lnSpc>
              <a:spcBef>
                <a:spcPts val="500"/>
              </a:spcBef>
              <a:spcAft>
                <a:spcPts val="0"/>
              </a:spcAft>
              <a:buClr>
                <a:schemeClr val="dk1"/>
              </a:buClr>
              <a:buSzPts val="2400"/>
              <a:buChar char="•"/>
            </a:pPr>
            <a:r>
              <a:rPr lang="en-US" dirty="0"/>
              <a:t>Percent Complete for each task</a:t>
            </a:r>
          </a:p>
          <a:p>
            <a:pPr marL="685800" lvl="1" indent="-228600" algn="l" rtl="0">
              <a:lnSpc>
                <a:spcPct val="80000"/>
              </a:lnSpc>
              <a:spcBef>
                <a:spcPts val="500"/>
              </a:spcBef>
              <a:spcAft>
                <a:spcPts val="0"/>
              </a:spcAft>
              <a:buClr>
                <a:schemeClr val="dk1"/>
              </a:buClr>
              <a:buSzPts val="2400"/>
              <a:buChar char="•"/>
            </a:pPr>
            <a:r>
              <a:rPr lang="en-US" dirty="0"/>
              <a:t>Narrative on progress made that month including any important meeting/outreach event dates</a:t>
            </a:r>
          </a:p>
          <a:p>
            <a:pPr marL="685800" lvl="1" indent="-228600" algn="l" rtl="0">
              <a:lnSpc>
                <a:spcPct val="80000"/>
              </a:lnSpc>
              <a:spcBef>
                <a:spcPts val="500"/>
              </a:spcBef>
              <a:spcAft>
                <a:spcPts val="0"/>
              </a:spcAft>
              <a:buClr>
                <a:schemeClr val="dk1"/>
              </a:buClr>
              <a:buSzPts val="2400"/>
              <a:buChar char="•"/>
            </a:pPr>
            <a:r>
              <a:rPr lang="en-US" dirty="0"/>
              <a:t>Milestones or Deliverables completed/submitted</a:t>
            </a:r>
          </a:p>
          <a:p>
            <a:pPr marL="685800" lvl="1" indent="-228600" algn="l" rtl="0">
              <a:lnSpc>
                <a:spcPct val="80000"/>
              </a:lnSpc>
              <a:spcBef>
                <a:spcPts val="500"/>
              </a:spcBef>
              <a:spcAft>
                <a:spcPts val="0"/>
              </a:spcAft>
              <a:buClr>
                <a:schemeClr val="dk1"/>
              </a:buClr>
              <a:buSzPts val="2400"/>
              <a:buChar char="•"/>
            </a:pPr>
            <a:r>
              <a:rPr lang="en-US" dirty="0"/>
              <a:t>Challenges to completion of task</a:t>
            </a:r>
            <a:endParaRPr dirty="0"/>
          </a:p>
          <a:p>
            <a:pPr marL="228600" lvl="0" indent="-228600" algn="l" rtl="0">
              <a:lnSpc>
                <a:spcPct val="80000"/>
              </a:lnSpc>
              <a:spcBef>
                <a:spcPts val="1000"/>
              </a:spcBef>
              <a:spcAft>
                <a:spcPts val="0"/>
              </a:spcAft>
              <a:buClr>
                <a:schemeClr val="dk1"/>
              </a:buClr>
              <a:buSzPts val="2800"/>
              <a:buChar char="•"/>
            </a:pPr>
            <a:r>
              <a:rPr lang="en-US" dirty="0"/>
              <a:t>Deliverables (when applicable) </a:t>
            </a:r>
            <a:endParaRPr dirty="0"/>
          </a:p>
          <a:p>
            <a:pPr marL="685800" lvl="1" indent="-228600" algn="l" rtl="0">
              <a:lnSpc>
                <a:spcPct val="80000"/>
              </a:lnSpc>
              <a:spcBef>
                <a:spcPts val="500"/>
              </a:spcBef>
              <a:spcAft>
                <a:spcPts val="0"/>
              </a:spcAft>
              <a:buClr>
                <a:schemeClr val="dk1"/>
              </a:buClr>
              <a:buSzPts val="2400"/>
              <a:buChar char="•"/>
            </a:pPr>
            <a:r>
              <a:rPr lang="en-US" dirty="0"/>
              <a:t>Agendas, meeting notes, attendee lists, outreach materials, presentations, maps, data summaries, list of capacity building needs, draft and final needs assessments</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32"/>
        <p:cNvGrpSpPr/>
        <p:nvPr/>
      </p:nvGrpSpPr>
      <p:grpSpPr>
        <a:xfrm>
          <a:off x="0" y="0"/>
          <a:ext cx="0" cy="0"/>
          <a:chOff x="0" y="0"/>
          <a:chExt cx="0" cy="0"/>
        </a:xfrm>
      </p:grpSpPr>
      <p:sp>
        <p:nvSpPr>
          <p:cNvPr id="233" name="Google Shape;233;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Progress Reports</a:t>
            </a:r>
            <a:endParaRPr dirty="0"/>
          </a:p>
        </p:txBody>
      </p:sp>
      <p:pic>
        <p:nvPicPr>
          <p:cNvPr id="2" name="Picture 1">
            <a:extLst>
              <a:ext uri="{FF2B5EF4-FFF2-40B4-BE49-F238E27FC236}">
                <a16:creationId xmlns:a16="http://schemas.microsoft.com/office/drawing/2014/main" id="{CF8EA1BC-9FDC-4B49-BCCD-74331C55E1D7}"/>
              </a:ext>
            </a:extLst>
          </p:cNvPr>
          <p:cNvPicPr>
            <a:picLocks noChangeAspect="1"/>
          </p:cNvPicPr>
          <p:nvPr/>
        </p:nvPicPr>
        <p:blipFill>
          <a:blip r:embed="rId4"/>
          <a:stretch>
            <a:fillRect/>
          </a:stretch>
        </p:blipFill>
        <p:spPr>
          <a:xfrm>
            <a:off x="7133913" y="0"/>
            <a:ext cx="5058087" cy="6858000"/>
          </a:xfrm>
          <a:prstGeom prst="rect">
            <a:avLst/>
          </a:prstGeom>
        </p:spPr>
      </p:pic>
      <p:sp>
        <p:nvSpPr>
          <p:cNvPr id="5" name="Google Shape;210;p9">
            <a:extLst>
              <a:ext uri="{FF2B5EF4-FFF2-40B4-BE49-F238E27FC236}">
                <a16:creationId xmlns:a16="http://schemas.microsoft.com/office/drawing/2014/main" id="{18165E50-E5B1-4D2F-A39C-746896B33D22}"/>
              </a:ext>
            </a:extLst>
          </p:cNvPr>
          <p:cNvSpPr txBox="1">
            <a:spLocks noGrp="1"/>
          </p:cNvSpPr>
          <p:nvPr>
            <p:ph type="body" idx="1"/>
          </p:nvPr>
        </p:nvSpPr>
        <p:spPr>
          <a:xfrm>
            <a:off x="1655323" y="1836509"/>
            <a:ext cx="4122906" cy="37471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Templet provided on the website</a:t>
            </a:r>
          </a:p>
          <a:p>
            <a:pPr marL="228600" lvl="0" indent="-228600" algn="l" rtl="0">
              <a:lnSpc>
                <a:spcPct val="90000"/>
              </a:lnSpc>
              <a:spcBef>
                <a:spcPts val="0"/>
              </a:spcBef>
              <a:spcAft>
                <a:spcPts val="0"/>
              </a:spcAft>
              <a:buClr>
                <a:schemeClr val="dk1"/>
              </a:buClr>
              <a:buSzPts val="2800"/>
              <a:buChar char="•"/>
            </a:pPr>
            <a:r>
              <a:rPr lang="en-US" dirty="0"/>
              <a:t>Progress report should go hand in hand with the invoice</a:t>
            </a:r>
          </a:p>
          <a:p>
            <a:pPr marL="685800" lvl="1" indent="-228600">
              <a:spcBef>
                <a:spcPts val="0"/>
              </a:spcBef>
              <a:buSzPts val="2800"/>
            </a:pPr>
            <a:r>
              <a:rPr lang="en-US" dirty="0"/>
              <a:t>Example: Meetings that incurred travel expenses (in invoice) should be reflected in your progress report narratives</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38"/>
        <p:cNvGrpSpPr/>
        <p:nvPr/>
      </p:nvGrpSpPr>
      <p:grpSpPr>
        <a:xfrm>
          <a:off x="0" y="0"/>
          <a:ext cx="0" cy="0"/>
          <a:chOff x="0" y="0"/>
          <a:chExt cx="0" cy="0"/>
        </a:xfrm>
      </p:grpSpPr>
      <p:sp>
        <p:nvSpPr>
          <p:cNvPr id="239" name="Google Shape;23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Submitting Materials</a:t>
            </a:r>
            <a:endParaRPr/>
          </a:p>
        </p:txBody>
      </p:sp>
      <p:sp>
        <p:nvSpPr>
          <p:cNvPr id="240" name="Google Shape;240;p14"/>
          <p:cNvSpPr txBox="1">
            <a:spLocks noGrp="1"/>
          </p:cNvSpPr>
          <p:nvPr>
            <p:ph type="body" idx="1"/>
          </p:nvPr>
        </p:nvSpPr>
        <p:spPr>
          <a:xfrm>
            <a:off x="838201" y="1690688"/>
            <a:ext cx="5747426" cy="472956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All materials should be submitted to your project’s unique upload folder on the Google Drive – you will not need a Google account to upload.</a:t>
            </a:r>
            <a:br>
              <a:rPr lang="en-US" dirty="0"/>
            </a:br>
            <a:endParaRPr lang="en-US" dirty="0"/>
          </a:p>
          <a:p>
            <a:pPr marL="228600" lvl="0" indent="-228600" algn="l" rtl="0">
              <a:lnSpc>
                <a:spcPct val="90000"/>
              </a:lnSpc>
              <a:spcBef>
                <a:spcPts val="0"/>
              </a:spcBef>
              <a:spcAft>
                <a:spcPts val="0"/>
              </a:spcAft>
              <a:buClr>
                <a:schemeClr val="dk1"/>
              </a:buClr>
              <a:buSzPts val="2800"/>
              <a:buChar char="•"/>
            </a:pPr>
            <a:r>
              <a:rPr lang="en-US" dirty="0"/>
              <a:t>If you are not able to upload to the drive, email is acceptable as we work to troubleshoot any issues</a:t>
            </a:r>
            <a:br>
              <a:rPr lang="en-US" dirty="0"/>
            </a:br>
            <a:endParaRPr lang="en-US" dirty="0"/>
          </a:p>
          <a:p>
            <a:pPr marL="228600" lvl="0" indent="-228600" algn="l" rtl="0">
              <a:lnSpc>
                <a:spcPct val="90000"/>
              </a:lnSpc>
              <a:spcBef>
                <a:spcPts val="0"/>
              </a:spcBef>
              <a:spcAft>
                <a:spcPts val="0"/>
              </a:spcAft>
              <a:buClr>
                <a:schemeClr val="dk1"/>
              </a:buClr>
              <a:buSzPts val="2800"/>
              <a:buChar char="•"/>
            </a:pPr>
            <a:r>
              <a:rPr lang="en-US" dirty="0"/>
              <a:t>A list of all upload folder locations are located on the DACTIP website</a:t>
            </a:r>
          </a:p>
          <a:p>
            <a:pPr marL="228600" lvl="0" indent="-228600" algn="l" rtl="0">
              <a:lnSpc>
                <a:spcPct val="90000"/>
              </a:lnSpc>
              <a:spcBef>
                <a:spcPts val="0"/>
              </a:spcBef>
              <a:spcAft>
                <a:spcPts val="0"/>
              </a:spcAft>
              <a:buClr>
                <a:schemeClr val="dk1"/>
              </a:buClr>
              <a:buSzPts val="2800"/>
              <a:buChar char="•"/>
            </a:pPr>
            <a:endParaRPr dirty="0"/>
          </a:p>
        </p:txBody>
      </p:sp>
      <p:pic>
        <p:nvPicPr>
          <p:cNvPr id="1026" name="Picture 2" descr="Image result for google drive icon">
            <a:extLst>
              <a:ext uri="{FF2B5EF4-FFF2-40B4-BE49-F238E27FC236}">
                <a16:creationId xmlns:a16="http://schemas.microsoft.com/office/drawing/2014/main" id="{3CE730AA-EE78-47DC-AC66-A9567ABA1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5473" y="1690688"/>
            <a:ext cx="3803513" cy="38035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Project Completion Reports</a:t>
            </a:r>
            <a:endParaRPr dirty="0"/>
          </a:p>
        </p:txBody>
      </p:sp>
      <p:sp>
        <p:nvSpPr>
          <p:cNvPr id="246" name="Google Shape;24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35000" indent="-457200">
              <a:spcBef>
                <a:spcPts val="0"/>
              </a:spcBef>
              <a:buSzPts val="2800"/>
            </a:pPr>
            <a:r>
              <a:rPr lang="en-US" dirty="0"/>
              <a:t>Guidance and templates will be developed to assist project partners with this deliverable.</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a:stretch>
        </a:blipFill>
        <a:effectLst/>
      </p:bgPr>
    </p:bg>
    <p:spTree>
      <p:nvGrpSpPr>
        <p:cNvPr id="1" name="Shape 250"/>
        <p:cNvGrpSpPr/>
        <p:nvPr/>
      </p:nvGrpSpPr>
      <p:grpSpPr>
        <a:xfrm>
          <a:off x="0" y="0"/>
          <a:ext cx="0" cy="0"/>
          <a:chOff x="0" y="0"/>
          <a:chExt cx="0" cy="0"/>
        </a:xfrm>
      </p:grpSpPr>
      <p:sp>
        <p:nvSpPr>
          <p:cNvPr id="251" name="Google Shape;251;p16"/>
          <p:cNvSpPr txBox="1">
            <a:spLocks noGrp="1"/>
          </p:cNvSpPr>
          <p:nvPr>
            <p:ph type="title"/>
          </p:nvPr>
        </p:nvSpPr>
        <p:spPr>
          <a:xfrm>
            <a:off x="471792" y="21193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DACTIP </a:t>
            </a:r>
            <a:br>
              <a:rPr lang="en-US" dirty="0"/>
            </a:br>
            <a:r>
              <a:rPr lang="en-US" dirty="0"/>
              <a:t>Website</a:t>
            </a:r>
            <a:endParaRPr dirty="0"/>
          </a:p>
        </p:txBody>
      </p:sp>
      <p:sp>
        <p:nvSpPr>
          <p:cNvPr id="252" name="Google Shape;252;p16"/>
          <p:cNvSpPr txBox="1">
            <a:spLocks noGrp="1"/>
          </p:cNvSpPr>
          <p:nvPr>
            <p:ph type="body" idx="1"/>
          </p:nvPr>
        </p:nvSpPr>
        <p:spPr>
          <a:xfrm>
            <a:off x="176720" y="3228945"/>
            <a:ext cx="5552872" cy="40010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1800" b="1" u="sng" dirty="0">
                <a:solidFill>
                  <a:srgbClr val="0000FF"/>
                </a:solidFill>
              </a:rPr>
              <a:t>http://www.sfestuary.org/DACTIP</a:t>
            </a:r>
            <a:endParaRPr sz="1800" b="1" u="sng" dirty="0">
              <a:solidFill>
                <a:srgbClr val="0000FF"/>
              </a:solidFill>
            </a:endParaRPr>
          </a:p>
        </p:txBody>
      </p:sp>
      <p:pic>
        <p:nvPicPr>
          <p:cNvPr id="2" name="Picture 1">
            <a:extLst>
              <a:ext uri="{FF2B5EF4-FFF2-40B4-BE49-F238E27FC236}">
                <a16:creationId xmlns:a16="http://schemas.microsoft.com/office/drawing/2014/main" id="{C57FBA5E-2634-4B90-AF9B-1EE296EC6682}"/>
              </a:ext>
            </a:extLst>
          </p:cNvPr>
          <p:cNvPicPr>
            <a:picLocks noChangeAspect="1"/>
          </p:cNvPicPr>
          <p:nvPr/>
        </p:nvPicPr>
        <p:blipFill>
          <a:blip r:embed="rId4"/>
          <a:stretch>
            <a:fillRect/>
          </a:stretch>
        </p:blipFill>
        <p:spPr>
          <a:xfrm>
            <a:off x="3933996" y="0"/>
            <a:ext cx="8331803"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Shape 101"/>
        <p:cNvGrpSpPr/>
        <p:nvPr/>
      </p:nvGrpSpPr>
      <p:grpSpPr>
        <a:xfrm>
          <a:off x="0" y="0"/>
          <a:ext cx="0" cy="0"/>
          <a:chOff x="0" y="0"/>
          <a:chExt cx="0" cy="0"/>
        </a:xfrm>
      </p:grpSpPr>
      <p:sp>
        <p:nvSpPr>
          <p:cNvPr id="102" name="Google Shape;102;p1"/>
          <p:cNvSpPr txBox="1">
            <a:spLocks noGrp="1"/>
          </p:cNvSpPr>
          <p:nvPr>
            <p:ph type="ctrTitle"/>
          </p:nvPr>
        </p:nvSpPr>
        <p:spPr>
          <a:xfrm>
            <a:off x="1524000" y="1122363"/>
            <a:ext cx="9144000" cy="20059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5400"/>
              <a:buFont typeface="Calibri"/>
              <a:buNone/>
            </a:pPr>
            <a:r>
              <a:rPr lang="en-US" sz="5400" dirty="0"/>
              <a:t>Thank You!</a:t>
            </a:r>
            <a:endParaRPr dirty="0"/>
          </a:p>
        </p:txBody>
      </p:sp>
      <p:sp>
        <p:nvSpPr>
          <p:cNvPr id="103" name="Google Shape;103;p1"/>
          <p:cNvSpPr txBox="1">
            <a:spLocks noGrp="1"/>
          </p:cNvSpPr>
          <p:nvPr>
            <p:ph type="subTitle" idx="1"/>
          </p:nvPr>
        </p:nvSpPr>
        <p:spPr>
          <a:xfrm>
            <a:off x="1524000" y="4624624"/>
            <a:ext cx="3563566"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dirty="0">
                <a:solidFill>
                  <a:schemeClr val="lt1"/>
                </a:solidFill>
              </a:rPr>
              <a:t>Josh Bradt</a:t>
            </a:r>
            <a:endParaRPr dirty="0"/>
          </a:p>
          <a:p>
            <a:pPr marL="0" lvl="0" indent="0" algn="ctr" rtl="0">
              <a:lnSpc>
                <a:spcPct val="90000"/>
              </a:lnSpc>
              <a:spcBef>
                <a:spcPts val="1000"/>
              </a:spcBef>
              <a:spcAft>
                <a:spcPts val="0"/>
              </a:spcAft>
              <a:buClr>
                <a:schemeClr val="lt1"/>
              </a:buClr>
              <a:buSzPts val="2400"/>
              <a:buNone/>
            </a:pPr>
            <a:r>
              <a:rPr lang="en-US" dirty="0">
                <a:solidFill>
                  <a:schemeClr val="lt1"/>
                </a:solidFill>
              </a:rPr>
              <a:t>(510) 778 – 6671</a:t>
            </a:r>
            <a:endParaRPr dirty="0"/>
          </a:p>
          <a:p>
            <a:pPr marL="0" lvl="0" indent="0" algn="ctr" rtl="0">
              <a:lnSpc>
                <a:spcPct val="90000"/>
              </a:lnSpc>
              <a:spcBef>
                <a:spcPts val="1000"/>
              </a:spcBef>
              <a:spcAft>
                <a:spcPts val="0"/>
              </a:spcAft>
              <a:buClr>
                <a:schemeClr val="lt1"/>
              </a:buClr>
              <a:buSzPts val="2400"/>
              <a:buNone/>
            </a:pPr>
            <a:r>
              <a:rPr lang="en-US" u="sng" dirty="0">
                <a:solidFill>
                  <a:schemeClr val="bg1"/>
                </a:solidFill>
                <a:hlinkClick r:id="rId4">
                  <a:extLst>
                    <a:ext uri="{A12FA001-AC4F-418D-AE19-62706E023703}">
                      <ahyp:hlinkClr xmlns:ahyp="http://schemas.microsoft.com/office/drawing/2018/hyperlinkcolor" val="tx"/>
                    </a:ext>
                  </a:extLst>
                </a:hlinkClick>
              </a:rPr>
              <a:t>Josh.bradt@sfestuary.org</a:t>
            </a:r>
            <a:r>
              <a:rPr lang="en-US" dirty="0">
                <a:solidFill>
                  <a:schemeClr val="bg1"/>
                </a:solidFill>
              </a:rPr>
              <a:t> </a:t>
            </a:r>
            <a:endParaRPr dirty="0">
              <a:solidFill>
                <a:schemeClr val="bg1"/>
              </a:solidFill>
            </a:endParaRPr>
          </a:p>
        </p:txBody>
      </p:sp>
      <p:sp>
        <p:nvSpPr>
          <p:cNvPr id="104" name="Google Shape;104;p1"/>
          <p:cNvSpPr txBox="1"/>
          <p:nvPr/>
        </p:nvSpPr>
        <p:spPr>
          <a:xfrm>
            <a:off x="6919608" y="4624624"/>
            <a:ext cx="3748392" cy="16557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James Muller</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(510) 778 – 6674</a:t>
            </a:r>
            <a:endParaRPr dirty="0"/>
          </a:p>
          <a:p>
            <a:pPr marL="0" marR="0" lvl="0" indent="0" algn="ctr" rtl="0">
              <a:lnSpc>
                <a:spcPct val="90000"/>
              </a:lnSpc>
              <a:spcBef>
                <a:spcPts val="1000"/>
              </a:spcBef>
              <a:spcAft>
                <a:spcPts val="0"/>
              </a:spcAft>
              <a:buClr>
                <a:schemeClr val="lt1"/>
              </a:buClr>
              <a:buSzPts val="2400"/>
              <a:buFont typeface="Arial"/>
              <a:buNone/>
            </a:pPr>
            <a:r>
              <a:rPr lang="en-US" sz="2400" b="0" i="0" u="sng" strike="noStrike" cap="none" dirty="0">
                <a:solidFill>
                  <a:schemeClr val="lt1"/>
                </a:solidFill>
                <a:latin typeface="Calibri"/>
                <a:ea typeface="Calibri"/>
                <a:cs typeface="Calibri"/>
                <a:sym typeface="Calibri"/>
              </a:rPr>
              <a:t>James.muller@sfestuary.org</a:t>
            </a:r>
            <a:endParaRPr u="sng" dirty="0"/>
          </a:p>
        </p:txBody>
      </p:sp>
    </p:spTree>
    <p:extLst>
      <p:ext uri="{BB962C8B-B14F-4D97-AF65-F5344CB8AC3E}">
        <p14:creationId xmlns:p14="http://schemas.microsoft.com/office/powerpoint/2010/main" val="154494845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Quinc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1119</Words>
  <Application>Microsoft Office PowerPoint</Application>
  <PresentationFormat>Widescreen</PresentationFormat>
  <Paragraphs>160</Paragraphs>
  <Slides>25</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Source Sans Pro</vt:lpstr>
      <vt:lpstr>Calibri</vt:lpstr>
      <vt:lpstr>Arial</vt:lpstr>
      <vt:lpstr>Oswald</vt:lpstr>
      <vt:lpstr>Office Theme</vt:lpstr>
      <vt:lpstr>Quince template</vt:lpstr>
      <vt:lpstr>DACTIP Kickoff Meeting</vt:lpstr>
      <vt:lpstr>Programmatic and Administrative Support Team</vt:lpstr>
      <vt:lpstr>Federal, State, Local Partnership</vt:lpstr>
      <vt:lpstr>Overview and Status of the Program</vt:lpstr>
      <vt:lpstr>Table of contents</vt:lpstr>
      <vt:lpstr>The Grant Agreement</vt:lpstr>
      <vt:lpstr>Invoices and Progress Reports</vt:lpstr>
      <vt:lpstr>Process for submittals</vt:lpstr>
      <vt:lpstr>Invoicing</vt:lpstr>
      <vt:lpstr>Invoice:  Personnel Hours</vt:lpstr>
      <vt:lpstr>Billable Rates Letter</vt:lpstr>
      <vt:lpstr>Invoice: Summary Table</vt:lpstr>
      <vt:lpstr>Invoice:  Payment Request Letter</vt:lpstr>
      <vt:lpstr>An example invoice…</vt:lpstr>
      <vt:lpstr>PowerPoint Presentation</vt:lpstr>
      <vt:lpstr>PowerPoint Presentation</vt:lpstr>
      <vt:lpstr>PowerPoint Presentation</vt:lpstr>
      <vt:lpstr>PowerPoint Presentation</vt:lpstr>
      <vt:lpstr>What does the end-product look like?</vt:lpstr>
      <vt:lpstr>Progress Reports </vt:lpstr>
      <vt:lpstr>Progress Reports</vt:lpstr>
      <vt:lpstr>Submitting Materials</vt:lpstr>
      <vt:lpstr>Project Completion Reports</vt:lpstr>
      <vt:lpstr>DACTIP  Website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DACTIP Kickoff Meeting</dc:title>
  <dc:creator>James Muller</dc:creator>
  <cp:lastModifiedBy>James Muller</cp:lastModifiedBy>
  <cp:revision>20</cp:revision>
  <dcterms:created xsi:type="dcterms:W3CDTF">2019-10-11T16:20:16Z</dcterms:created>
  <dcterms:modified xsi:type="dcterms:W3CDTF">2019-10-24T05:57:28Z</dcterms:modified>
</cp:coreProperties>
</file>