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741" r:id="rId1"/>
  </p:sldMasterIdLst>
  <p:notesMasterIdLst>
    <p:notesMasterId r:id="rId22"/>
  </p:notesMasterIdLst>
  <p:sldIdLst>
    <p:sldId id="256" r:id="rId2"/>
    <p:sldId id="261" r:id="rId3"/>
    <p:sldId id="262" r:id="rId4"/>
    <p:sldId id="263" r:id="rId5"/>
    <p:sldId id="267" r:id="rId6"/>
    <p:sldId id="271" r:id="rId7"/>
    <p:sldId id="272" r:id="rId8"/>
    <p:sldId id="265" r:id="rId9"/>
    <p:sldId id="266" r:id="rId10"/>
    <p:sldId id="276" r:id="rId11"/>
    <p:sldId id="257" r:id="rId12"/>
    <p:sldId id="258" r:id="rId13"/>
    <p:sldId id="259" r:id="rId14"/>
    <p:sldId id="340" r:id="rId15"/>
    <p:sldId id="273" r:id="rId16"/>
    <p:sldId id="260" r:id="rId17"/>
    <p:sldId id="337" r:id="rId18"/>
    <p:sldId id="338" r:id="rId19"/>
    <p:sldId id="278" r:id="rId20"/>
    <p:sldId id="2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p:normalViewPr>
  <p:slideViewPr>
    <p:cSldViewPr snapToGrid="0">
      <p:cViewPr varScale="1">
        <p:scale>
          <a:sx n="55" d="100"/>
          <a:sy n="55" d="100"/>
        </p:scale>
        <p:origin x="348" y="40"/>
      </p:cViewPr>
      <p:guideLst/>
    </p:cSldViewPr>
  </p:slideViewPr>
  <p:outlineViewPr>
    <p:cViewPr>
      <p:scale>
        <a:sx n="33" d="100"/>
        <a:sy n="33" d="100"/>
      </p:scale>
      <p:origin x="0" y="-1296"/>
    </p:cViewPr>
  </p:outlineViewPr>
  <p:notesTextViewPr>
    <p:cViewPr>
      <p:scale>
        <a:sx n="1" d="1"/>
        <a:sy n="1" d="1"/>
      </p:scale>
      <p:origin x="0" y="0"/>
    </p:cViewPr>
  </p:notesTextViewPr>
  <p:notesViewPr>
    <p:cSldViewPr snapToGrid="0">
      <p:cViewPr varScale="1">
        <p:scale>
          <a:sx n="69" d="100"/>
          <a:sy n="69" d="100"/>
        </p:scale>
        <p:origin x="278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5DA91B-B680-47C9-BCC1-29141FDD5F51}" type="datetimeFigureOut">
              <a:rPr lang="en-US" smtClean="0"/>
              <a:t>5/2/2019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433F46-ABEB-449A-A122-6994A9B95B77}" type="slidenum">
              <a:rPr lang="en-US" smtClean="0"/>
              <a:t>‹#›</a:t>
            </a:fld>
            <a:endParaRPr lang="en-US"/>
          </a:p>
        </p:txBody>
      </p:sp>
    </p:spTree>
    <p:extLst>
      <p:ext uri="{BB962C8B-B14F-4D97-AF65-F5344CB8AC3E}">
        <p14:creationId xmlns:p14="http://schemas.microsoft.com/office/powerpoint/2010/main" val="3538257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33F46-ABEB-449A-A122-6994A9B95B77}" type="slidenum">
              <a:rPr lang="en-US" smtClean="0"/>
              <a:t>3</a:t>
            </a:fld>
            <a:endParaRPr lang="en-US"/>
          </a:p>
        </p:txBody>
      </p:sp>
    </p:spTree>
    <p:extLst>
      <p:ext uri="{BB962C8B-B14F-4D97-AF65-F5344CB8AC3E}">
        <p14:creationId xmlns:p14="http://schemas.microsoft.com/office/powerpoint/2010/main" val="3216302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33F46-ABEB-449A-A122-6994A9B95B77}" type="slidenum">
              <a:rPr lang="en-US" smtClean="0"/>
              <a:t>20</a:t>
            </a:fld>
            <a:endParaRPr lang="en-US"/>
          </a:p>
        </p:txBody>
      </p:sp>
    </p:spTree>
    <p:extLst>
      <p:ext uri="{BB962C8B-B14F-4D97-AF65-F5344CB8AC3E}">
        <p14:creationId xmlns:p14="http://schemas.microsoft.com/office/powerpoint/2010/main" val="278055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id guides? Difference between pipevine and other plants</a:t>
            </a:r>
          </a:p>
          <a:p>
            <a:endParaRPr lang="en-US" dirty="0"/>
          </a:p>
        </p:txBody>
      </p:sp>
      <p:sp>
        <p:nvSpPr>
          <p:cNvPr id="4" name="Slide Number Placeholder 3"/>
          <p:cNvSpPr>
            <a:spLocks noGrp="1"/>
          </p:cNvSpPr>
          <p:nvPr>
            <p:ph type="sldNum" sz="quarter" idx="5"/>
          </p:nvPr>
        </p:nvSpPr>
        <p:spPr/>
        <p:txBody>
          <a:bodyPr/>
          <a:lstStyle/>
          <a:p>
            <a:fld id="{63433F46-ABEB-449A-A122-6994A9B95B77}" type="slidenum">
              <a:rPr lang="en-US" smtClean="0"/>
              <a:t>5</a:t>
            </a:fld>
            <a:endParaRPr lang="en-US"/>
          </a:p>
        </p:txBody>
      </p:sp>
    </p:spTree>
    <p:extLst>
      <p:ext uri="{BB962C8B-B14F-4D97-AF65-F5344CB8AC3E}">
        <p14:creationId xmlns:p14="http://schemas.microsoft.com/office/powerpoint/2010/main" val="3038273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33F46-ABEB-449A-A122-6994A9B95B77}" type="slidenum">
              <a:rPr lang="en-US" smtClean="0"/>
              <a:t>8</a:t>
            </a:fld>
            <a:endParaRPr lang="en-US"/>
          </a:p>
        </p:txBody>
      </p:sp>
    </p:spTree>
    <p:extLst>
      <p:ext uri="{BB962C8B-B14F-4D97-AF65-F5344CB8AC3E}">
        <p14:creationId xmlns:p14="http://schemas.microsoft.com/office/powerpoint/2010/main" val="2438295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of Japanese knotweed growing through pavement and houses</a:t>
            </a:r>
          </a:p>
        </p:txBody>
      </p:sp>
      <p:sp>
        <p:nvSpPr>
          <p:cNvPr id="4" name="Slide Number Placeholder 3"/>
          <p:cNvSpPr>
            <a:spLocks noGrp="1"/>
          </p:cNvSpPr>
          <p:nvPr>
            <p:ph type="sldNum" sz="quarter" idx="5"/>
          </p:nvPr>
        </p:nvSpPr>
        <p:spPr/>
        <p:txBody>
          <a:bodyPr/>
          <a:lstStyle/>
          <a:p>
            <a:fld id="{63433F46-ABEB-449A-A122-6994A9B95B77}" type="slidenum">
              <a:rPr lang="en-US" smtClean="0"/>
              <a:t>9</a:t>
            </a:fld>
            <a:endParaRPr lang="en-US"/>
          </a:p>
        </p:txBody>
      </p:sp>
    </p:spTree>
    <p:extLst>
      <p:ext uri="{BB962C8B-B14F-4D97-AF65-F5344CB8AC3E}">
        <p14:creationId xmlns:p14="http://schemas.microsoft.com/office/powerpoint/2010/main" val="1196520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33F46-ABEB-449A-A122-6994A9B95B77}" type="slidenum">
              <a:rPr lang="en-US" smtClean="0"/>
              <a:t>10</a:t>
            </a:fld>
            <a:endParaRPr lang="en-US"/>
          </a:p>
        </p:txBody>
      </p:sp>
    </p:spTree>
    <p:extLst>
      <p:ext uri="{BB962C8B-B14F-4D97-AF65-F5344CB8AC3E}">
        <p14:creationId xmlns:p14="http://schemas.microsoft.com/office/powerpoint/2010/main" val="287502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33F46-ABEB-449A-A122-6994A9B95B77}" type="slidenum">
              <a:rPr lang="en-US" smtClean="0"/>
              <a:t>12</a:t>
            </a:fld>
            <a:endParaRPr lang="en-US"/>
          </a:p>
        </p:txBody>
      </p:sp>
    </p:spTree>
    <p:extLst>
      <p:ext uri="{BB962C8B-B14F-4D97-AF65-F5344CB8AC3E}">
        <p14:creationId xmlns:p14="http://schemas.microsoft.com/office/powerpoint/2010/main" val="62524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33F46-ABEB-449A-A122-6994A9B95B77}" type="slidenum">
              <a:rPr lang="en-US" smtClean="0"/>
              <a:t>13</a:t>
            </a:fld>
            <a:endParaRPr lang="en-US"/>
          </a:p>
        </p:txBody>
      </p:sp>
    </p:spTree>
    <p:extLst>
      <p:ext uri="{BB962C8B-B14F-4D97-AF65-F5344CB8AC3E}">
        <p14:creationId xmlns:p14="http://schemas.microsoft.com/office/powerpoint/2010/main" val="3143888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433F46-ABEB-449A-A122-6994A9B95B77}" type="slidenum">
              <a:rPr lang="en-US" smtClean="0"/>
              <a:t>14</a:t>
            </a:fld>
            <a:endParaRPr lang="en-US"/>
          </a:p>
        </p:txBody>
      </p:sp>
    </p:spTree>
    <p:extLst>
      <p:ext uri="{BB962C8B-B14F-4D97-AF65-F5344CB8AC3E}">
        <p14:creationId xmlns:p14="http://schemas.microsoft.com/office/powerpoint/2010/main" val="1236554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in the volcanic environment knotweed plants are typically much smaller in size than in Britain due to poor soils, ‘central die back’ of the plant (similar to fairy rings common in Britain), and the repeated coverings of volcanic ash and landslides that serve to limit knotweed growth.</a:t>
            </a:r>
          </a:p>
          <a:p>
            <a:endParaRPr lang="en-US" dirty="0"/>
          </a:p>
          <a:p>
            <a:r>
              <a:rPr lang="en-US" dirty="0"/>
              <a:t>In its Japanese habitat, knotweed is further kept in check by a large native ecosystem of similarly vigorous giant herbs such as the grasses Miscanthus and Bamboo, and natural invertebrate pests such as the psyllid </a:t>
            </a:r>
            <a:r>
              <a:rPr lang="en-US" dirty="0" err="1"/>
              <a:t>Aphalara</a:t>
            </a:r>
            <a:r>
              <a:rPr lang="en-US" dirty="0"/>
              <a:t> </a:t>
            </a:r>
            <a:r>
              <a:rPr lang="en-US" dirty="0" err="1"/>
              <a:t>itadori</a:t>
            </a:r>
            <a:r>
              <a:rPr lang="en-US" dirty="0"/>
              <a:t>. A range of Japanese soil fungi and plant diseases also attack all parts of the knotweed plant.</a:t>
            </a:r>
          </a:p>
        </p:txBody>
      </p:sp>
      <p:sp>
        <p:nvSpPr>
          <p:cNvPr id="4" name="Slide Number Placeholder 3"/>
          <p:cNvSpPr>
            <a:spLocks noGrp="1"/>
          </p:cNvSpPr>
          <p:nvPr>
            <p:ph type="sldNum" sz="quarter" idx="5"/>
          </p:nvPr>
        </p:nvSpPr>
        <p:spPr/>
        <p:txBody>
          <a:bodyPr/>
          <a:lstStyle/>
          <a:p>
            <a:fld id="{63433F46-ABEB-449A-A122-6994A9B95B77}" type="slidenum">
              <a:rPr lang="en-US" smtClean="0"/>
              <a:t>15</a:t>
            </a:fld>
            <a:endParaRPr lang="en-US"/>
          </a:p>
        </p:txBody>
      </p:sp>
    </p:spTree>
    <p:extLst>
      <p:ext uri="{BB962C8B-B14F-4D97-AF65-F5344CB8AC3E}">
        <p14:creationId xmlns:p14="http://schemas.microsoft.com/office/powerpoint/2010/main" val="394747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2606048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53643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644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2881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5/2/2019</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63298387"/>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13937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7838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8727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89765680"/>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smtClean="0"/>
              <a:pPr/>
              <a:t>5/2/2019</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5658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5/2/2019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594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smtClean="0"/>
              <a:pPr/>
              <a:t>5/2/2019</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smtClean="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220219556"/>
      </p:ext>
    </p:extLst>
  </p:cSld>
  <p:clrMap bg1="lt1" tx1="dk1" bg2="lt2" tx2="dk2" accent1="accent1" accent2="accent2" accent3="accent3" accent4="accent4" accent5="accent5" accent6="accent6" hlink="hlink" folHlink="folHlink"/>
  <p:sldLayoutIdLst>
    <p:sldLayoutId id="2147484742" r:id="rId1"/>
    <p:sldLayoutId id="2147484743" r:id="rId2"/>
    <p:sldLayoutId id="2147484744" r:id="rId3"/>
    <p:sldLayoutId id="2147484745" r:id="rId4"/>
    <p:sldLayoutId id="2147484746" r:id="rId5"/>
    <p:sldLayoutId id="2147484747" r:id="rId6"/>
    <p:sldLayoutId id="2147484748" r:id="rId7"/>
    <p:sldLayoutId id="2147484749" r:id="rId8"/>
    <p:sldLayoutId id="2147484750" r:id="rId9"/>
    <p:sldLayoutId id="2147484751" r:id="rId10"/>
    <p:sldLayoutId id="2147484752"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7.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mailto:acdirkse@ucanr.edu"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hyperlink" Target="https://www.facebook.com/MarinKnotweedActionTeam/" TargetMode="External"/><Relationship Id="rId4" Type="http://schemas.openxmlformats.org/officeDocument/2006/relationships/hyperlink" Target="https://ucanr.edu/sites/MarinKnotweedActionTea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C223252-3E40-4AD7-91C2-2208720D4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FCAD7B7-D274-4450-8591-C6070F9FD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2873" y="734134"/>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4559DD8-9FE4-43F5-A047-6CC70BE34C41}"/>
              </a:ext>
            </a:extLst>
          </p:cNvPr>
          <p:cNvSpPr>
            <a:spLocks noGrp="1"/>
          </p:cNvSpPr>
          <p:nvPr>
            <p:ph type="ctrTitle"/>
          </p:nvPr>
        </p:nvSpPr>
        <p:spPr>
          <a:xfrm>
            <a:off x="4579243" y="1419225"/>
            <a:ext cx="6798608" cy="2085869"/>
          </a:xfrm>
        </p:spPr>
        <p:txBody>
          <a:bodyPr>
            <a:normAutofit/>
          </a:bodyPr>
          <a:lstStyle/>
          <a:p>
            <a:r>
              <a:rPr lang="en-US" dirty="0">
                <a:solidFill>
                  <a:srgbClr val="FFFFFF"/>
                </a:solidFill>
              </a:rPr>
              <a:t>Japanese Knotweed Eradication Efforts in Marin County</a:t>
            </a:r>
          </a:p>
        </p:txBody>
      </p:sp>
      <p:sp>
        <p:nvSpPr>
          <p:cNvPr id="3" name="Subtitle 2">
            <a:extLst>
              <a:ext uri="{FF2B5EF4-FFF2-40B4-BE49-F238E27FC236}">
                <a16:creationId xmlns:a16="http://schemas.microsoft.com/office/drawing/2014/main" id="{CCB1BB93-443F-4DE1-B7B6-1DDC11C74A58}"/>
              </a:ext>
            </a:extLst>
          </p:cNvPr>
          <p:cNvSpPr>
            <a:spLocks noGrp="1"/>
          </p:cNvSpPr>
          <p:nvPr>
            <p:ph type="subTitle" idx="1"/>
          </p:nvPr>
        </p:nvSpPr>
        <p:spPr>
          <a:xfrm>
            <a:off x="4579243" y="3217256"/>
            <a:ext cx="6798608" cy="1733655"/>
          </a:xfrm>
        </p:spPr>
        <p:txBody>
          <a:bodyPr>
            <a:normAutofit/>
          </a:bodyPr>
          <a:lstStyle/>
          <a:p>
            <a:endParaRPr lang="en-US" dirty="0">
              <a:solidFill>
                <a:schemeClr val="bg2"/>
              </a:solidFill>
            </a:endParaRPr>
          </a:p>
          <a:p>
            <a:r>
              <a:rPr lang="en-US" dirty="0">
                <a:solidFill>
                  <a:schemeClr val="bg2"/>
                </a:solidFill>
              </a:rPr>
              <a:t>MAY 3</a:t>
            </a:r>
            <a:r>
              <a:rPr lang="en-US" baseline="30000" dirty="0">
                <a:solidFill>
                  <a:schemeClr val="bg2"/>
                </a:solidFill>
              </a:rPr>
              <a:t>rd</a:t>
            </a:r>
            <a:r>
              <a:rPr lang="en-US" dirty="0">
                <a:solidFill>
                  <a:schemeClr val="bg2"/>
                </a:solidFill>
              </a:rPr>
              <a:t>, 2019</a:t>
            </a:r>
          </a:p>
          <a:p>
            <a:r>
              <a:rPr lang="en-US" dirty="0">
                <a:solidFill>
                  <a:schemeClr val="bg2"/>
                </a:solidFill>
              </a:rPr>
              <a:t>Bay Area Watershed Network</a:t>
            </a:r>
          </a:p>
          <a:p>
            <a:r>
              <a:rPr lang="en-US" dirty="0">
                <a:solidFill>
                  <a:schemeClr val="bg2"/>
                </a:solidFill>
              </a:rPr>
              <a:t>Anna Dirkse, Japanese Knotweed Outreach Coordinator</a:t>
            </a:r>
          </a:p>
        </p:txBody>
      </p:sp>
      <p:grpSp>
        <p:nvGrpSpPr>
          <p:cNvPr id="30" name="Group 29">
            <a:extLst>
              <a:ext uri="{FF2B5EF4-FFF2-40B4-BE49-F238E27FC236}">
                <a16:creationId xmlns:a16="http://schemas.microsoft.com/office/drawing/2014/main" id="{57216857-EAA2-47C5-AFF5-49EFFF2783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31" name="Rectangle 30">
              <a:extLst>
                <a:ext uri="{FF2B5EF4-FFF2-40B4-BE49-F238E27FC236}">
                  <a16:creationId xmlns:a16="http://schemas.microsoft.com/office/drawing/2014/main" id="{DFBB36DE-F0FD-49EB-A615-6334E80679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3D206D3A-E64D-4F2F-B218-8A73A6A8B2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92FCD9ED-3611-4312-996D-9324EB980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pic>
        <p:nvPicPr>
          <p:cNvPr id="21" name="Picture 20">
            <a:extLst>
              <a:ext uri="{FF2B5EF4-FFF2-40B4-BE49-F238E27FC236}">
                <a16:creationId xmlns:a16="http://schemas.microsoft.com/office/drawing/2014/main" id="{76513568-3F8C-43ED-84E5-CE48AA7C2836}"/>
              </a:ext>
            </a:extLst>
          </p:cNvPr>
          <p:cNvPicPr>
            <a:picLocks noChangeAspect="1"/>
          </p:cNvPicPr>
          <p:nvPr/>
        </p:nvPicPr>
        <p:blipFill rotWithShape="1">
          <a:blip r:embed="rId2"/>
          <a:srcRect r="2739" b="-2"/>
          <a:stretch/>
        </p:blipFill>
        <p:spPr>
          <a:xfrm>
            <a:off x="478172" y="723899"/>
            <a:ext cx="3671681" cy="5676901"/>
          </a:xfrm>
          <a:prstGeom prst="rect">
            <a:avLst/>
          </a:prstGeom>
        </p:spPr>
      </p:pic>
      <p:pic>
        <p:nvPicPr>
          <p:cNvPr id="23" name="Picture 22">
            <a:extLst>
              <a:ext uri="{FF2B5EF4-FFF2-40B4-BE49-F238E27FC236}">
                <a16:creationId xmlns:a16="http://schemas.microsoft.com/office/drawing/2014/main" id="{B91D2785-1CE6-41E0-BC9B-EB4CADD10F02}"/>
              </a:ext>
            </a:extLst>
          </p:cNvPr>
          <p:cNvPicPr>
            <a:picLocks noChangeAspect="1"/>
          </p:cNvPicPr>
          <p:nvPr/>
        </p:nvPicPr>
        <p:blipFill>
          <a:blip r:embed="rId3"/>
          <a:stretch>
            <a:fillRect/>
          </a:stretch>
        </p:blipFill>
        <p:spPr>
          <a:xfrm>
            <a:off x="4628025" y="5043658"/>
            <a:ext cx="3828567" cy="929225"/>
          </a:xfrm>
          <a:prstGeom prst="rect">
            <a:avLst/>
          </a:prstGeom>
        </p:spPr>
      </p:pic>
      <p:pic>
        <p:nvPicPr>
          <p:cNvPr id="25" name="Picture 24">
            <a:extLst>
              <a:ext uri="{FF2B5EF4-FFF2-40B4-BE49-F238E27FC236}">
                <a16:creationId xmlns:a16="http://schemas.microsoft.com/office/drawing/2014/main" id="{9C31115E-2B12-4DC8-8DFE-2B8BF9D916B4}"/>
              </a:ext>
            </a:extLst>
          </p:cNvPr>
          <p:cNvPicPr>
            <a:picLocks noChangeAspect="1"/>
          </p:cNvPicPr>
          <p:nvPr/>
        </p:nvPicPr>
        <p:blipFill>
          <a:blip r:embed="rId4"/>
          <a:stretch>
            <a:fillRect/>
          </a:stretch>
        </p:blipFill>
        <p:spPr>
          <a:xfrm>
            <a:off x="9144000" y="4817055"/>
            <a:ext cx="1306811" cy="1306811"/>
          </a:xfrm>
          <a:prstGeom prst="rect">
            <a:avLst/>
          </a:prstGeom>
        </p:spPr>
      </p:pic>
    </p:spTree>
    <p:extLst>
      <p:ext uri="{BB962C8B-B14F-4D97-AF65-F5344CB8AC3E}">
        <p14:creationId xmlns:p14="http://schemas.microsoft.com/office/powerpoint/2010/main" val="3063637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2" name="Rectangle 15">
            <a:extLst>
              <a:ext uri="{FF2B5EF4-FFF2-40B4-BE49-F238E27FC236}">
                <a16:creationId xmlns:a16="http://schemas.microsoft.com/office/drawing/2014/main" id="{3BAAC145-8399-4D61-B17D-78B7F9B44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17">
            <a:extLst>
              <a:ext uri="{FF2B5EF4-FFF2-40B4-BE49-F238E27FC236}">
                <a16:creationId xmlns:a16="http://schemas.microsoft.com/office/drawing/2014/main" id="{E8666A37-7228-4E44-A166-68CDF6887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19">
            <a:extLst>
              <a:ext uri="{FF2B5EF4-FFF2-40B4-BE49-F238E27FC236}">
                <a16:creationId xmlns:a16="http://schemas.microsoft.com/office/drawing/2014/main" id="{6C91C3A7-DB65-4408-A721-C4568409F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1">
            <a:extLst>
              <a:ext uri="{FF2B5EF4-FFF2-40B4-BE49-F238E27FC236}">
                <a16:creationId xmlns:a16="http://schemas.microsoft.com/office/drawing/2014/main" id="{F6BD8748-E06B-461C-9098-B30595515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3">
            <a:extLst>
              <a:ext uri="{FF2B5EF4-FFF2-40B4-BE49-F238E27FC236}">
                <a16:creationId xmlns:a16="http://schemas.microsoft.com/office/drawing/2014/main" id="{2AD936F5-D47C-418E-957B-E67FE0AB7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5">
            <a:extLst>
              <a:ext uri="{FF2B5EF4-FFF2-40B4-BE49-F238E27FC236}">
                <a16:creationId xmlns:a16="http://schemas.microsoft.com/office/drawing/2014/main" id="{25E36C78-D2A7-412A-9321-3AC28893C6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7" name="Rectangle 26">
              <a:extLst>
                <a:ext uri="{FF2B5EF4-FFF2-40B4-BE49-F238E27FC236}">
                  <a16:creationId xmlns:a16="http://schemas.microsoft.com/office/drawing/2014/main" id="{E383D63D-AFF6-450E-9563-88C596AE6E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831BE33D-0E67-4BB0-8A1B-581C9F3C48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8">
              <a:extLst>
                <a:ext uri="{FF2B5EF4-FFF2-40B4-BE49-F238E27FC236}">
                  <a16:creationId xmlns:a16="http://schemas.microsoft.com/office/drawing/2014/main" id="{1E16AD71-390C-4868-A5FB-5EB0874371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31" name="Rectangle 30">
            <a:extLst>
              <a:ext uri="{FF2B5EF4-FFF2-40B4-BE49-F238E27FC236}">
                <a16:creationId xmlns:a16="http://schemas.microsoft.com/office/drawing/2014/main" id="{FC428F49-D716-4BA1-9E15-BCC588E965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285" y="619432"/>
            <a:ext cx="3697570" cy="57711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9F48DDB-7ABE-4C1D-A1EA-5803484DCC83}"/>
              </a:ext>
            </a:extLst>
          </p:cNvPr>
          <p:cNvSpPr>
            <a:spLocks noGrp="1"/>
          </p:cNvSpPr>
          <p:nvPr>
            <p:ph type="title"/>
          </p:nvPr>
        </p:nvSpPr>
        <p:spPr>
          <a:xfrm>
            <a:off x="661361" y="790866"/>
            <a:ext cx="3296490" cy="2174403"/>
          </a:xfrm>
        </p:spPr>
        <p:txBody>
          <a:bodyPr vert="horz" lIns="91440" tIns="45720" rIns="91440" bIns="45720" rtlCol="0" anchor="b">
            <a:normAutofit/>
          </a:bodyPr>
          <a:lstStyle/>
          <a:p>
            <a:r>
              <a:rPr lang="en-US" sz="2800" dirty="0">
                <a:solidFill>
                  <a:srgbClr val="FFFFFF"/>
                </a:solidFill>
              </a:rPr>
              <a:t>PUBLIC INFRASTRUCTURE DAMAGE </a:t>
            </a:r>
          </a:p>
        </p:txBody>
      </p:sp>
      <p:pic>
        <p:nvPicPr>
          <p:cNvPr id="5" name="Picture 4">
            <a:extLst>
              <a:ext uri="{FF2B5EF4-FFF2-40B4-BE49-F238E27FC236}">
                <a16:creationId xmlns:a16="http://schemas.microsoft.com/office/drawing/2014/main" id="{C107A64C-BDD8-4A0D-A164-60BB6E88925D}"/>
              </a:ext>
            </a:extLst>
          </p:cNvPr>
          <p:cNvPicPr>
            <a:picLocks noChangeAspect="1"/>
          </p:cNvPicPr>
          <p:nvPr/>
        </p:nvPicPr>
        <p:blipFill rotWithShape="1">
          <a:blip r:embed="rId3"/>
          <a:srcRect r="1476" b="4"/>
          <a:stretch/>
        </p:blipFill>
        <p:spPr>
          <a:xfrm>
            <a:off x="4241830" y="619432"/>
            <a:ext cx="3703320" cy="2847165"/>
          </a:xfrm>
          <a:prstGeom prst="rect">
            <a:avLst/>
          </a:prstGeom>
        </p:spPr>
      </p:pic>
      <p:pic>
        <p:nvPicPr>
          <p:cNvPr id="2" name="Picture 1">
            <a:extLst>
              <a:ext uri="{FF2B5EF4-FFF2-40B4-BE49-F238E27FC236}">
                <a16:creationId xmlns:a16="http://schemas.microsoft.com/office/drawing/2014/main" id="{DC55E8A3-ADF6-4848-9454-32F7C08723A2}"/>
              </a:ext>
            </a:extLst>
          </p:cNvPr>
          <p:cNvPicPr>
            <a:picLocks noChangeAspect="1"/>
          </p:cNvPicPr>
          <p:nvPr/>
        </p:nvPicPr>
        <p:blipFill rotWithShape="1">
          <a:blip r:embed="rId4"/>
          <a:srcRect l="195" r="305" b="-5"/>
          <a:stretch/>
        </p:blipFill>
        <p:spPr>
          <a:xfrm>
            <a:off x="8042500" y="619432"/>
            <a:ext cx="3702973" cy="2847165"/>
          </a:xfrm>
          <a:prstGeom prst="rect">
            <a:avLst/>
          </a:prstGeom>
        </p:spPr>
      </p:pic>
      <p:pic>
        <p:nvPicPr>
          <p:cNvPr id="4" name="Picture 3">
            <a:extLst>
              <a:ext uri="{FF2B5EF4-FFF2-40B4-BE49-F238E27FC236}">
                <a16:creationId xmlns:a16="http://schemas.microsoft.com/office/drawing/2014/main" id="{D1BC7FAE-B6F9-4D7C-B109-893B27679961}"/>
              </a:ext>
            </a:extLst>
          </p:cNvPr>
          <p:cNvPicPr>
            <a:picLocks noChangeAspect="1"/>
          </p:cNvPicPr>
          <p:nvPr/>
        </p:nvPicPr>
        <p:blipFill rotWithShape="1">
          <a:blip r:embed="rId5"/>
          <a:srcRect t="914" r="-3" b="-3"/>
          <a:stretch/>
        </p:blipFill>
        <p:spPr>
          <a:xfrm>
            <a:off x="4241824" y="3562350"/>
            <a:ext cx="3703320" cy="2825496"/>
          </a:xfrm>
          <a:prstGeom prst="rect">
            <a:avLst/>
          </a:prstGeom>
        </p:spPr>
      </p:pic>
      <p:pic>
        <p:nvPicPr>
          <p:cNvPr id="3" name="Picture 2">
            <a:extLst>
              <a:ext uri="{FF2B5EF4-FFF2-40B4-BE49-F238E27FC236}">
                <a16:creationId xmlns:a16="http://schemas.microsoft.com/office/drawing/2014/main" id="{6C4A48F0-09BC-44A8-8CFD-B9B09F1BBFAF}"/>
              </a:ext>
            </a:extLst>
          </p:cNvPr>
          <p:cNvPicPr>
            <a:picLocks noChangeAspect="1"/>
          </p:cNvPicPr>
          <p:nvPr/>
        </p:nvPicPr>
        <p:blipFill rotWithShape="1">
          <a:blip r:embed="rId6"/>
          <a:srcRect t="905" r="-5" b="-5"/>
          <a:stretch/>
        </p:blipFill>
        <p:spPr>
          <a:xfrm>
            <a:off x="8037113" y="3562351"/>
            <a:ext cx="3702973" cy="2825496"/>
          </a:xfrm>
          <a:prstGeom prst="rect">
            <a:avLst/>
          </a:prstGeom>
        </p:spPr>
      </p:pic>
      <p:sp>
        <p:nvSpPr>
          <p:cNvPr id="6" name="TextBox 5">
            <a:extLst>
              <a:ext uri="{FF2B5EF4-FFF2-40B4-BE49-F238E27FC236}">
                <a16:creationId xmlns:a16="http://schemas.microsoft.com/office/drawing/2014/main" id="{BE0C83DD-214E-4CCD-BDA6-42979C94A0FF}"/>
              </a:ext>
            </a:extLst>
          </p:cNvPr>
          <p:cNvSpPr txBox="1"/>
          <p:nvPr/>
        </p:nvSpPr>
        <p:spPr>
          <a:xfrm>
            <a:off x="4676503" y="6387846"/>
            <a:ext cx="7063212" cy="378714"/>
          </a:xfrm>
          <a:prstGeom prst="rect">
            <a:avLst/>
          </a:prstGeom>
          <a:noFill/>
        </p:spPr>
        <p:txBody>
          <a:bodyPr wrap="square" rtlCol="0">
            <a:spAutoFit/>
          </a:bodyPr>
          <a:lstStyle/>
          <a:p>
            <a:r>
              <a:rPr lang="en-US" dirty="0">
                <a:solidFill>
                  <a:schemeClr val="bg1"/>
                </a:solidFill>
              </a:rPr>
              <a:t>Photo Credits: Japanese Knotweed Ltd. and IVM and Treatment Ltd.</a:t>
            </a:r>
          </a:p>
        </p:txBody>
      </p:sp>
    </p:spTree>
    <p:extLst>
      <p:ext uri="{BB962C8B-B14F-4D97-AF65-F5344CB8AC3E}">
        <p14:creationId xmlns:p14="http://schemas.microsoft.com/office/powerpoint/2010/main" val="135449643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9">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8" name="Rectangle 17">
            <a:extLst>
              <a:ext uri="{FF2B5EF4-FFF2-40B4-BE49-F238E27FC236}">
                <a16:creationId xmlns:a16="http://schemas.microsoft.com/office/drawing/2014/main" id="{5A990F04-D677-4DB7-9922-D31D61E3E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E45C779D-4C6F-4D65-ACDE-D700D5677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Content Placeholder 4">
            <a:extLst>
              <a:ext uri="{FF2B5EF4-FFF2-40B4-BE49-F238E27FC236}">
                <a16:creationId xmlns:a16="http://schemas.microsoft.com/office/drawing/2014/main" id="{DA27FE20-78B4-411B-BC9D-41D39B4DB139}"/>
              </a:ext>
            </a:extLst>
          </p:cNvPr>
          <p:cNvPicPr>
            <a:picLocks noGrp="1" noChangeAspect="1"/>
          </p:cNvPicPr>
          <p:nvPr>
            <p:ph idx="1"/>
          </p:nvPr>
        </p:nvPicPr>
        <p:blipFill>
          <a:blip r:embed="rId2"/>
          <a:stretch>
            <a:fillRect/>
          </a:stretch>
        </p:blipFill>
        <p:spPr>
          <a:xfrm>
            <a:off x="1077135" y="816797"/>
            <a:ext cx="4378787" cy="5666666"/>
          </a:xfrm>
          <a:prstGeom prst="rect">
            <a:avLst/>
          </a:prstGeom>
        </p:spPr>
      </p:pic>
      <p:sp>
        <p:nvSpPr>
          <p:cNvPr id="22" name="Rectangle 21">
            <a:extLst>
              <a:ext uri="{FF2B5EF4-FFF2-40B4-BE49-F238E27FC236}">
                <a16:creationId xmlns:a16="http://schemas.microsoft.com/office/drawing/2014/main" id="{9C51B322-BAD9-40C0-BB3B-567DE59B2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6079" y="723899"/>
            <a:ext cx="5009388"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6F51F41-A34A-43EE-B3F8-9AB5ABC76303}"/>
              </a:ext>
            </a:extLst>
          </p:cNvPr>
          <p:cNvSpPr>
            <a:spLocks noGrp="1"/>
          </p:cNvSpPr>
          <p:nvPr>
            <p:ph type="title"/>
          </p:nvPr>
        </p:nvSpPr>
        <p:spPr>
          <a:xfrm>
            <a:off x="7314307" y="1102492"/>
            <a:ext cx="3852931" cy="2690196"/>
          </a:xfrm>
        </p:spPr>
        <p:txBody>
          <a:bodyPr vert="horz" lIns="91440" tIns="45720" rIns="91440" bIns="45720" rtlCol="0" anchor="b">
            <a:normAutofit fontScale="90000"/>
          </a:bodyPr>
          <a:lstStyle/>
          <a:p>
            <a:pPr algn="ctr"/>
            <a:r>
              <a:rPr lang="en-US" sz="3600" dirty="0">
                <a:solidFill>
                  <a:srgbClr val="FFFFFF"/>
                </a:solidFill>
              </a:rPr>
              <a:t>Where has Japanese knotweed Been Identified in </a:t>
            </a:r>
            <a:r>
              <a:rPr lang="en-US" sz="3600" dirty="0" err="1">
                <a:solidFill>
                  <a:srgbClr val="FFFFFF"/>
                </a:solidFill>
              </a:rPr>
              <a:t>MARIn</a:t>
            </a:r>
            <a:r>
              <a:rPr lang="en-US" sz="3600" dirty="0">
                <a:solidFill>
                  <a:srgbClr val="FFFFFF"/>
                </a:solidFill>
              </a:rPr>
              <a:t> County?</a:t>
            </a:r>
          </a:p>
        </p:txBody>
      </p:sp>
      <p:grpSp>
        <p:nvGrpSpPr>
          <p:cNvPr id="24" name="Group 23">
            <a:extLst>
              <a:ext uri="{FF2B5EF4-FFF2-40B4-BE49-F238E27FC236}">
                <a16:creationId xmlns:a16="http://schemas.microsoft.com/office/drawing/2014/main" id="{4F0C6271-47D7-4964-A505-71C87C0CA2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5" name="Rectangle 24">
              <a:extLst>
                <a:ext uri="{FF2B5EF4-FFF2-40B4-BE49-F238E27FC236}">
                  <a16:creationId xmlns:a16="http://schemas.microsoft.com/office/drawing/2014/main" id="{FAE67D4F-6BA5-4F2E-B41B-B8553908BD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BA2C8C5E-4349-46A8-9896-F2124F687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6C0191E3-F755-4E2E-8AF9-3F7F5D9A2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a:extLst>
              <a:ext uri="{FF2B5EF4-FFF2-40B4-BE49-F238E27FC236}">
                <a16:creationId xmlns:a16="http://schemas.microsoft.com/office/drawing/2014/main" id="{C19A47EC-9647-4C94-9792-2426E1D0C918}"/>
              </a:ext>
            </a:extLst>
          </p:cNvPr>
          <p:cNvSpPr txBox="1"/>
          <p:nvPr/>
        </p:nvSpPr>
        <p:spPr>
          <a:xfrm>
            <a:off x="6999006" y="4329434"/>
            <a:ext cx="4483532" cy="1200329"/>
          </a:xfrm>
          <a:prstGeom prst="rect">
            <a:avLst/>
          </a:prstGeom>
          <a:noFill/>
        </p:spPr>
        <p:txBody>
          <a:bodyPr wrap="square" rtlCol="0">
            <a:spAutoFit/>
          </a:bodyPr>
          <a:lstStyle/>
          <a:p>
            <a:pPr marL="285750" indent="-285750">
              <a:buClr>
                <a:schemeClr val="accent2"/>
              </a:buClr>
              <a:buFont typeface="Wingdings" panose="05000000000000000000" pitchFamily="2" charset="2"/>
              <a:buChar char="§"/>
            </a:pPr>
            <a:r>
              <a:rPr lang="en-US" sz="2400" dirty="0">
                <a:solidFill>
                  <a:schemeClr val="bg1"/>
                </a:solidFill>
              </a:rPr>
              <a:t>Lagunitas Creek watershed</a:t>
            </a:r>
          </a:p>
          <a:p>
            <a:pPr>
              <a:buClr>
                <a:schemeClr val="accent2"/>
              </a:buClr>
            </a:pPr>
            <a:endParaRPr lang="en-US" sz="2400" dirty="0">
              <a:solidFill>
                <a:schemeClr val="bg1"/>
              </a:solidFill>
            </a:endParaRPr>
          </a:p>
          <a:p>
            <a:pPr marL="285750" indent="-285750">
              <a:buClr>
                <a:schemeClr val="accent2"/>
              </a:buClr>
              <a:buFont typeface="Wingdings" panose="05000000000000000000" pitchFamily="2" charset="2"/>
              <a:buChar char="§"/>
            </a:pPr>
            <a:r>
              <a:rPr lang="en-US" sz="2400" dirty="0">
                <a:solidFill>
                  <a:schemeClr val="bg1"/>
                </a:solidFill>
              </a:rPr>
              <a:t>San Geronimo Creek watershed</a:t>
            </a:r>
          </a:p>
        </p:txBody>
      </p:sp>
    </p:spTree>
    <p:extLst>
      <p:ext uri="{BB962C8B-B14F-4D97-AF65-F5344CB8AC3E}">
        <p14:creationId xmlns:p14="http://schemas.microsoft.com/office/powerpoint/2010/main" val="380680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8D80-5C14-408A-98B2-EF08F709D821}"/>
              </a:ext>
            </a:extLst>
          </p:cNvPr>
          <p:cNvSpPr>
            <a:spLocks noGrp="1"/>
          </p:cNvSpPr>
          <p:nvPr>
            <p:ph type="title"/>
          </p:nvPr>
        </p:nvSpPr>
        <p:spPr/>
        <p:txBody>
          <a:bodyPr/>
          <a:lstStyle/>
          <a:p>
            <a:r>
              <a:rPr lang="en-US" dirty="0"/>
              <a:t>Ecology of </a:t>
            </a:r>
            <a:r>
              <a:rPr lang="en-US" i="1" dirty="0" err="1"/>
              <a:t>Fallopia</a:t>
            </a:r>
            <a:r>
              <a:rPr lang="en-US" i="1" dirty="0"/>
              <a:t> Japonica</a:t>
            </a:r>
            <a:endParaRPr lang="en-US" dirty="0"/>
          </a:p>
        </p:txBody>
      </p:sp>
      <p:sp>
        <p:nvSpPr>
          <p:cNvPr id="5" name="Text Placeholder 4">
            <a:extLst>
              <a:ext uri="{FF2B5EF4-FFF2-40B4-BE49-F238E27FC236}">
                <a16:creationId xmlns:a16="http://schemas.microsoft.com/office/drawing/2014/main" id="{1080BCAD-56F3-4C8B-8538-A33560E6D168}"/>
              </a:ext>
            </a:extLst>
          </p:cNvPr>
          <p:cNvSpPr>
            <a:spLocks noGrp="1"/>
          </p:cNvSpPr>
          <p:nvPr>
            <p:ph type="body" sz="quarter" idx="3"/>
          </p:nvPr>
        </p:nvSpPr>
        <p:spPr>
          <a:xfrm>
            <a:off x="6370722" y="2372679"/>
            <a:ext cx="5087073" cy="553373"/>
          </a:xfrm>
        </p:spPr>
        <p:txBody>
          <a:bodyPr/>
          <a:lstStyle/>
          <a:p>
            <a:r>
              <a:rPr lang="en-US" sz="2400" dirty="0"/>
              <a:t>How much do you have?</a:t>
            </a:r>
          </a:p>
        </p:txBody>
      </p:sp>
      <p:sp>
        <p:nvSpPr>
          <p:cNvPr id="6" name="Content Placeholder 5">
            <a:extLst>
              <a:ext uri="{FF2B5EF4-FFF2-40B4-BE49-F238E27FC236}">
                <a16:creationId xmlns:a16="http://schemas.microsoft.com/office/drawing/2014/main" id="{D6DB3C83-B8AA-40B1-A1DE-6BEEF30AF5E5}"/>
              </a:ext>
            </a:extLst>
          </p:cNvPr>
          <p:cNvSpPr>
            <a:spLocks noGrp="1"/>
          </p:cNvSpPr>
          <p:nvPr>
            <p:ph sz="quarter" idx="4"/>
          </p:nvPr>
        </p:nvSpPr>
        <p:spPr>
          <a:xfrm>
            <a:off x="6370722" y="2926051"/>
            <a:ext cx="5393100" cy="3309495"/>
          </a:xfrm>
        </p:spPr>
        <p:txBody>
          <a:bodyPr>
            <a:normAutofit lnSpcReduction="10000"/>
          </a:bodyPr>
          <a:lstStyle/>
          <a:p>
            <a:endParaRPr lang="en-US" dirty="0"/>
          </a:p>
          <a:p>
            <a:r>
              <a:rPr lang="en-US" sz="2000" dirty="0"/>
              <a:t>Not a lot, thankfully</a:t>
            </a:r>
          </a:p>
          <a:p>
            <a:r>
              <a:rPr lang="en-US" sz="2000" dirty="0"/>
              <a:t>But more than we want (which is none!)</a:t>
            </a:r>
          </a:p>
          <a:p>
            <a:r>
              <a:rPr lang="en-US" sz="2000" dirty="0"/>
              <a:t>NPS: 34 sites in 2017, 39 sites in 2018 (but a much lower stem count following treatment)</a:t>
            </a:r>
          </a:p>
          <a:p>
            <a:r>
              <a:rPr lang="en-US" sz="2000" dirty="0"/>
              <a:t>Private land owners:  26 sites were surveyed, 11 did not have knotweed, 15 did have knotweed, 11 of those 15 sites were treated in 2018</a:t>
            </a:r>
          </a:p>
        </p:txBody>
      </p:sp>
      <p:sp>
        <p:nvSpPr>
          <p:cNvPr id="9" name="Text Placeholder 2">
            <a:extLst>
              <a:ext uri="{FF2B5EF4-FFF2-40B4-BE49-F238E27FC236}">
                <a16:creationId xmlns:a16="http://schemas.microsoft.com/office/drawing/2014/main" id="{8F6A2626-D7AB-4680-8C5B-23A8211F1A8C}"/>
              </a:ext>
            </a:extLst>
          </p:cNvPr>
          <p:cNvSpPr txBox="1">
            <a:spLocks/>
          </p:cNvSpPr>
          <p:nvPr/>
        </p:nvSpPr>
        <p:spPr>
          <a:xfrm>
            <a:off x="887217" y="2390047"/>
            <a:ext cx="5087075" cy="536005"/>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200" b="0" kern="1200">
                <a:solidFill>
                  <a:schemeClr val="accent2"/>
                </a:solidFill>
                <a:latin typeface="+mn-lt"/>
                <a:ea typeface="+mn-ea"/>
                <a:cs typeface="+mn-cs"/>
              </a:defRPr>
            </a:lvl1pPr>
            <a:lvl2pPr marL="457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2000" b="1" kern="1200">
                <a:solidFill>
                  <a:schemeClr val="tx2"/>
                </a:solidFill>
                <a:latin typeface="+mn-lt"/>
                <a:ea typeface="+mn-ea"/>
                <a:cs typeface="+mn-cs"/>
              </a:defRPr>
            </a:lvl2pPr>
            <a:lvl3pPr marL="914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800" b="1" kern="1200">
                <a:solidFill>
                  <a:schemeClr val="tx2"/>
                </a:solidFill>
                <a:latin typeface="+mn-lt"/>
                <a:ea typeface="+mn-ea"/>
                <a:cs typeface="+mn-cs"/>
              </a:defRPr>
            </a:lvl3pPr>
            <a:lvl4pPr marL="1371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4pPr>
            <a:lvl5pPr marL="18288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r>
              <a:rPr lang="en-US" sz="2400" dirty="0"/>
              <a:t>How long have you had it?</a:t>
            </a:r>
          </a:p>
        </p:txBody>
      </p:sp>
      <p:sp>
        <p:nvSpPr>
          <p:cNvPr id="12" name="Content Placeholder 3">
            <a:extLst>
              <a:ext uri="{FF2B5EF4-FFF2-40B4-BE49-F238E27FC236}">
                <a16:creationId xmlns:a16="http://schemas.microsoft.com/office/drawing/2014/main" id="{33A64DA5-65DB-493D-9E45-B9E44518864B}"/>
              </a:ext>
            </a:extLst>
          </p:cNvPr>
          <p:cNvSpPr txBox="1">
            <a:spLocks/>
          </p:cNvSpPr>
          <p:nvPr/>
        </p:nvSpPr>
        <p:spPr>
          <a:xfrm>
            <a:off x="824609" y="3193343"/>
            <a:ext cx="5393100" cy="293499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000" dirty="0"/>
              <a:t>Infestation was first documented in the winter of 2011 along Lagunitas Creek</a:t>
            </a:r>
          </a:p>
          <a:p>
            <a:r>
              <a:rPr lang="en-US" sz="2000" dirty="0"/>
              <a:t>Since then, it has been confirmed on national, state and private lands along Lagunitas Creek and San Geronimo Creek</a:t>
            </a:r>
          </a:p>
          <a:p>
            <a:r>
              <a:rPr lang="en-US" sz="2000" dirty="0"/>
              <a:t>We don’t know how it got here and it is unlikely that we will ever find out</a:t>
            </a:r>
          </a:p>
          <a:p>
            <a:endParaRPr lang="en-US" dirty="0"/>
          </a:p>
        </p:txBody>
      </p:sp>
    </p:spTree>
    <p:extLst>
      <p:ext uri="{BB962C8B-B14F-4D97-AF65-F5344CB8AC3E}">
        <p14:creationId xmlns:p14="http://schemas.microsoft.com/office/powerpoint/2010/main" val="2775099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066F-F2B5-4AED-ABF3-BC74FA0B6022}"/>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3D5F6EEC-D0F4-4C94-98A6-A71D4CAB4C09}"/>
              </a:ext>
            </a:extLst>
          </p:cNvPr>
          <p:cNvSpPr>
            <a:spLocks noGrp="1"/>
          </p:cNvSpPr>
          <p:nvPr>
            <p:ph type="body" sz="quarter" idx="3"/>
          </p:nvPr>
        </p:nvSpPr>
        <p:spPr>
          <a:xfrm>
            <a:off x="6217709" y="2454276"/>
            <a:ext cx="5087073" cy="553373"/>
          </a:xfrm>
        </p:spPr>
        <p:txBody>
          <a:bodyPr/>
          <a:lstStyle/>
          <a:p>
            <a:r>
              <a:rPr lang="en-US" sz="2400" dirty="0"/>
              <a:t>How quickly might it spread?</a:t>
            </a:r>
          </a:p>
        </p:txBody>
      </p:sp>
      <p:sp>
        <p:nvSpPr>
          <p:cNvPr id="6" name="Content Placeholder 5">
            <a:extLst>
              <a:ext uri="{FF2B5EF4-FFF2-40B4-BE49-F238E27FC236}">
                <a16:creationId xmlns:a16="http://schemas.microsoft.com/office/drawing/2014/main" id="{1D02C25E-EDFC-4AA1-A0F0-9DC9EE9608CD}"/>
              </a:ext>
            </a:extLst>
          </p:cNvPr>
          <p:cNvSpPr>
            <a:spLocks noGrp="1"/>
          </p:cNvSpPr>
          <p:nvPr>
            <p:ph sz="quarter" idx="4"/>
          </p:nvPr>
        </p:nvSpPr>
        <p:spPr>
          <a:xfrm>
            <a:off x="6217709" y="3337167"/>
            <a:ext cx="5393100" cy="2934999"/>
          </a:xfrm>
        </p:spPr>
        <p:txBody>
          <a:bodyPr/>
          <a:lstStyle/>
          <a:p>
            <a:r>
              <a:rPr lang="en-US" sz="2000" dirty="0"/>
              <a:t>Very quickly!</a:t>
            </a:r>
          </a:p>
          <a:p>
            <a:r>
              <a:rPr lang="en-US" sz="2000" dirty="0"/>
              <a:t>Aggressive nature, out-shades other vegetation</a:t>
            </a:r>
          </a:p>
          <a:p>
            <a:r>
              <a:rPr lang="en-US" sz="2000" dirty="0"/>
              <a:t>Easily spread through flooding</a:t>
            </a:r>
          </a:p>
          <a:p>
            <a:r>
              <a:rPr lang="en-US" sz="2000" dirty="0"/>
              <a:t>Takes as little as 0.7 grams of rhizome material or node material to start a new infestation</a:t>
            </a:r>
          </a:p>
          <a:p>
            <a:endParaRPr lang="en-US" dirty="0"/>
          </a:p>
          <a:p>
            <a:endParaRPr lang="en-US" dirty="0"/>
          </a:p>
        </p:txBody>
      </p:sp>
      <p:sp>
        <p:nvSpPr>
          <p:cNvPr id="9" name="Text Placeholder 2">
            <a:extLst>
              <a:ext uri="{FF2B5EF4-FFF2-40B4-BE49-F238E27FC236}">
                <a16:creationId xmlns:a16="http://schemas.microsoft.com/office/drawing/2014/main" id="{84A8A2A0-201E-47FD-945D-F2D65FC6FA06}"/>
              </a:ext>
            </a:extLst>
          </p:cNvPr>
          <p:cNvSpPr>
            <a:spLocks noGrp="1"/>
          </p:cNvSpPr>
          <p:nvPr>
            <p:ph type="body" idx="1"/>
          </p:nvPr>
        </p:nvSpPr>
        <p:spPr>
          <a:xfrm>
            <a:off x="581916" y="2414321"/>
            <a:ext cx="5086350" cy="536575"/>
          </a:xfrm>
        </p:spPr>
        <p:txBody>
          <a:bodyPr/>
          <a:lstStyle/>
          <a:p>
            <a:r>
              <a:rPr lang="en-US" sz="2400" dirty="0"/>
              <a:t>How does it reproduce?</a:t>
            </a:r>
          </a:p>
        </p:txBody>
      </p:sp>
      <p:sp>
        <p:nvSpPr>
          <p:cNvPr id="14" name="Content Placeholder 3">
            <a:extLst>
              <a:ext uri="{FF2B5EF4-FFF2-40B4-BE49-F238E27FC236}">
                <a16:creationId xmlns:a16="http://schemas.microsoft.com/office/drawing/2014/main" id="{73BF1D13-3BF4-4755-9118-720E0FB4BDA9}"/>
              </a:ext>
            </a:extLst>
          </p:cNvPr>
          <p:cNvSpPr txBox="1">
            <a:spLocks/>
          </p:cNvSpPr>
          <p:nvPr/>
        </p:nvSpPr>
        <p:spPr>
          <a:xfrm>
            <a:off x="581193" y="2924589"/>
            <a:ext cx="5393100" cy="2934999"/>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endParaRPr lang="en-US" dirty="0"/>
          </a:p>
          <a:p>
            <a:r>
              <a:rPr lang="en-US" sz="2000" dirty="0"/>
              <a:t>Through its rhizomes; it has an extensive rhizome network can extend 23 feet horizontally and 10 feet deep</a:t>
            </a:r>
          </a:p>
          <a:p>
            <a:r>
              <a:rPr lang="en-US" sz="2000" dirty="0"/>
              <a:t>Occasionally produces seed, but rarely viable</a:t>
            </a:r>
          </a:p>
          <a:p>
            <a:r>
              <a:rPr lang="en-US" sz="2000" dirty="0"/>
              <a:t>Can also spread through stem fragments</a:t>
            </a:r>
          </a:p>
          <a:p>
            <a:endParaRPr lang="en-US" sz="2000" dirty="0"/>
          </a:p>
        </p:txBody>
      </p:sp>
    </p:spTree>
    <p:extLst>
      <p:ext uri="{BB962C8B-B14F-4D97-AF65-F5344CB8AC3E}">
        <p14:creationId xmlns:p14="http://schemas.microsoft.com/office/powerpoint/2010/main" val="1874433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6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7FED4647-17E2-4343-BF7F-7A14DDEB00E3}"/>
              </a:ext>
            </a:extLst>
          </p:cNvPr>
          <p:cNvPicPr>
            <a:picLocks noGrp="1" noChangeAspect="1"/>
          </p:cNvPicPr>
          <p:nvPr>
            <p:ph sz="half" idx="4294967295"/>
          </p:nvPr>
        </p:nvPicPr>
        <p:blipFill>
          <a:blip r:embed="rId3"/>
          <a:stretch>
            <a:fillRect/>
          </a:stretch>
        </p:blipFill>
        <p:spPr>
          <a:xfrm>
            <a:off x="1031395" y="617341"/>
            <a:ext cx="10129210" cy="5571066"/>
          </a:xfrm>
          <a:prstGeom prst="rect">
            <a:avLst/>
          </a:prstGeom>
        </p:spPr>
      </p:pic>
      <p:sp>
        <p:nvSpPr>
          <p:cNvPr id="9" name="TextBox 8">
            <a:extLst>
              <a:ext uri="{FF2B5EF4-FFF2-40B4-BE49-F238E27FC236}">
                <a16:creationId xmlns:a16="http://schemas.microsoft.com/office/drawing/2014/main" id="{00630F58-F12E-478F-8C08-52071041B19C}"/>
              </a:ext>
            </a:extLst>
          </p:cNvPr>
          <p:cNvSpPr txBox="1"/>
          <p:nvPr/>
        </p:nvSpPr>
        <p:spPr>
          <a:xfrm>
            <a:off x="6555036" y="5871327"/>
            <a:ext cx="4516916" cy="369332"/>
          </a:xfrm>
          <a:prstGeom prst="rect">
            <a:avLst/>
          </a:prstGeom>
          <a:noFill/>
        </p:spPr>
        <p:txBody>
          <a:bodyPr wrap="square" rtlCol="0">
            <a:spAutoFit/>
          </a:bodyPr>
          <a:lstStyle/>
          <a:p>
            <a:r>
              <a:rPr lang="en-US" dirty="0">
                <a:solidFill>
                  <a:schemeClr val="bg1"/>
                </a:solidFill>
              </a:rPr>
              <a:t>Photo Credit: Japanese Knotweed Solutions</a:t>
            </a:r>
          </a:p>
        </p:txBody>
      </p:sp>
    </p:spTree>
    <p:extLst>
      <p:ext uri="{BB962C8B-B14F-4D97-AF65-F5344CB8AC3E}">
        <p14:creationId xmlns:p14="http://schemas.microsoft.com/office/powerpoint/2010/main" val="1344871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B486DE22-0EC4-474A-8665-766DC5D4C1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47645B2-AC9A-4355-A995-1BE8B782D515}"/>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n-US" dirty="0"/>
              <a:t>Japanese Knotweed in Japan</a:t>
            </a:r>
          </a:p>
        </p:txBody>
      </p:sp>
      <p:pic>
        <p:nvPicPr>
          <p:cNvPr id="10" name="Content Placeholder 9">
            <a:extLst>
              <a:ext uri="{FF2B5EF4-FFF2-40B4-BE49-F238E27FC236}">
                <a16:creationId xmlns:a16="http://schemas.microsoft.com/office/drawing/2014/main" id="{15619BE3-9418-47C3-939E-29F38FD2CD91}"/>
              </a:ext>
            </a:extLst>
          </p:cNvPr>
          <p:cNvPicPr>
            <a:picLocks noGrp="1" noChangeAspect="1"/>
          </p:cNvPicPr>
          <p:nvPr>
            <p:ph sz="half" idx="2"/>
          </p:nvPr>
        </p:nvPicPr>
        <p:blipFill>
          <a:blip r:embed="rId3"/>
          <a:stretch>
            <a:fillRect/>
          </a:stretch>
        </p:blipFill>
        <p:spPr>
          <a:xfrm>
            <a:off x="3733136" y="1995294"/>
            <a:ext cx="3819883" cy="2145700"/>
          </a:xfrm>
        </p:spPr>
      </p:pic>
      <p:pic>
        <p:nvPicPr>
          <p:cNvPr id="11" name="Content Placeholder 7">
            <a:extLst>
              <a:ext uri="{FF2B5EF4-FFF2-40B4-BE49-F238E27FC236}">
                <a16:creationId xmlns:a16="http://schemas.microsoft.com/office/drawing/2014/main" id="{A30D940B-4B08-4B74-B4C5-B95741E12E51}"/>
              </a:ext>
            </a:extLst>
          </p:cNvPr>
          <p:cNvPicPr>
            <a:picLocks noChangeAspect="1"/>
          </p:cNvPicPr>
          <p:nvPr/>
        </p:nvPicPr>
        <p:blipFill>
          <a:blip r:embed="rId4"/>
          <a:stretch>
            <a:fillRect/>
          </a:stretch>
        </p:blipFill>
        <p:spPr>
          <a:xfrm>
            <a:off x="7684939" y="2103040"/>
            <a:ext cx="4060528" cy="4233100"/>
          </a:xfrm>
          <a:prstGeom prst="rect">
            <a:avLst/>
          </a:prstGeom>
        </p:spPr>
      </p:pic>
      <p:pic>
        <p:nvPicPr>
          <p:cNvPr id="14" name="Picture 13">
            <a:extLst>
              <a:ext uri="{FF2B5EF4-FFF2-40B4-BE49-F238E27FC236}">
                <a16:creationId xmlns:a16="http://schemas.microsoft.com/office/drawing/2014/main" id="{B4166584-4164-48A7-94FC-69CD61CBB613}"/>
              </a:ext>
            </a:extLst>
          </p:cNvPr>
          <p:cNvPicPr>
            <a:picLocks noChangeAspect="1"/>
          </p:cNvPicPr>
          <p:nvPr/>
        </p:nvPicPr>
        <p:blipFill>
          <a:blip r:embed="rId5"/>
          <a:stretch>
            <a:fillRect/>
          </a:stretch>
        </p:blipFill>
        <p:spPr>
          <a:xfrm>
            <a:off x="4236961" y="4272704"/>
            <a:ext cx="3287163" cy="2205580"/>
          </a:xfrm>
          <a:prstGeom prst="rect">
            <a:avLst/>
          </a:prstGeom>
        </p:spPr>
      </p:pic>
      <p:pic>
        <p:nvPicPr>
          <p:cNvPr id="17" name="Picture 16">
            <a:extLst>
              <a:ext uri="{FF2B5EF4-FFF2-40B4-BE49-F238E27FC236}">
                <a16:creationId xmlns:a16="http://schemas.microsoft.com/office/drawing/2014/main" id="{E32D1689-11C3-4FD8-B12E-5976269A112B}"/>
              </a:ext>
            </a:extLst>
          </p:cNvPr>
          <p:cNvPicPr>
            <a:picLocks noChangeAspect="1"/>
          </p:cNvPicPr>
          <p:nvPr/>
        </p:nvPicPr>
        <p:blipFill>
          <a:blip r:embed="rId6"/>
          <a:stretch>
            <a:fillRect/>
          </a:stretch>
        </p:blipFill>
        <p:spPr>
          <a:xfrm>
            <a:off x="477019" y="1891454"/>
            <a:ext cx="3124200" cy="2381250"/>
          </a:xfrm>
          <a:prstGeom prst="rect">
            <a:avLst/>
          </a:prstGeom>
        </p:spPr>
      </p:pic>
      <p:pic>
        <p:nvPicPr>
          <p:cNvPr id="21" name="Picture 20">
            <a:extLst>
              <a:ext uri="{FF2B5EF4-FFF2-40B4-BE49-F238E27FC236}">
                <a16:creationId xmlns:a16="http://schemas.microsoft.com/office/drawing/2014/main" id="{3807EA8A-BABB-4CB6-B9A8-4B48DA7318E4}"/>
              </a:ext>
            </a:extLst>
          </p:cNvPr>
          <p:cNvPicPr>
            <a:picLocks noChangeAspect="1"/>
          </p:cNvPicPr>
          <p:nvPr/>
        </p:nvPicPr>
        <p:blipFill>
          <a:blip r:embed="rId7"/>
          <a:stretch>
            <a:fillRect/>
          </a:stretch>
        </p:blipFill>
        <p:spPr>
          <a:xfrm>
            <a:off x="628239" y="4283138"/>
            <a:ext cx="3133725" cy="2371725"/>
          </a:xfrm>
          <a:prstGeom prst="rect">
            <a:avLst/>
          </a:prstGeom>
        </p:spPr>
      </p:pic>
      <p:sp>
        <p:nvSpPr>
          <p:cNvPr id="3" name="TextBox 2">
            <a:extLst>
              <a:ext uri="{FF2B5EF4-FFF2-40B4-BE49-F238E27FC236}">
                <a16:creationId xmlns:a16="http://schemas.microsoft.com/office/drawing/2014/main" id="{95301E5B-013B-49EB-BCCD-5F6F982FD358}"/>
              </a:ext>
            </a:extLst>
          </p:cNvPr>
          <p:cNvSpPr txBox="1"/>
          <p:nvPr/>
        </p:nvSpPr>
        <p:spPr>
          <a:xfrm>
            <a:off x="3733136" y="6478284"/>
            <a:ext cx="8012331" cy="369332"/>
          </a:xfrm>
          <a:prstGeom prst="rect">
            <a:avLst/>
          </a:prstGeom>
          <a:noFill/>
        </p:spPr>
        <p:txBody>
          <a:bodyPr wrap="square" rtlCol="0">
            <a:spAutoFit/>
          </a:bodyPr>
          <a:lstStyle/>
          <a:p>
            <a:r>
              <a:rPr lang="en-US" dirty="0"/>
              <a:t>Photo Credits: N. Adachi et al., D. Kurose et al. and Japanese Knotweed Removal UK</a:t>
            </a:r>
          </a:p>
        </p:txBody>
      </p:sp>
      <p:sp>
        <p:nvSpPr>
          <p:cNvPr id="4" name="TextBox 3">
            <a:extLst>
              <a:ext uri="{FF2B5EF4-FFF2-40B4-BE49-F238E27FC236}">
                <a16:creationId xmlns:a16="http://schemas.microsoft.com/office/drawing/2014/main" id="{E91D3F3A-FD6A-4F9C-A599-44774CE5A6E6}"/>
              </a:ext>
            </a:extLst>
          </p:cNvPr>
          <p:cNvSpPr txBox="1"/>
          <p:nvPr/>
        </p:nvSpPr>
        <p:spPr>
          <a:xfrm>
            <a:off x="5793580" y="3639953"/>
            <a:ext cx="1730544" cy="369332"/>
          </a:xfrm>
          <a:prstGeom prst="rect">
            <a:avLst/>
          </a:prstGeom>
          <a:noFill/>
        </p:spPr>
        <p:txBody>
          <a:bodyPr wrap="square" rtlCol="0">
            <a:spAutoFit/>
          </a:bodyPr>
          <a:lstStyle/>
          <a:p>
            <a:r>
              <a:rPr lang="en-US" i="1" dirty="0" err="1">
                <a:solidFill>
                  <a:schemeClr val="bg1"/>
                </a:solidFill>
              </a:rPr>
              <a:t>Aphalara</a:t>
            </a:r>
            <a:r>
              <a:rPr lang="en-US" i="1" dirty="0">
                <a:solidFill>
                  <a:schemeClr val="bg1"/>
                </a:solidFill>
              </a:rPr>
              <a:t> </a:t>
            </a:r>
            <a:r>
              <a:rPr lang="en-US" i="1" dirty="0" err="1">
                <a:solidFill>
                  <a:schemeClr val="bg1"/>
                </a:solidFill>
              </a:rPr>
              <a:t>itadori</a:t>
            </a:r>
            <a:endParaRPr lang="en-US" i="1" dirty="0">
              <a:solidFill>
                <a:schemeClr val="bg1"/>
              </a:solidFill>
            </a:endParaRPr>
          </a:p>
        </p:txBody>
      </p:sp>
      <p:sp>
        <p:nvSpPr>
          <p:cNvPr id="5" name="TextBox 4">
            <a:extLst>
              <a:ext uri="{FF2B5EF4-FFF2-40B4-BE49-F238E27FC236}">
                <a16:creationId xmlns:a16="http://schemas.microsoft.com/office/drawing/2014/main" id="{42F39831-5571-4559-A7CA-F9976C0C9C1C}"/>
              </a:ext>
            </a:extLst>
          </p:cNvPr>
          <p:cNvSpPr txBox="1"/>
          <p:nvPr/>
        </p:nvSpPr>
        <p:spPr>
          <a:xfrm>
            <a:off x="1360428" y="6251095"/>
            <a:ext cx="2481943" cy="369332"/>
          </a:xfrm>
          <a:prstGeom prst="rect">
            <a:avLst/>
          </a:prstGeom>
          <a:noFill/>
        </p:spPr>
        <p:txBody>
          <a:bodyPr wrap="square" rtlCol="0">
            <a:spAutoFit/>
          </a:bodyPr>
          <a:lstStyle/>
          <a:p>
            <a:r>
              <a:rPr lang="en-US" i="1" dirty="0" err="1">
                <a:solidFill>
                  <a:schemeClr val="bg1"/>
                </a:solidFill>
              </a:rPr>
              <a:t>Mycosphaerella</a:t>
            </a:r>
            <a:r>
              <a:rPr lang="en-US" dirty="0">
                <a:solidFill>
                  <a:schemeClr val="bg1"/>
                </a:solidFill>
              </a:rPr>
              <a:t> leaf spot</a:t>
            </a:r>
          </a:p>
        </p:txBody>
      </p:sp>
    </p:spTree>
    <p:extLst>
      <p:ext uri="{BB962C8B-B14F-4D97-AF65-F5344CB8AC3E}">
        <p14:creationId xmlns:p14="http://schemas.microsoft.com/office/powerpoint/2010/main" val="229870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709B7-E57C-4314-BE11-834CBA843BF0}"/>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EA38A075-ABAF-4BF5-AAC7-5EA9227B6F19}"/>
              </a:ext>
            </a:extLst>
          </p:cNvPr>
          <p:cNvSpPr>
            <a:spLocks noGrp="1"/>
          </p:cNvSpPr>
          <p:nvPr>
            <p:ph type="body" idx="1"/>
          </p:nvPr>
        </p:nvSpPr>
        <p:spPr>
          <a:xfrm>
            <a:off x="887219" y="2250892"/>
            <a:ext cx="7588041" cy="536005"/>
          </a:xfrm>
        </p:spPr>
        <p:txBody>
          <a:bodyPr/>
          <a:lstStyle/>
          <a:p>
            <a:r>
              <a:rPr lang="en-US" sz="2400" dirty="0"/>
              <a:t>When and how do you effectively treat it?</a:t>
            </a:r>
          </a:p>
        </p:txBody>
      </p:sp>
      <p:sp>
        <p:nvSpPr>
          <p:cNvPr id="4" name="Content Placeholder 3">
            <a:extLst>
              <a:ext uri="{FF2B5EF4-FFF2-40B4-BE49-F238E27FC236}">
                <a16:creationId xmlns:a16="http://schemas.microsoft.com/office/drawing/2014/main" id="{9F0DE9A0-3D2D-49A8-836A-17C30487D689}"/>
              </a:ext>
            </a:extLst>
          </p:cNvPr>
          <p:cNvSpPr>
            <a:spLocks noGrp="1"/>
          </p:cNvSpPr>
          <p:nvPr>
            <p:ph sz="half" idx="2"/>
          </p:nvPr>
        </p:nvSpPr>
        <p:spPr>
          <a:xfrm>
            <a:off x="581193" y="3193343"/>
            <a:ext cx="5393100" cy="2934999"/>
          </a:xfrm>
        </p:spPr>
        <p:txBody>
          <a:bodyPr>
            <a:normAutofit fontScale="92500" lnSpcReduction="10000"/>
          </a:bodyPr>
          <a:lstStyle/>
          <a:p>
            <a:r>
              <a:rPr lang="en-US" sz="2000" dirty="0"/>
              <a:t>What has been tried and doesn’t work:</a:t>
            </a:r>
          </a:p>
          <a:p>
            <a:pPr lvl="1"/>
            <a:r>
              <a:rPr lang="en-US" sz="2000" dirty="0"/>
              <a:t>Mowing/cutting</a:t>
            </a:r>
          </a:p>
          <a:p>
            <a:pPr lvl="1"/>
            <a:r>
              <a:rPr lang="en-US" sz="2000" dirty="0"/>
              <a:t>Tarping</a:t>
            </a:r>
          </a:p>
          <a:p>
            <a:pPr lvl="1"/>
            <a:r>
              <a:rPr lang="en-US" sz="2000" dirty="0"/>
              <a:t>Hand digging/pulling</a:t>
            </a:r>
          </a:p>
          <a:p>
            <a:pPr lvl="1"/>
            <a:r>
              <a:rPr lang="en-US" sz="2000" dirty="0"/>
              <a:t>Burning</a:t>
            </a:r>
          </a:p>
          <a:p>
            <a:pPr lvl="1"/>
            <a:endParaRPr lang="en-US" dirty="0"/>
          </a:p>
        </p:txBody>
      </p:sp>
      <p:sp>
        <p:nvSpPr>
          <p:cNvPr id="6" name="Content Placeholder 5">
            <a:extLst>
              <a:ext uri="{FF2B5EF4-FFF2-40B4-BE49-F238E27FC236}">
                <a16:creationId xmlns:a16="http://schemas.microsoft.com/office/drawing/2014/main" id="{F722BD0B-725C-419D-B11D-EAD33EA80C7C}"/>
              </a:ext>
            </a:extLst>
          </p:cNvPr>
          <p:cNvSpPr>
            <a:spLocks noGrp="1"/>
          </p:cNvSpPr>
          <p:nvPr>
            <p:ph sz="quarter" idx="4"/>
          </p:nvPr>
        </p:nvSpPr>
        <p:spPr>
          <a:xfrm>
            <a:off x="6217708" y="3193343"/>
            <a:ext cx="5393100" cy="3248400"/>
          </a:xfrm>
        </p:spPr>
        <p:txBody>
          <a:bodyPr>
            <a:normAutofit fontScale="92500" lnSpcReduction="10000"/>
          </a:bodyPr>
          <a:lstStyle/>
          <a:p>
            <a:r>
              <a:rPr lang="en-US" sz="2000" dirty="0"/>
              <a:t>What is most effective:</a:t>
            </a:r>
          </a:p>
          <a:p>
            <a:pPr lvl="1"/>
            <a:r>
              <a:rPr lang="en-US" sz="2000" dirty="0"/>
              <a:t>Complete removal of soil and rhizomes (very expensive and not feasible on stream banks)</a:t>
            </a:r>
          </a:p>
          <a:p>
            <a:pPr lvl="1"/>
            <a:r>
              <a:rPr lang="en-US" sz="2000" dirty="0"/>
              <a:t>Herbicides:  Aquatically approved herbicides applied by a qualified applicator</a:t>
            </a:r>
          </a:p>
          <a:p>
            <a:pPr lvl="1"/>
            <a:r>
              <a:rPr lang="en-US" sz="2000" dirty="0"/>
              <a:t>1.5% Imazapyr and 2% surfactant, 5% Glyphosate if homeowners request it</a:t>
            </a:r>
          </a:p>
          <a:p>
            <a:pPr lvl="1"/>
            <a:r>
              <a:rPr lang="en-US" sz="2000" dirty="0"/>
              <a:t>Need to target it in the late summer/fall when it is bringing resources to the rhizomes</a:t>
            </a:r>
          </a:p>
          <a:p>
            <a:pPr lvl="1"/>
            <a:endParaRPr lang="en-US" dirty="0"/>
          </a:p>
        </p:txBody>
      </p:sp>
    </p:spTree>
    <p:extLst>
      <p:ext uri="{BB962C8B-B14F-4D97-AF65-F5344CB8AC3E}">
        <p14:creationId xmlns:p14="http://schemas.microsoft.com/office/powerpoint/2010/main" val="544168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67492" y="812800"/>
            <a:ext cx="7024744" cy="626344"/>
          </a:xfrm>
        </p:spPr>
        <p:txBody>
          <a:bodyPr>
            <a:normAutofit/>
          </a:bodyPr>
          <a:lstStyle/>
          <a:p>
            <a:r>
              <a:rPr lang="en-US" dirty="0"/>
              <a:t>Glyphosate</a:t>
            </a:r>
            <a:r>
              <a:rPr lang="en-US" b="1" dirty="0"/>
              <a:t> </a:t>
            </a:r>
            <a:r>
              <a:rPr lang="en-US" dirty="0"/>
              <a:t>(non-selective)</a:t>
            </a:r>
          </a:p>
        </p:txBody>
      </p:sp>
      <p:sp>
        <p:nvSpPr>
          <p:cNvPr id="6" name="Content Placeholder 5"/>
          <p:cNvSpPr>
            <a:spLocks noGrp="1"/>
          </p:cNvSpPr>
          <p:nvPr>
            <p:ph idx="1"/>
          </p:nvPr>
        </p:nvSpPr>
        <p:spPr>
          <a:xfrm>
            <a:off x="2567493" y="1524000"/>
            <a:ext cx="6777317" cy="4886960"/>
          </a:xfrm>
        </p:spPr>
        <p:txBody>
          <a:bodyPr>
            <a:normAutofit/>
          </a:bodyPr>
          <a:lstStyle/>
          <a:p>
            <a:pPr lvl="0"/>
            <a:r>
              <a:rPr lang="en-US" dirty="0"/>
              <a:t>Control rates of around 80%-95% in first growing season</a:t>
            </a:r>
          </a:p>
          <a:p>
            <a:pPr lvl="0"/>
            <a:r>
              <a:rPr lang="en-US" dirty="0"/>
              <a:t>Works by disrupting the </a:t>
            </a:r>
            <a:r>
              <a:rPr lang="en-US" dirty="0" err="1"/>
              <a:t>shikimic</a:t>
            </a:r>
            <a:r>
              <a:rPr lang="en-US" dirty="0"/>
              <a:t> acid (metabolic) pathway</a:t>
            </a:r>
          </a:p>
          <a:p>
            <a:pPr lvl="0"/>
            <a:r>
              <a:rPr lang="en-US" dirty="0"/>
              <a:t>Available in both aquatic or non-aquatic formulations </a:t>
            </a:r>
          </a:p>
          <a:p>
            <a:pPr lvl="0"/>
            <a:r>
              <a:rPr lang="en-US" dirty="0"/>
              <a:t>Readily available and inexpensive</a:t>
            </a:r>
          </a:p>
          <a:p>
            <a:pPr lvl="0"/>
            <a:r>
              <a:rPr lang="en-US" dirty="0"/>
              <a:t>Slow acting (expect to need at least 2 weeks to see results)</a:t>
            </a:r>
          </a:p>
          <a:p>
            <a:pPr lvl="0"/>
            <a:r>
              <a:rPr lang="en-US" dirty="0"/>
              <a:t>No soil residual</a:t>
            </a:r>
          </a:p>
          <a:p>
            <a:pPr lvl="0"/>
            <a:r>
              <a:rPr lang="en-US" dirty="0"/>
              <a:t>The only herbicide used for injection applications</a:t>
            </a:r>
          </a:p>
          <a:p>
            <a:pPr lvl="0"/>
            <a:endParaRPr lang="en-US" dirty="0"/>
          </a:p>
          <a:p>
            <a:endParaRPr lang="en-US" dirty="0"/>
          </a:p>
        </p:txBody>
      </p:sp>
      <p:sp>
        <p:nvSpPr>
          <p:cNvPr id="3" name="TextBox 2">
            <a:extLst>
              <a:ext uri="{FF2B5EF4-FFF2-40B4-BE49-F238E27FC236}">
                <a16:creationId xmlns:a16="http://schemas.microsoft.com/office/drawing/2014/main" id="{239C8234-951C-4150-9CF3-155B80DAC1F6}"/>
              </a:ext>
            </a:extLst>
          </p:cNvPr>
          <p:cNvSpPr txBox="1"/>
          <p:nvPr/>
        </p:nvSpPr>
        <p:spPr>
          <a:xfrm>
            <a:off x="5212081" y="5577840"/>
            <a:ext cx="5577840" cy="369332"/>
          </a:xfrm>
          <a:prstGeom prst="rect">
            <a:avLst/>
          </a:prstGeom>
          <a:noFill/>
        </p:spPr>
        <p:txBody>
          <a:bodyPr wrap="square" rtlCol="0">
            <a:spAutoFit/>
          </a:bodyPr>
          <a:lstStyle/>
          <a:p>
            <a:r>
              <a:rPr lang="en-US" dirty="0"/>
              <a:t>Information from Redwood Community Action Agency</a:t>
            </a:r>
          </a:p>
        </p:txBody>
      </p:sp>
    </p:spTree>
    <p:extLst>
      <p:ext uri="{BB962C8B-B14F-4D97-AF65-F5344CB8AC3E}">
        <p14:creationId xmlns:p14="http://schemas.microsoft.com/office/powerpoint/2010/main" val="1591780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7492" y="897656"/>
            <a:ext cx="7024744" cy="636504"/>
          </a:xfrm>
        </p:spPr>
        <p:txBody>
          <a:bodyPr>
            <a:normAutofit/>
          </a:bodyPr>
          <a:lstStyle/>
          <a:p>
            <a:r>
              <a:rPr lang="en-US" dirty="0" err="1"/>
              <a:t>Imazapyr</a:t>
            </a:r>
            <a:r>
              <a:rPr lang="en-US" dirty="0"/>
              <a:t> (non-selective)</a:t>
            </a:r>
          </a:p>
        </p:txBody>
      </p:sp>
      <p:sp>
        <p:nvSpPr>
          <p:cNvPr id="3" name="Content Placeholder 2"/>
          <p:cNvSpPr>
            <a:spLocks noGrp="1"/>
          </p:cNvSpPr>
          <p:nvPr>
            <p:ph idx="1"/>
          </p:nvPr>
        </p:nvSpPr>
        <p:spPr>
          <a:xfrm>
            <a:off x="2567493" y="1534160"/>
            <a:ext cx="6777317" cy="4836160"/>
          </a:xfrm>
        </p:spPr>
        <p:txBody>
          <a:bodyPr>
            <a:normAutofit/>
          </a:bodyPr>
          <a:lstStyle/>
          <a:p>
            <a:pPr marL="68580" indent="0">
              <a:buNone/>
            </a:pPr>
            <a:endParaRPr lang="en-US" dirty="0"/>
          </a:p>
          <a:p>
            <a:pPr lvl="0"/>
            <a:r>
              <a:rPr lang="en-US" dirty="0"/>
              <a:t>Control rates of around 90-95% in first growing season</a:t>
            </a:r>
          </a:p>
          <a:p>
            <a:pPr lvl="0"/>
            <a:r>
              <a:rPr lang="en-US" dirty="0"/>
              <a:t>Works by disrupting the </a:t>
            </a:r>
            <a:r>
              <a:rPr lang="en-US" dirty="0" err="1"/>
              <a:t>shikimic</a:t>
            </a:r>
            <a:r>
              <a:rPr lang="en-US" dirty="0"/>
              <a:t> acid (metabolic) pathway</a:t>
            </a:r>
          </a:p>
          <a:p>
            <a:pPr lvl="0"/>
            <a:r>
              <a:rPr lang="en-US" dirty="0"/>
              <a:t>Available in both aquatic or non-aquatic formulations</a:t>
            </a:r>
          </a:p>
          <a:p>
            <a:pPr lvl="0"/>
            <a:r>
              <a:rPr lang="en-US" dirty="0"/>
              <a:t>Expensive, but used at low rates</a:t>
            </a:r>
          </a:p>
          <a:p>
            <a:pPr lvl="0"/>
            <a:r>
              <a:rPr lang="en-US" dirty="0"/>
              <a:t>Can be mixed with glyphosate </a:t>
            </a:r>
          </a:p>
          <a:p>
            <a:pPr lvl="0"/>
            <a:r>
              <a:rPr lang="en-US" dirty="0"/>
              <a:t>Extremely slow acting (results may not be visible for a month, or possibly even the next growing season)</a:t>
            </a:r>
          </a:p>
          <a:p>
            <a:pPr lvl="0"/>
            <a:r>
              <a:rPr lang="en-US" dirty="0"/>
              <a:t>Has soil residual, may need to wait to replant</a:t>
            </a:r>
          </a:p>
          <a:p>
            <a:endParaRPr lang="en-US" dirty="0"/>
          </a:p>
          <a:p>
            <a:endParaRPr lang="en-US" dirty="0"/>
          </a:p>
        </p:txBody>
      </p:sp>
      <p:pic>
        <p:nvPicPr>
          <p:cNvPr id="5" name="Picture 4">
            <a:extLst>
              <a:ext uri="{FF2B5EF4-FFF2-40B4-BE49-F238E27FC236}">
                <a16:creationId xmlns:a16="http://schemas.microsoft.com/office/drawing/2014/main" id="{0E1D5F0E-DDC5-4864-BC92-63FDC5769A50}"/>
              </a:ext>
            </a:extLst>
          </p:cNvPr>
          <p:cNvPicPr>
            <a:picLocks noChangeAspect="1"/>
          </p:cNvPicPr>
          <p:nvPr/>
        </p:nvPicPr>
        <p:blipFill>
          <a:blip r:embed="rId2"/>
          <a:stretch>
            <a:fillRect/>
          </a:stretch>
        </p:blipFill>
        <p:spPr>
          <a:xfrm>
            <a:off x="4915309" y="5713434"/>
            <a:ext cx="5627096" cy="493819"/>
          </a:xfrm>
          <a:prstGeom prst="rect">
            <a:avLst/>
          </a:prstGeom>
        </p:spPr>
      </p:pic>
    </p:spTree>
    <p:extLst>
      <p:ext uri="{BB962C8B-B14F-4D97-AF65-F5344CB8AC3E}">
        <p14:creationId xmlns:p14="http://schemas.microsoft.com/office/powerpoint/2010/main" val="768505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6">
            <a:extLst>
              <a:ext uri="{FF2B5EF4-FFF2-40B4-BE49-F238E27FC236}">
                <a16:creationId xmlns:a16="http://schemas.microsoft.com/office/drawing/2014/main" id="{8C266B9D-DC87-430A-8D3A-2E83639A1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8">
            <a:extLst>
              <a:ext uri="{FF2B5EF4-FFF2-40B4-BE49-F238E27FC236}">
                <a16:creationId xmlns:a16="http://schemas.microsoft.com/office/drawing/2014/main" id="{69282F36-261B-49B3-8CA9-FB857C475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5422"/>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87215C3-3B83-4BE7-9213-26E084BD6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434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13A105D4-2907-419E-8223-4C266BA1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2" name="Picture 1">
            <a:extLst>
              <a:ext uri="{FF2B5EF4-FFF2-40B4-BE49-F238E27FC236}">
                <a16:creationId xmlns:a16="http://schemas.microsoft.com/office/drawing/2014/main" id="{57AFA104-65AD-4B3E-B45F-A06EAF957A4C}"/>
              </a:ext>
            </a:extLst>
          </p:cNvPr>
          <p:cNvPicPr>
            <a:picLocks noChangeAspect="1"/>
          </p:cNvPicPr>
          <p:nvPr/>
        </p:nvPicPr>
        <p:blipFill>
          <a:blip r:embed="rId2"/>
          <a:stretch>
            <a:fillRect/>
          </a:stretch>
        </p:blipFill>
        <p:spPr>
          <a:xfrm>
            <a:off x="2625723" y="599724"/>
            <a:ext cx="6933761" cy="5200321"/>
          </a:xfrm>
          <a:prstGeom prst="rect">
            <a:avLst/>
          </a:prstGeom>
        </p:spPr>
      </p:pic>
      <p:sp>
        <p:nvSpPr>
          <p:cNvPr id="15" name="Rectangle 14">
            <a:extLst>
              <a:ext uri="{FF2B5EF4-FFF2-40B4-BE49-F238E27FC236}">
                <a16:creationId xmlns:a16="http://schemas.microsoft.com/office/drawing/2014/main" id="{1EEE7F17-8E08-4C69-8E22-661908E6D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873675"/>
            <a:ext cx="11296733" cy="51689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878A95E6-06F0-4653-87A3-8A1B83CBB117}"/>
              </a:ext>
            </a:extLst>
          </p:cNvPr>
          <p:cNvSpPr txBox="1"/>
          <p:nvPr/>
        </p:nvSpPr>
        <p:spPr>
          <a:xfrm>
            <a:off x="5617029" y="5447211"/>
            <a:ext cx="4598125" cy="369332"/>
          </a:xfrm>
          <a:prstGeom prst="rect">
            <a:avLst/>
          </a:prstGeom>
          <a:noFill/>
        </p:spPr>
        <p:txBody>
          <a:bodyPr wrap="square" rtlCol="0">
            <a:spAutoFit/>
          </a:bodyPr>
          <a:lstStyle/>
          <a:p>
            <a:r>
              <a:rPr lang="en-US" dirty="0"/>
              <a:t>Image Credit: Bobbi Simpson, NPS</a:t>
            </a:r>
          </a:p>
        </p:txBody>
      </p:sp>
    </p:spTree>
    <p:extLst>
      <p:ext uri="{BB962C8B-B14F-4D97-AF65-F5344CB8AC3E}">
        <p14:creationId xmlns:p14="http://schemas.microsoft.com/office/powerpoint/2010/main" val="177188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664257-0513-4F30-A220-EDC2FF353C3E}"/>
              </a:ext>
            </a:extLst>
          </p:cNvPr>
          <p:cNvPicPr>
            <a:picLocks noChangeAspect="1"/>
          </p:cNvPicPr>
          <p:nvPr/>
        </p:nvPicPr>
        <p:blipFill>
          <a:blip r:embed="rId2"/>
          <a:stretch>
            <a:fillRect/>
          </a:stretch>
        </p:blipFill>
        <p:spPr>
          <a:xfrm>
            <a:off x="2148498" y="956798"/>
            <a:ext cx="7895004" cy="6316003"/>
          </a:xfrm>
          <a:prstGeom prst="rect">
            <a:avLst/>
          </a:prstGeom>
        </p:spPr>
      </p:pic>
      <p:sp>
        <p:nvSpPr>
          <p:cNvPr id="4" name="Rectangle 3">
            <a:extLst>
              <a:ext uri="{FF2B5EF4-FFF2-40B4-BE49-F238E27FC236}">
                <a16:creationId xmlns:a16="http://schemas.microsoft.com/office/drawing/2014/main" id="{7C71C533-8490-4333-8DFA-553530D3306D}"/>
              </a:ext>
            </a:extLst>
          </p:cNvPr>
          <p:cNvSpPr/>
          <p:nvPr/>
        </p:nvSpPr>
        <p:spPr>
          <a:xfrm>
            <a:off x="3859306" y="5284694"/>
            <a:ext cx="2433918" cy="927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E111D2F-6FA6-429B-9D96-ABB6DDBB8C4A}"/>
              </a:ext>
            </a:extLst>
          </p:cNvPr>
          <p:cNvPicPr>
            <a:picLocks noChangeAspect="1"/>
          </p:cNvPicPr>
          <p:nvPr/>
        </p:nvPicPr>
        <p:blipFill>
          <a:blip r:embed="rId3"/>
          <a:stretch>
            <a:fillRect/>
          </a:stretch>
        </p:blipFill>
        <p:spPr>
          <a:xfrm>
            <a:off x="4096317" y="5156724"/>
            <a:ext cx="1688266" cy="1183786"/>
          </a:xfrm>
          <a:prstGeom prst="rect">
            <a:avLst/>
          </a:prstGeom>
        </p:spPr>
      </p:pic>
    </p:spTree>
    <p:extLst>
      <p:ext uri="{BB962C8B-B14F-4D97-AF65-F5344CB8AC3E}">
        <p14:creationId xmlns:p14="http://schemas.microsoft.com/office/powerpoint/2010/main" val="4218463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1652-E0C0-4969-BBEC-9CDCB8108F9B}"/>
              </a:ext>
            </a:extLst>
          </p:cNvPr>
          <p:cNvSpPr>
            <a:spLocks noGrp="1"/>
          </p:cNvSpPr>
          <p:nvPr>
            <p:ph type="title"/>
          </p:nvPr>
        </p:nvSpPr>
        <p:spPr/>
        <p:txBody>
          <a:bodyPr/>
          <a:lstStyle/>
          <a:p>
            <a:r>
              <a:rPr lang="en-US" dirty="0"/>
              <a:t> Community Messaging: Collaboration</a:t>
            </a:r>
          </a:p>
        </p:txBody>
      </p:sp>
      <p:sp>
        <p:nvSpPr>
          <p:cNvPr id="11" name="Content Placeholder 10">
            <a:extLst>
              <a:ext uri="{FF2B5EF4-FFF2-40B4-BE49-F238E27FC236}">
                <a16:creationId xmlns:a16="http://schemas.microsoft.com/office/drawing/2014/main" id="{62328604-DDF0-43AD-837B-4C7B98A2F565}"/>
              </a:ext>
            </a:extLst>
          </p:cNvPr>
          <p:cNvSpPr>
            <a:spLocks noGrp="1"/>
          </p:cNvSpPr>
          <p:nvPr>
            <p:ph sz="half" idx="2"/>
          </p:nvPr>
        </p:nvSpPr>
        <p:spPr>
          <a:xfrm>
            <a:off x="581193" y="2205012"/>
            <a:ext cx="11029616" cy="4304970"/>
          </a:xfrm>
        </p:spPr>
        <p:txBody>
          <a:bodyPr/>
          <a:lstStyle/>
          <a:p>
            <a:r>
              <a:rPr lang="en-US" sz="2000" dirty="0"/>
              <a:t>If you think you have found Japanese knotweed, please do not attempt removal.</a:t>
            </a:r>
          </a:p>
          <a:p>
            <a:r>
              <a:rPr lang="en-US" sz="2000" dirty="0"/>
              <a:t>Mechanical removal stimulates growth and risks spread!</a:t>
            </a:r>
          </a:p>
          <a:p>
            <a:endParaRPr lang="en-US" sz="2000" dirty="0"/>
          </a:p>
          <a:p>
            <a:r>
              <a:rPr lang="en-US" sz="2000" dirty="0"/>
              <a:t>Take a picture of the plant and send it along to MKAT by emailing </a:t>
            </a:r>
            <a:r>
              <a:rPr lang="en-US" sz="2000" dirty="0">
                <a:hlinkClick r:id="rId3"/>
              </a:rPr>
              <a:t>acdirkse@ucanr.edu</a:t>
            </a:r>
            <a:endParaRPr lang="en-US" sz="2000" dirty="0"/>
          </a:p>
          <a:p>
            <a:r>
              <a:rPr lang="en-US" sz="2000" dirty="0"/>
              <a:t>Make sure to include contact info and location info</a:t>
            </a:r>
          </a:p>
          <a:p>
            <a:endParaRPr lang="en-US" sz="2000" dirty="0"/>
          </a:p>
          <a:p>
            <a:r>
              <a:rPr lang="en-US" sz="2000" dirty="0"/>
              <a:t>Resources are available at </a:t>
            </a:r>
            <a:r>
              <a:rPr lang="en-US" sz="2000" dirty="0">
                <a:hlinkClick r:id="rId4"/>
              </a:rPr>
              <a:t>https://ucanr.edu/sites/MarinKnotweedActionTeam/</a:t>
            </a:r>
            <a:endParaRPr lang="en-US" sz="2000" dirty="0"/>
          </a:p>
          <a:p>
            <a:r>
              <a:rPr lang="en-US" sz="2000" dirty="0"/>
              <a:t>Stay updated by “liking” our Facebook page, </a:t>
            </a:r>
            <a:r>
              <a:rPr lang="en-US" sz="2000" dirty="0">
                <a:hlinkClick r:id="rId5"/>
              </a:rPr>
              <a:t>Marin Knotweed Action Team</a:t>
            </a:r>
            <a:endParaRPr lang="en-US" sz="2000" dirty="0"/>
          </a:p>
        </p:txBody>
      </p:sp>
      <p:pic>
        <p:nvPicPr>
          <p:cNvPr id="12" name="Picture 11">
            <a:extLst>
              <a:ext uri="{FF2B5EF4-FFF2-40B4-BE49-F238E27FC236}">
                <a16:creationId xmlns:a16="http://schemas.microsoft.com/office/drawing/2014/main" id="{2FD4FCB3-1812-44EB-9EF4-2B5A3553ABA9}"/>
              </a:ext>
            </a:extLst>
          </p:cNvPr>
          <p:cNvPicPr>
            <a:picLocks noChangeAspect="1"/>
          </p:cNvPicPr>
          <p:nvPr/>
        </p:nvPicPr>
        <p:blipFill>
          <a:blip r:embed="rId6"/>
          <a:stretch>
            <a:fillRect/>
          </a:stretch>
        </p:blipFill>
        <p:spPr>
          <a:xfrm>
            <a:off x="3769799" y="5815138"/>
            <a:ext cx="3654584" cy="886998"/>
          </a:xfrm>
          <a:prstGeom prst="rect">
            <a:avLst/>
          </a:prstGeom>
        </p:spPr>
      </p:pic>
    </p:spTree>
    <p:extLst>
      <p:ext uri="{BB962C8B-B14F-4D97-AF65-F5344CB8AC3E}">
        <p14:creationId xmlns:p14="http://schemas.microsoft.com/office/powerpoint/2010/main" val="1270976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D08039-6C4E-4870-9E3D-6218263DE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FB31D2E-CBC8-4C4A-917F-DCB48EAEB0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FCCF4F09-0D96-42BE-AE16-84AB4E0B5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21AF87EE-372A-438E-B086-63D494ECA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E2B38E65-3AFD-404A-BEFC-3006BCB7A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FA6C2649-28BA-401F-B6B8-D470E1FAAC31}"/>
              </a:ext>
            </a:extLst>
          </p:cNvPr>
          <p:cNvPicPr>
            <a:picLocks noGrp="1" noChangeAspect="1"/>
          </p:cNvPicPr>
          <p:nvPr>
            <p:ph type="pic" idx="1"/>
          </p:nvPr>
        </p:nvPicPr>
        <p:blipFill rotWithShape="1">
          <a:blip r:embed="rId3"/>
          <a:srcRect r="11498" b="-2"/>
          <a:stretch/>
        </p:blipFill>
        <p:spPr>
          <a:xfrm>
            <a:off x="446534" y="723899"/>
            <a:ext cx="7498616" cy="5676901"/>
          </a:xfrm>
          <a:prstGeom prst="rect">
            <a:avLst/>
          </a:prstGeom>
        </p:spPr>
      </p:pic>
      <p:sp>
        <p:nvSpPr>
          <p:cNvPr id="21" name="Rectangle 20">
            <a:extLst>
              <a:ext uri="{FF2B5EF4-FFF2-40B4-BE49-F238E27FC236}">
                <a16:creationId xmlns:a16="http://schemas.microsoft.com/office/drawing/2014/main" id="{AE598562-3047-4BC2-BFF9-F39420474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55689F9-03D1-4784-B470-D8ED7DE176A1}"/>
              </a:ext>
            </a:extLst>
          </p:cNvPr>
          <p:cNvSpPr>
            <a:spLocks noGrp="1"/>
          </p:cNvSpPr>
          <p:nvPr>
            <p:ph type="title"/>
          </p:nvPr>
        </p:nvSpPr>
        <p:spPr>
          <a:xfrm>
            <a:off x="7993150" y="357254"/>
            <a:ext cx="3800318" cy="2156850"/>
          </a:xfrm>
        </p:spPr>
        <p:txBody>
          <a:bodyPr vert="horz" lIns="91440" tIns="45720" rIns="91440" bIns="45720" rtlCol="0" anchor="b">
            <a:normAutofit fontScale="90000"/>
          </a:bodyPr>
          <a:lstStyle/>
          <a:p>
            <a:pPr algn="ctr"/>
            <a:r>
              <a:rPr lang="en-US" sz="3600" dirty="0">
                <a:solidFill>
                  <a:srgbClr val="FFFFFF"/>
                </a:solidFill>
              </a:rPr>
              <a:t>The Many NAMES of JAPANESE KNOTWEED…</a:t>
            </a:r>
          </a:p>
        </p:txBody>
      </p:sp>
      <p:grpSp>
        <p:nvGrpSpPr>
          <p:cNvPr id="23" name="Group 22">
            <a:extLst>
              <a:ext uri="{FF2B5EF4-FFF2-40B4-BE49-F238E27FC236}">
                <a16:creationId xmlns:a16="http://schemas.microsoft.com/office/drawing/2014/main" id="{C19E0D66-E86B-461B-B58E-7FB356BB03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24" name="Rectangle 23">
              <a:extLst>
                <a:ext uri="{FF2B5EF4-FFF2-40B4-BE49-F238E27FC236}">
                  <a16:creationId xmlns:a16="http://schemas.microsoft.com/office/drawing/2014/main" id="{ED2C7D57-D78E-413F-958A-00ABC85043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1596FEE5-A0CD-4B5D-B4C1-785801908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8A81341-6C47-4992-BD01-6BCF3A3499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9" name="TextBox 8">
            <a:extLst>
              <a:ext uri="{FF2B5EF4-FFF2-40B4-BE49-F238E27FC236}">
                <a16:creationId xmlns:a16="http://schemas.microsoft.com/office/drawing/2014/main" id="{7942D813-E415-41F6-9409-699ACB3427BC}"/>
              </a:ext>
            </a:extLst>
          </p:cNvPr>
          <p:cNvSpPr txBox="1"/>
          <p:nvPr/>
        </p:nvSpPr>
        <p:spPr>
          <a:xfrm>
            <a:off x="8109777" y="4595189"/>
            <a:ext cx="3434995" cy="1200329"/>
          </a:xfrm>
          <a:prstGeom prst="rect">
            <a:avLst/>
          </a:prstGeom>
          <a:noFill/>
        </p:spPr>
        <p:txBody>
          <a:bodyPr wrap="square" rtlCol="0">
            <a:spAutoFit/>
          </a:bodyPr>
          <a:lstStyle/>
          <a:p>
            <a:r>
              <a:rPr lang="pt-BR" dirty="0">
                <a:solidFill>
                  <a:schemeClr val="bg1"/>
                </a:solidFill>
              </a:rPr>
              <a:t>Scientific Names:</a:t>
            </a:r>
          </a:p>
          <a:p>
            <a:pPr marL="285750" indent="-285750">
              <a:buFont typeface="Arial" panose="020B0604020202020204" pitchFamily="34" charset="0"/>
              <a:buChar char="•"/>
            </a:pPr>
            <a:r>
              <a:rPr lang="pt-BR" i="1" dirty="0">
                <a:solidFill>
                  <a:schemeClr val="bg1"/>
                </a:solidFill>
              </a:rPr>
              <a:t>Polygonum cuspidatum</a:t>
            </a:r>
          </a:p>
          <a:p>
            <a:pPr marL="285750" indent="-285750">
              <a:buFont typeface="Arial" panose="020B0604020202020204" pitchFamily="34" charset="0"/>
              <a:buChar char="•"/>
            </a:pPr>
            <a:r>
              <a:rPr lang="pt-BR" i="1" dirty="0">
                <a:solidFill>
                  <a:schemeClr val="bg1"/>
                </a:solidFill>
              </a:rPr>
              <a:t>Reynoutria japonica</a:t>
            </a:r>
          </a:p>
          <a:p>
            <a:pPr marL="285750" indent="-285750">
              <a:buFont typeface="Arial" panose="020B0604020202020204" pitchFamily="34" charset="0"/>
              <a:buChar char="•"/>
            </a:pPr>
            <a:r>
              <a:rPr lang="pt-BR" i="1" dirty="0">
                <a:solidFill>
                  <a:schemeClr val="bg1"/>
                </a:solidFill>
              </a:rPr>
              <a:t>Fallopia japonica</a:t>
            </a:r>
            <a:endParaRPr lang="en-US" i="1" dirty="0">
              <a:solidFill>
                <a:schemeClr val="bg1"/>
              </a:solidFill>
            </a:endParaRPr>
          </a:p>
        </p:txBody>
      </p:sp>
      <p:sp>
        <p:nvSpPr>
          <p:cNvPr id="10" name="TextBox 9">
            <a:extLst>
              <a:ext uri="{FF2B5EF4-FFF2-40B4-BE49-F238E27FC236}">
                <a16:creationId xmlns:a16="http://schemas.microsoft.com/office/drawing/2014/main" id="{32A31E0E-89BC-43C8-8371-7E33DB3C3A4E}"/>
              </a:ext>
            </a:extLst>
          </p:cNvPr>
          <p:cNvSpPr txBox="1"/>
          <p:nvPr/>
        </p:nvSpPr>
        <p:spPr>
          <a:xfrm>
            <a:off x="8109777" y="2755012"/>
            <a:ext cx="3703319" cy="1754326"/>
          </a:xfrm>
          <a:prstGeom prst="rect">
            <a:avLst/>
          </a:prstGeom>
          <a:noFill/>
        </p:spPr>
        <p:txBody>
          <a:bodyPr wrap="square" rtlCol="0">
            <a:spAutoFit/>
          </a:bodyPr>
          <a:lstStyle/>
          <a:p>
            <a:r>
              <a:rPr lang="pt-BR" dirty="0">
                <a:solidFill>
                  <a:schemeClr val="bg1"/>
                </a:solidFill>
              </a:rPr>
              <a:t>Other Common Names:</a:t>
            </a:r>
          </a:p>
          <a:p>
            <a:pPr marL="285750" indent="-285750">
              <a:buFont typeface="Arial" panose="020B0604020202020204" pitchFamily="34" charset="0"/>
              <a:buChar char="•"/>
            </a:pPr>
            <a:r>
              <a:rPr lang="en-US" dirty="0">
                <a:solidFill>
                  <a:schemeClr val="bg1"/>
                </a:solidFill>
              </a:rPr>
              <a:t>Mexican bamboo</a:t>
            </a:r>
          </a:p>
          <a:p>
            <a:pPr marL="285750" indent="-285750">
              <a:buFont typeface="Arial" panose="020B0604020202020204" pitchFamily="34" charset="0"/>
              <a:buChar char="•"/>
            </a:pPr>
            <a:r>
              <a:rPr lang="en-US" dirty="0">
                <a:solidFill>
                  <a:schemeClr val="bg1"/>
                </a:solidFill>
              </a:rPr>
              <a:t>crimson beauty</a:t>
            </a:r>
          </a:p>
          <a:p>
            <a:pPr marL="285750" indent="-285750">
              <a:buFont typeface="Arial" panose="020B0604020202020204" pitchFamily="34" charset="0"/>
              <a:buChar char="•"/>
            </a:pPr>
            <a:r>
              <a:rPr lang="en-US" dirty="0">
                <a:solidFill>
                  <a:schemeClr val="bg1"/>
                </a:solidFill>
              </a:rPr>
              <a:t>Japanese fleece flower</a:t>
            </a:r>
          </a:p>
          <a:p>
            <a:pPr marL="285750" indent="-285750">
              <a:buFont typeface="Arial" panose="020B0604020202020204" pitchFamily="34" charset="0"/>
              <a:buChar char="•"/>
            </a:pPr>
            <a:r>
              <a:rPr lang="en-US" dirty="0" err="1">
                <a:solidFill>
                  <a:schemeClr val="bg1"/>
                </a:solidFill>
              </a:rPr>
              <a:t>Reynoutria</a:t>
            </a:r>
            <a:r>
              <a:rPr lang="en-US" dirty="0">
                <a:solidFill>
                  <a:schemeClr val="bg1"/>
                </a:solidFill>
              </a:rPr>
              <a:t> fleece flower</a:t>
            </a:r>
          </a:p>
          <a:p>
            <a:pPr marL="285750" indent="-285750">
              <a:buFont typeface="Arial" panose="020B0604020202020204" pitchFamily="34" charset="0"/>
              <a:buChar char="•"/>
            </a:pPr>
            <a:r>
              <a:rPr lang="en-US" dirty="0" err="1">
                <a:solidFill>
                  <a:schemeClr val="bg1"/>
                </a:solidFill>
              </a:rPr>
              <a:t>Kontiki</a:t>
            </a:r>
            <a:r>
              <a:rPr lang="en-US" dirty="0">
                <a:solidFill>
                  <a:schemeClr val="bg1"/>
                </a:solidFill>
              </a:rPr>
              <a:t> bamboo</a:t>
            </a:r>
            <a:endParaRPr lang="en-US" i="1" dirty="0">
              <a:solidFill>
                <a:schemeClr val="bg1"/>
              </a:solidFill>
            </a:endParaRPr>
          </a:p>
        </p:txBody>
      </p:sp>
    </p:spTree>
    <p:extLst>
      <p:ext uri="{BB962C8B-B14F-4D97-AF65-F5344CB8AC3E}">
        <p14:creationId xmlns:p14="http://schemas.microsoft.com/office/powerpoint/2010/main" val="125046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3BAAC145-8399-4D61-B17D-78B7F9B44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39">
            <a:extLst>
              <a:ext uri="{FF2B5EF4-FFF2-40B4-BE49-F238E27FC236}">
                <a16:creationId xmlns:a16="http://schemas.microsoft.com/office/drawing/2014/main" id="{E8666A37-7228-4E44-A166-68CDF6887D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6C91C3A7-DB65-4408-A721-C4568409F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F6BD8748-E06B-461C-9098-B305955150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34A4B7B9-9BC1-49B5-A20E-154D21F978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460"/>
            <a:ext cx="12192139" cy="68584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66EB12AA-00A8-415B-A8C5-492D7BC2E263}"/>
              </a:ext>
            </a:extLst>
          </p:cNvPr>
          <p:cNvPicPr>
            <a:picLocks noChangeAspect="1"/>
          </p:cNvPicPr>
          <p:nvPr/>
        </p:nvPicPr>
        <p:blipFill rotWithShape="1">
          <a:blip r:embed="rId2"/>
          <a:srcRect t="5970" r="3" b="8979"/>
          <a:stretch/>
        </p:blipFill>
        <p:spPr>
          <a:xfrm>
            <a:off x="20" y="16"/>
            <a:ext cx="4578252" cy="2608957"/>
          </a:xfrm>
          <a:prstGeom prst="rect">
            <a:avLst/>
          </a:prstGeom>
        </p:spPr>
      </p:pic>
      <p:sp>
        <p:nvSpPr>
          <p:cNvPr id="48" name="Rectangle 47">
            <a:extLst>
              <a:ext uri="{FF2B5EF4-FFF2-40B4-BE49-F238E27FC236}">
                <a16:creationId xmlns:a16="http://schemas.microsoft.com/office/drawing/2014/main" id="{FE2B1B2C-7545-4127-81AC-9389DF422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11819"/>
            <a:ext cx="4576634" cy="4235946"/>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E68FCD4-3629-4070-9E1E-254CB00E065C}"/>
              </a:ext>
            </a:extLst>
          </p:cNvPr>
          <p:cNvSpPr>
            <a:spLocks noGrp="1"/>
          </p:cNvSpPr>
          <p:nvPr>
            <p:ph type="title"/>
          </p:nvPr>
        </p:nvSpPr>
        <p:spPr>
          <a:xfrm>
            <a:off x="584200" y="3066617"/>
            <a:ext cx="3412067" cy="897047"/>
          </a:xfrm>
        </p:spPr>
        <p:txBody>
          <a:bodyPr vert="horz" lIns="91440" tIns="45720" rIns="91440" bIns="45720" rtlCol="0" anchor="ctr">
            <a:normAutofit fontScale="90000"/>
          </a:bodyPr>
          <a:lstStyle/>
          <a:p>
            <a:r>
              <a:rPr lang="en-US" sz="2800" dirty="0">
                <a:solidFill>
                  <a:srgbClr val="FFFFFF"/>
                </a:solidFill>
              </a:rPr>
              <a:t>And its Many Faces</a:t>
            </a:r>
          </a:p>
        </p:txBody>
      </p:sp>
      <p:pic>
        <p:nvPicPr>
          <p:cNvPr id="8" name="Picture 7">
            <a:extLst>
              <a:ext uri="{FF2B5EF4-FFF2-40B4-BE49-F238E27FC236}">
                <a16:creationId xmlns:a16="http://schemas.microsoft.com/office/drawing/2014/main" id="{5C26633F-A71F-4CC1-8235-FA639588D76C}"/>
              </a:ext>
            </a:extLst>
          </p:cNvPr>
          <p:cNvPicPr>
            <a:picLocks noChangeAspect="1"/>
          </p:cNvPicPr>
          <p:nvPr/>
        </p:nvPicPr>
        <p:blipFill>
          <a:blip r:embed="rId3"/>
          <a:stretch>
            <a:fillRect/>
          </a:stretch>
        </p:blipFill>
        <p:spPr>
          <a:xfrm>
            <a:off x="4549740" y="15384"/>
            <a:ext cx="3805366" cy="2527000"/>
          </a:xfrm>
          <a:prstGeom prst="rect">
            <a:avLst/>
          </a:prstGeom>
        </p:spPr>
      </p:pic>
      <p:sp>
        <p:nvSpPr>
          <p:cNvPr id="4" name="Text Placeholder 3">
            <a:extLst>
              <a:ext uri="{FF2B5EF4-FFF2-40B4-BE49-F238E27FC236}">
                <a16:creationId xmlns:a16="http://schemas.microsoft.com/office/drawing/2014/main" id="{4999EBB4-CCDB-498F-B527-2EBC56A2C501}"/>
              </a:ext>
            </a:extLst>
          </p:cNvPr>
          <p:cNvSpPr>
            <a:spLocks noGrp="1"/>
          </p:cNvSpPr>
          <p:nvPr>
            <p:ph type="body" sz="half" idx="2"/>
          </p:nvPr>
        </p:nvSpPr>
        <p:spPr>
          <a:xfrm>
            <a:off x="100584" y="3712191"/>
            <a:ext cx="4031813" cy="2858909"/>
          </a:xfrm>
        </p:spPr>
        <p:txBody>
          <a:bodyPr vert="horz" lIns="91440" tIns="45720" rIns="91440" bIns="45720" rtlCol="0" anchor="ctr">
            <a:normAutofit fontScale="85000" lnSpcReduction="10000"/>
          </a:bodyPr>
          <a:lstStyle/>
          <a:p>
            <a:pPr algn="l">
              <a:buFont typeface="Wingdings 2" panose="05020102010507070707" pitchFamily="18" charset="2"/>
              <a:buChar char=""/>
            </a:pPr>
            <a:r>
              <a:rPr lang="en-US" sz="1800" dirty="0">
                <a:solidFill>
                  <a:srgbClr val="FFFFFF"/>
                </a:solidFill>
              </a:rPr>
              <a:t> </a:t>
            </a:r>
            <a:r>
              <a:rPr lang="en-US" sz="2400" dirty="0">
                <a:solidFill>
                  <a:srgbClr val="FFFFFF"/>
                </a:solidFill>
              </a:rPr>
              <a:t>Spring: Looks like red or pink “asparagus” </a:t>
            </a:r>
          </a:p>
          <a:p>
            <a:pPr algn="l">
              <a:buFont typeface="Wingdings 2" panose="05020102010507070707" pitchFamily="18" charset="2"/>
              <a:buChar char=""/>
            </a:pPr>
            <a:r>
              <a:rPr lang="en-US" sz="2400" dirty="0">
                <a:solidFill>
                  <a:srgbClr val="FFFFFF"/>
                </a:solidFill>
              </a:rPr>
              <a:t> Summer/Fall: Red speckled stems with nodes, shield shaped leaves with a flat base, zig-zag stems and white flowers; 2 to 3 meters tall</a:t>
            </a:r>
          </a:p>
          <a:p>
            <a:pPr algn="l">
              <a:buFont typeface="Wingdings 2" panose="05020102010507070707" pitchFamily="18" charset="2"/>
              <a:buChar char=""/>
            </a:pPr>
            <a:r>
              <a:rPr lang="en-US" sz="2400" dirty="0">
                <a:solidFill>
                  <a:srgbClr val="FFFFFF"/>
                </a:solidFill>
              </a:rPr>
              <a:t> Winter: Brown stems that are hollow and still standing until spring</a:t>
            </a:r>
          </a:p>
        </p:txBody>
      </p:sp>
      <p:pic>
        <p:nvPicPr>
          <p:cNvPr id="10" name="Picture 9">
            <a:extLst>
              <a:ext uri="{FF2B5EF4-FFF2-40B4-BE49-F238E27FC236}">
                <a16:creationId xmlns:a16="http://schemas.microsoft.com/office/drawing/2014/main" id="{0E6FE4B4-2F67-4282-9746-FA60DF715C1D}"/>
              </a:ext>
            </a:extLst>
          </p:cNvPr>
          <p:cNvPicPr>
            <a:picLocks noChangeAspect="1"/>
          </p:cNvPicPr>
          <p:nvPr/>
        </p:nvPicPr>
        <p:blipFill rotWithShape="1">
          <a:blip r:embed="rId4"/>
          <a:srcRect l="23271" r="1620" b="2"/>
          <a:stretch/>
        </p:blipFill>
        <p:spPr>
          <a:xfrm>
            <a:off x="4583351" y="2635624"/>
            <a:ext cx="3809535" cy="4222375"/>
          </a:xfrm>
          <a:prstGeom prst="rect">
            <a:avLst/>
          </a:prstGeom>
        </p:spPr>
      </p:pic>
      <p:sp>
        <p:nvSpPr>
          <p:cNvPr id="50" name="Rectangle 49">
            <a:extLst>
              <a:ext uri="{FF2B5EF4-FFF2-40B4-BE49-F238E27FC236}">
                <a16:creationId xmlns:a16="http://schemas.microsoft.com/office/drawing/2014/main" id="{47D310F0-DF56-4836-B600-DA0D2DCE1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6" y="-460"/>
            <a:ext cx="100584"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F1E7368-5BBA-40CD-82A4-7FD3766A4460}"/>
              </a:ext>
            </a:extLst>
          </p:cNvPr>
          <p:cNvPicPr>
            <a:picLocks noGrp="1" noChangeAspect="1"/>
          </p:cNvPicPr>
          <p:nvPr>
            <p:ph idx="1"/>
          </p:nvPr>
        </p:nvPicPr>
        <p:blipFill rotWithShape="1">
          <a:blip r:embed="rId5"/>
          <a:srcRect l="7979" r="10585"/>
          <a:stretch/>
        </p:blipFill>
        <p:spPr>
          <a:xfrm>
            <a:off x="8450129" y="-466"/>
            <a:ext cx="3741872" cy="6858000"/>
          </a:xfrm>
          <a:prstGeom prst="rect">
            <a:avLst/>
          </a:prstGeom>
        </p:spPr>
      </p:pic>
      <p:sp>
        <p:nvSpPr>
          <p:cNvPr id="52" name="Rectangle 51">
            <a:extLst>
              <a:ext uri="{FF2B5EF4-FFF2-40B4-BE49-F238E27FC236}">
                <a16:creationId xmlns:a16="http://schemas.microsoft.com/office/drawing/2014/main" id="{BDD3F83B-131C-44EB-B983-57BBE5607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57531" y="0"/>
            <a:ext cx="100584"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AF8FD60-7BF6-4532-BEDC-9201E154B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9" y="2560620"/>
            <a:ext cx="8412480"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53025727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C7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2BD990F-29FD-4E4D-A437-230371B36A13}"/>
              </a:ext>
            </a:extLst>
          </p:cNvPr>
          <p:cNvPicPr>
            <a:picLocks noChangeAspect="1"/>
          </p:cNvPicPr>
          <p:nvPr/>
        </p:nvPicPr>
        <p:blipFill>
          <a:blip r:embed="rId3"/>
          <a:stretch>
            <a:fillRect/>
          </a:stretch>
        </p:blipFill>
        <p:spPr>
          <a:xfrm>
            <a:off x="1353746" y="648171"/>
            <a:ext cx="9484508" cy="5539624"/>
          </a:xfrm>
          <a:prstGeom prst="rect">
            <a:avLst/>
          </a:prstGeom>
        </p:spPr>
      </p:pic>
      <p:sp>
        <p:nvSpPr>
          <p:cNvPr id="9" name="TextBox 8">
            <a:extLst>
              <a:ext uri="{FF2B5EF4-FFF2-40B4-BE49-F238E27FC236}">
                <a16:creationId xmlns:a16="http://schemas.microsoft.com/office/drawing/2014/main" id="{52D5DCCA-9A26-403F-A2C6-E992533ECE16}"/>
              </a:ext>
            </a:extLst>
          </p:cNvPr>
          <p:cNvSpPr txBox="1"/>
          <p:nvPr/>
        </p:nvSpPr>
        <p:spPr>
          <a:xfrm>
            <a:off x="6947886" y="6063972"/>
            <a:ext cx="3470313" cy="369332"/>
          </a:xfrm>
          <a:prstGeom prst="rect">
            <a:avLst/>
          </a:prstGeom>
          <a:noFill/>
        </p:spPr>
        <p:txBody>
          <a:bodyPr wrap="square" rtlCol="0">
            <a:spAutoFit/>
          </a:bodyPr>
          <a:lstStyle/>
          <a:p>
            <a:r>
              <a:rPr lang="en-US" dirty="0"/>
              <a:t>Image Credit: </a:t>
            </a:r>
            <a:r>
              <a:rPr lang="en-US" dirty="0" err="1"/>
              <a:t>Phlorum</a:t>
            </a:r>
            <a:r>
              <a:rPr lang="en-US" dirty="0"/>
              <a:t> Limited</a:t>
            </a:r>
          </a:p>
        </p:txBody>
      </p:sp>
    </p:spTree>
    <p:extLst>
      <p:ext uri="{BB962C8B-B14F-4D97-AF65-F5344CB8AC3E}">
        <p14:creationId xmlns:p14="http://schemas.microsoft.com/office/powerpoint/2010/main" val="204397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280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AE412ED2-3C3B-4BBF-B3B0-ADC73D8E8A79}"/>
              </a:ext>
            </a:extLst>
          </p:cNvPr>
          <p:cNvGrpSpPr/>
          <p:nvPr/>
        </p:nvGrpSpPr>
        <p:grpSpPr>
          <a:xfrm>
            <a:off x="1810337" y="506307"/>
            <a:ext cx="8957104" cy="5881720"/>
            <a:chOff x="1810337" y="506307"/>
            <a:chExt cx="8957104" cy="5881720"/>
          </a:xfrm>
        </p:grpSpPr>
        <p:pic>
          <p:nvPicPr>
            <p:cNvPr id="5" name="Picture 4">
              <a:extLst>
                <a:ext uri="{FF2B5EF4-FFF2-40B4-BE49-F238E27FC236}">
                  <a16:creationId xmlns:a16="http://schemas.microsoft.com/office/drawing/2014/main" id="{683F54EF-8061-43C4-8D1E-22F957E6D23D}"/>
                </a:ext>
              </a:extLst>
            </p:cNvPr>
            <p:cNvPicPr>
              <a:picLocks noChangeAspect="1"/>
            </p:cNvPicPr>
            <p:nvPr/>
          </p:nvPicPr>
          <p:blipFill>
            <a:blip r:embed="rId2"/>
            <a:stretch>
              <a:fillRect/>
            </a:stretch>
          </p:blipFill>
          <p:spPr>
            <a:xfrm>
              <a:off x="1810337" y="506307"/>
              <a:ext cx="8571326" cy="5571066"/>
            </a:xfrm>
            <a:prstGeom prst="rect">
              <a:avLst/>
            </a:prstGeom>
          </p:spPr>
        </p:pic>
        <p:sp>
          <p:nvSpPr>
            <p:cNvPr id="13" name="TextBox 12">
              <a:extLst>
                <a:ext uri="{FF2B5EF4-FFF2-40B4-BE49-F238E27FC236}">
                  <a16:creationId xmlns:a16="http://schemas.microsoft.com/office/drawing/2014/main" id="{05A1816C-D71A-4F18-BB5D-CD390B43756F}"/>
                </a:ext>
              </a:extLst>
            </p:cNvPr>
            <p:cNvSpPr txBox="1"/>
            <p:nvPr/>
          </p:nvSpPr>
          <p:spPr>
            <a:xfrm>
              <a:off x="7441311" y="6018695"/>
              <a:ext cx="3326130" cy="369332"/>
            </a:xfrm>
            <a:prstGeom prst="rect">
              <a:avLst/>
            </a:prstGeom>
            <a:noFill/>
          </p:spPr>
          <p:txBody>
            <a:bodyPr wrap="square" rtlCol="0">
              <a:spAutoFit/>
            </a:bodyPr>
            <a:lstStyle/>
            <a:p>
              <a:r>
                <a:rPr lang="en-US" dirty="0"/>
                <a:t>Image credit: </a:t>
              </a:r>
              <a:r>
                <a:rPr lang="en-US" dirty="0" err="1"/>
                <a:t>EnviraCulture</a:t>
              </a:r>
              <a:endParaRPr lang="en-US" dirty="0"/>
            </a:p>
          </p:txBody>
        </p:sp>
      </p:grpSp>
      <p:grpSp>
        <p:nvGrpSpPr>
          <p:cNvPr id="11" name="Group 10">
            <a:extLst>
              <a:ext uri="{FF2B5EF4-FFF2-40B4-BE49-F238E27FC236}">
                <a16:creationId xmlns:a16="http://schemas.microsoft.com/office/drawing/2014/main" id="{9BD90D5F-0D67-4232-B156-D4B21F868646}"/>
              </a:ext>
            </a:extLst>
          </p:cNvPr>
          <p:cNvGrpSpPr/>
          <p:nvPr/>
        </p:nvGrpSpPr>
        <p:grpSpPr>
          <a:xfrm>
            <a:off x="2050177" y="387599"/>
            <a:ext cx="8717264" cy="6082801"/>
            <a:chOff x="2040799" y="387599"/>
            <a:chExt cx="8717264" cy="6082801"/>
          </a:xfrm>
        </p:grpSpPr>
        <p:pic>
          <p:nvPicPr>
            <p:cNvPr id="7" name="Picture 6">
              <a:extLst>
                <a:ext uri="{FF2B5EF4-FFF2-40B4-BE49-F238E27FC236}">
                  <a16:creationId xmlns:a16="http://schemas.microsoft.com/office/drawing/2014/main" id="{CE29B4D7-2B75-4FA0-B215-8702A9430E49}"/>
                </a:ext>
              </a:extLst>
            </p:cNvPr>
            <p:cNvPicPr>
              <a:picLocks noChangeAspect="1"/>
            </p:cNvPicPr>
            <p:nvPr/>
          </p:nvPicPr>
          <p:blipFill>
            <a:blip r:embed="rId3"/>
            <a:stretch>
              <a:fillRect/>
            </a:stretch>
          </p:blipFill>
          <p:spPr>
            <a:xfrm>
              <a:off x="2040799" y="387599"/>
              <a:ext cx="8110401" cy="6082801"/>
            </a:xfrm>
            <a:prstGeom prst="rect">
              <a:avLst/>
            </a:prstGeom>
          </p:spPr>
        </p:pic>
        <p:sp>
          <p:nvSpPr>
            <p:cNvPr id="9" name="TextBox 8">
              <a:extLst>
                <a:ext uri="{FF2B5EF4-FFF2-40B4-BE49-F238E27FC236}">
                  <a16:creationId xmlns:a16="http://schemas.microsoft.com/office/drawing/2014/main" id="{EA920D3E-A94F-479A-AA4B-B9A57197867A}"/>
                </a:ext>
              </a:extLst>
            </p:cNvPr>
            <p:cNvSpPr txBox="1"/>
            <p:nvPr/>
          </p:nvSpPr>
          <p:spPr>
            <a:xfrm>
              <a:off x="6556864" y="5998106"/>
              <a:ext cx="4201199" cy="369332"/>
            </a:xfrm>
            <a:prstGeom prst="rect">
              <a:avLst/>
            </a:prstGeom>
            <a:noFill/>
          </p:spPr>
          <p:txBody>
            <a:bodyPr wrap="square" rtlCol="0">
              <a:spAutoFit/>
            </a:bodyPr>
            <a:lstStyle/>
            <a:p>
              <a:r>
                <a:rPr lang="en-US" dirty="0">
                  <a:solidFill>
                    <a:schemeClr val="bg1"/>
                  </a:solidFill>
                </a:rPr>
                <a:t>Photo credit: Invasive Species Ireland</a:t>
              </a:r>
            </a:p>
          </p:txBody>
        </p:sp>
      </p:grpSp>
    </p:spTree>
    <p:extLst>
      <p:ext uri="{BB962C8B-B14F-4D97-AF65-F5344CB8AC3E}">
        <p14:creationId xmlns:p14="http://schemas.microsoft.com/office/powerpoint/2010/main" val="57950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8A9EEE-C62F-4DEE-AF1D-D4686487B994}"/>
              </a:ext>
            </a:extLst>
          </p:cNvPr>
          <p:cNvPicPr>
            <a:picLocks noChangeAspect="1"/>
          </p:cNvPicPr>
          <p:nvPr/>
        </p:nvPicPr>
        <p:blipFill rotWithShape="1">
          <a:blip r:embed="rId2"/>
          <a:srcRect l="10863" r="9947" b="-2"/>
          <a:stretch/>
        </p:blipFill>
        <p:spPr>
          <a:xfrm>
            <a:off x="321733" y="321733"/>
            <a:ext cx="3777025" cy="6214533"/>
          </a:xfrm>
          <a:prstGeom prst="rect">
            <a:avLst/>
          </a:prstGeom>
        </p:spPr>
      </p:pic>
      <p:pic>
        <p:nvPicPr>
          <p:cNvPr id="3" name="Picture 2">
            <a:extLst>
              <a:ext uri="{FF2B5EF4-FFF2-40B4-BE49-F238E27FC236}">
                <a16:creationId xmlns:a16="http://schemas.microsoft.com/office/drawing/2014/main" id="{3EE01583-68EE-40AF-80FA-41FF493A4E96}"/>
              </a:ext>
            </a:extLst>
          </p:cNvPr>
          <p:cNvPicPr>
            <a:picLocks noChangeAspect="1"/>
          </p:cNvPicPr>
          <p:nvPr/>
        </p:nvPicPr>
        <p:blipFill rotWithShape="1">
          <a:blip r:embed="rId3"/>
          <a:srcRect l="34335" r="19528" b="-1"/>
          <a:stretch/>
        </p:blipFill>
        <p:spPr>
          <a:xfrm>
            <a:off x="4184538" y="321732"/>
            <a:ext cx="3822924" cy="6214533"/>
          </a:xfrm>
          <a:prstGeom prst="rect">
            <a:avLst/>
          </a:prstGeom>
        </p:spPr>
      </p:pic>
      <p:pic>
        <p:nvPicPr>
          <p:cNvPr id="4" name="Picture 3">
            <a:extLst>
              <a:ext uri="{FF2B5EF4-FFF2-40B4-BE49-F238E27FC236}">
                <a16:creationId xmlns:a16="http://schemas.microsoft.com/office/drawing/2014/main" id="{72049505-88EA-471C-8052-61303207834B}"/>
              </a:ext>
            </a:extLst>
          </p:cNvPr>
          <p:cNvPicPr>
            <a:picLocks noChangeAspect="1"/>
          </p:cNvPicPr>
          <p:nvPr/>
        </p:nvPicPr>
        <p:blipFill rotWithShape="1">
          <a:blip r:embed="rId4"/>
          <a:srcRect l="2301" r="16541" b="-2"/>
          <a:stretch/>
        </p:blipFill>
        <p:spPr>
          <a:xfrm>
            <a:off x="8087672" y="321732"/>
            <a:ext cx="3782595" cy="6214533"/>
          </a:xfrm>
          <a:prstGeom prst="rect">
            <a:avLst/>
          </a:prstGeom>
        </p:spPr>
      </p:pic>
      <p:sp>
        <p:nvSpPr>
          <p:cNvPr id="6" name="TextBox 5">
            <a:extLst>
              <a:ext uri="{FF2B5EF4-FFF2-40B4-BE49-F238E27FC236}">
                <a16:creationId xmlns:a16="http://schemas.microsoft.com/office/drawing/2014/main" id="{D5D134E0-6450-4E0E-8D00-20D7A2564FC8}"/>
              </a:ext>
            </a:extLst>
          </p:cNvPr>
          <p:cNvSpPr txBox="1"/>
          <p:nvPr/>
        </p:nvSpPr>
        <p:spPr>
          <a:xfrm>
            <a:off x="662863" y="545911"/>
            <a:ext cx="2984362" cy="646331"/>
          </a:xfrm>
          <a:prstGeom prst="rect">
            <a:avLst/>
          </a:prstGeom>
          <a:solidFill>
            <a:schemeClr val="accent2">
              <a:lumMod val="40000"/>
              <a:lumOff val="60000"/>
            </a:schemeClr>
          </a:solidFill>
        </p:spPr>
        <p:txBody>
          <a:bodyPr wrap="square" rtlCol="0">
            <a:spAutoFit/>
          </a:bodyPr>
          <a:lstStyle/>
          <a:p>
            <a:pPr algn="ctr"/>
            <a:r>
              <a:rPr lang="en-US" dirty="0"/>
              <a:t>California pipevine (</a:t>
            </a:r>
            <a:r>
              <a:rPr lang="en-US" i="1" dirty="0" err="1"/>
              <a:t>Aristolochia</a:t>
            </a:r>
            <a:r>
              <a:rPr lang="en-US" i="1" dirty="0"/>
              <a:t> </a:t>
            </a:r>
            <a:r>
              <a:rPr lang="en-US" i="1" dirty="0" err="1"/>
              <a:t>californica</a:t>
            </a:r>
            <a:r>
              <a:rPr lang="en-US" dirty="0"/>
              <a:t>)</a:t>
            </a:r>
          </a:p>
        </p:txBody>
      </p:sp>
      <p:grpSp>
        <p:nvGrpSpPr>
          <p:cNvPr id="15" name="Group 14">
            <a:extLst>
              <a:ext uri="{FF2B5EF4-FFF2-40B4-BE49-F238E27FC236}">
                <a16:creationId xmlns:a16="http://schemas.microsoft.com/office/drawing/2014/main" id="{8DD8CC8A-5DE2-4F34-B867-B2C6699B7D26}"/>
              </a:ext>
            </a:extLst>
          </p:cNvPr>
          <p:cNvGrpSpPr/>
          <p:nvPr/>
        </p:nvGrpSpPr>
        <p:grpSpPr>
          <a:xfrm>
            <a:off x="8428801" y="544430"/>
            <a:ext cx="3100336" cy="730954"/>
            <a:chOff x="8428801" y="571726"/>
            <a:chExt cx="3100336" cy="730954"/>
          </a:xfrm>
        </p:grpSpPr>
        <p:pic>
          <p:nvPicPr>
            <p:cNvPr id="9" name="Picture 8">
              <a:extLst>
                <a:ext uri="{FF2B5EF4-FFF2-40B4-BE49-F238E27FC236}">
                  <a16:creationId xmlns:a16="http://schemas.microsoft.com/office/drawing/2014/main" id="{F07849D0-5531-4054-845F-681A376F7399}"/>
                </a:ext>
              </a:extLst>
            </p:cNvPr>
            <p:cNvPicPr>
              <a:picLocks noChangeAspect="1"/>
            </p:cNvPicPr>
            <p:nvPr/>
          </p:nvPicPr>
          <p:blipFill>
            <a:blip r:embed="rId5"/>
            <a:stretch>
              <a:fillRect/>
            </a:stretch>
          </p:blipFill>
          <p:spPr>
            <a:xfrm>
              <a:off x="8428801" y="571726"/>
              <a:ext cx="3012572" cy="730954"/>
            </a:xfrm>
            <a:prstGeom prst="rect">
              <a:avLst/>
            </a:prstGeom>
          </p:spPr>
        </p:pic>
        <p:sp>
          <p:nvSpPr>
            <p:cNvPr id="11" name="Rectangle 10">
              <a:extLst>
                <a:ext uri="{FF2B5EF4-FFF2-40B4-BE49-F238E27FC236}">
                  <a16:creationId xmlns:a16="http://schemas.microsoft.com/office/drawing/2014/main" id="{6C2D9A2E-F6A1-470C-A4FF-8B7D0E417EE2}"/>
                </a:ext>
              </a:extLst>
            </p:cNvPr>
            <p:cNvSpPr/>
            <p:nvPr/>
          </p:nvSpPr>
          <p:spPr>
            <a:xfrm>
              <a:off x="8428801" y="619157"/>
              <a:ext cx="3100336" cy="646331"/>
            </a:xfrm>
            <a:prstGeom prst="rect">
              <a:avLst/>
            </a:prstGeom>
          </p:spPr>
          <p:txBody>
            <a:bodyPr wrap="none">
              <a:spAutoFit/>
            </a:bodyPr>
            <a:lstStyle/>
            <a:p>
              <a:pPr algn="ctr"/>
              <a:r>
                <a:rPr lang="en-US" dirty="0"/>
                <a:t>California Spikenard/Elk clover </a:t>
              </a:r>
            </a:p>
            <a:p>
              <a:pPr algn="ctr"/>
              <a:r>
                <a:rPr lang="en-US" dirty="0"/>
                <a:t>(</a:t>
              </a:r>
              <a:r>
                <a:rPr lang="en-US" i="1" dirty="0"/>
                <a:t>Aralia </a:t>
              </a:r>
              <a:r>
                <a:rPr lang="en-US" i="1" dirty="0" err="1"/>
                <a:t>californica</a:t>
              </a:r>
              <a:r>
                <a:rPr lang="en-US" dirty="0"/>
                <a:t>)</a:t>
              </a:r>
            </a:p>
          </p:txBody>
        </p:sp>
      </p:grpSp>
      <p:grpSp>
        <p:nvGrpSpPr>
          <p:cNvPr id="14" name="Group 13">
            <a:extLst>
              <a:ext uri="{FF2B5EF4-FFF2-40B4-BE49-F238E27FC236}">
                <a16:creationId xmlns:a16="http://schemas.microsoft.com/office/drawing/2014/main" id="{7EFDAE03-C0AE-4EBA-B403-89684C85D404}"/>
              </a:ext>
            </a:extLst>
          </p:cNvPr>
          <p:cNvGrpSpPr/>
          <p:nvPr/>
        </p:nvGrpSpPr>
        <p:grpSpPr>
          <a:xfrm>
            <a:off x="4439887" y="535789"/>
            <a:ext cx="3012572" cy="668619"/>
            <a:chOff x="4439887" y="535789"/>
            <a:chExt cx="3012572" cy="668619"/>
          </a:xfrm>
        </p:grpSpPr>
        <p:pic>
          <p:nvPicPr>
            <p:cNvPr id="13" name="Picture 12">
              <a:extLst>
                <a:ext uri="{FF2B5EF4-FFF2-40B4-BE49-F238E27FC236}">
                  <a16:creationId xmlns:a16="http://schemas.microsoft.com/office/drawing/2014/main" id="{68A5E266-DBC6-411E-B98E-ABC342A7CA0C}"/>
                </a:ext>
              </a:extLst>
            </p:cNvPr>
            <p:cNvPicPr>
              <a:picLocks noChangeAspect="1"/>
            </p:cNvPicPr>
            <p:nvPr/>
          </p:nvPicPr>
          <p:blipFill>
            <a:blip r:embed="rId5"/>
            <a:stretch>
              <a:fillRect/>
            </a:stretch>
          </p:blipFill>
          <p:spPr>
            <a:xfrm>
              <a:off x="4439887" y="535789"/>
              <a:ext cx="3012572" cy="668619"/>
            </a:xfrm>
            <a:prstGeom prst="rect">
              <a:avLst/>
            </a:prstGeom>
          </p:spPr>
        </p:pic>
        <p:sp>
          <p:nvSpPr>
            <p:cNvPr id="10" name="Rectangle 9">
              <a:extLst>
                <a:ext uri="{FF2B5EF4-FFF2-40B4-BE49-F238E27FC236}">
                  <a16:creationId xmlns:a16="http://schemas.microsoft.com/office/drawing/2014/main" id="{3B26A64D-C214-4A73-896B-0536A519DA4E}"/>
                </a:ext>
              </a:extLst>
            </p:cNvPr>
            <p:cNvSpPr/>
            <p:nvPr/>
          </p:nvSpPr>
          <p:spPr>
            <a:xfrm>
              <a:off x="5211132" y="535789"/>
              <a:ext cx="1470082" cy="646331"/>
            </a:xfrm>
            <a:prstGeom prst="rect">
              <a:avLst/>
            </a:prstGeom>
          </p:spPr>
          <p:txBody>
            <a:bodyPr wrap="none">
              <a:spAutoFit/>
            </a:bodyPr>
            <a:lstStyle/>
            <a:p>
              <a:pPr algn="ctr"/>
              <a:r>
                <a:rPr lang="en-US" dirty="0"/>
                <a:t>Smartweed </a:t>
              </a:r>
            </a:p>
            <a:p>
              <a:r>
                <a:rPr lang="en-US" dirty="0"/>
                <a:t>(</a:t>
              </a:r>
              <a:r>
                <a:rPr lang="en-US" i="1" dirty="0" err="1"/>
                <a:t>Persicaria</a:t>
              </a:r>
              <a:r>
                <a:rPr lang="en-US" i="1" dirty="0"/>
                <a:t> sp.</a:t>
              </a:r>
              <a:r>
                <a:rPr lang="en-US" dirty="0"/>
                <a:t>)</a:t>
              </a:r>
            </a:p>
          </p:txBody>
        </p:sp>
      </p:grpSp>
      <p:sp>
        <p:nvSpPr>
          <p:cNvPr id="16" name="TextBox 15">
            <a:extLst>
              <a:ext uri="{FF2B5EF4-FFF2-40B4-BE49-F238E27FC236}">
                <a16:creationId xmlns:a16="http://schemas.microsoft.com/office/drawing/2014/main" id="{31950624-4708-4C17-BEA3-0EE7DAACB3FB}"/>
              </a:ext>
            </a:extLst>
          </p:cNvPr>
          <p:cNvSpPr txBox="1"/>
          <p:nvPr/>
        </p:nvSpPr>
        <p:spPr>
          <a:xfrm>
            <a:off x="3312729" y="6534834"/>
            <a:ext cx="8223042" cy="646331"/>
          </a:xfrm>
          <a:prstGeom prst="rect">
            <a:avLst/>
          </a:prstGeom>
          <a:noFill/>
        </p:spPr>
        <p:txBody>
          <a:bodyPr wrap="square" rtlCol="0">
            <a:spAutoFit/>
          </a:bodyPr>
          <a:lstStyle/>
          <a:p>
            <a:r>
              <a:rPr lang="en-US" dirty="0"/>
              <a:t>Photos by Krzysztof </a:t>
            </a:r>
            <a:r>
              <a:rPr lang="en-US" dirty="0" err="1"/>
              <a:t>Ziarnek</a:t>
            </a:r>
            <a:r>
              <a:rPr lang="en-US" dirty="0"/>
              <a:t> and Andrea Williams</a:t>
            </a:r>
          </a:p>
          <a:p>
            <a:endParaRPr lang="en-US" dirty="0"/>
          </a:p>
        </p:txBody>
      </p:sp>
    </p:spTree>
    <p:extLst>
      <p:ext uri="{BB962C8B-B14F-4D97-AF65-F5344CB8AC3E}">
        <p14:creationId xmlns:p14="http://schemas.microsoft.com/office/powerpoint/2010/main" val="2099763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4ED8D-F78D-4A25-91C2-1E3A7CE1173E}"/>
              </a:ext>
            </a:extLst>
          </p:cNvPr>
          <p:cNvSpPr>
            <a:spLocks noGrp="1"/>
          </p:cNvSpPr>
          <p:nvPr>
            <p:ph type="title"/>
          </p:nvPr>
        </p:nvSpPr>
        <p:spPr/>
        <p:txBody>
          <a:bodyPr/>
          <a:lstStyle/>
          <a:p>
            <a:r>
              <a:rPr lang="en-US" dirty="0"/>
              <a:t>Why Eradication?</a:t>
            </a:r>
          </a:p>
        </p:txBody>
      </p:sp>
      <p:grpSp>
        <p:nvGrpSpPr>
          <p:cNvPr id="10" name="Group 9">
            <a:extLst>
              <a:ext uri="{FF2B5EF4-FFF2-40B4-BE49-F238E27FC236}">
                <a16:creationId xmlns:a16="http://schemas.microsoft.com/office/drawing/2014/main" id="{26433FCB-F4D0-4116-B96D-DF4C6A4E9DCA}"/>
              </a:ext>
            </a:extLst>
          </p:cNvPr>
          <p:cNvGrpSpPr/>
          <p:nvPr/>
        </p:nvGrpSpPr>
        <p:grpSpPr>
          <a:xfrm>
            <a:off x="6301222" y="2277290"/>
            <a:ext cx="5200404" cy="3932353"/>
            <a:chOff x="1164559" y="1365564"/>
            <a:chExt cx="5200404" cy="3932353"/>
          </a:xfrm>
        </p:grpSpPr>
        <p:pic>
          <p:nvPicPr>
            <p:cNvPr id="11" name="Picture 10">
              <a:extLst>
                <a:ext uri="{FF2B5EF4-FFF2-40B4-BE49-F238E27FC236}">
                  <a16:creationId xmlns:a16="http://schemas.microsoft.com/office/drawing/2014/main" id="{789C0E80-36E3-41A2-9CAD-9D33D87F4911}"/>
                </a:ext>
              </a:extLst>
            </p:cNvPr>
            <p:cNvPicPr>
              <a:picLocks noChangeAspect="1"/>
            </p:cNvPicPr>
            <p:nvPr/>
          </p:nvPicPr>
          <p:blipFill>
            <a:blip r:embed="rId3"/>
            <a:stretch>
              <a:fillRect/>
            </a:stretch>
          </p:blipFill>
          <p:spPr>
            <a:xfrm>
              <a:off x="2128604" y="2194784"/>
              <a:ext cx="3572566" cy="3103133"/>
            </a:xfrm>
            <a:prstGeom prst="rect">
              <a:avLst/>
            </a:prstGeom>
          </p:spPr>
        </p:pic>
        <p:sp>
          <p:nvSpPr>
            <p:cNvPr id="12" name="TextBox 11">
              <a:extLst>
                <a:ext uri="{FF2B5EF4-FFF2-40B4-BE49-F238E27FC236}">
                  <a16:creationId xmlns:a16="http://schemas.microsoft.com/office/drawing/2014/main" id="{DAF4C1FE-B2B4-403B-B298-0778EE6859A3}"/>
                </a:ext>
              </a:extLst>
            </p:cNvPr>
            <p:cNvSpPr txBox="1"/>
            <p:nvPr/>
          </p:nvSpPr>
          <p:spPr>
            <a:xfrm>
              <a:off x="1164559" y="1365564"/>
              <a:ext cx="5200404" cy="707886"/>
            </a:xfrm>
            <a:prstGeom prst="rect">
              <a:avLst/>
            </a:prstGeom>
            <a:noFill/>
          </p:spPr>
          <p:txBody>
            <a:bodyPr wrap="square" rtlCol="0">
              <a:spAutoFit/>
            </a:bodyPr>
            <a:lstStyle/>
            <a:p>
              <a:r>
                <a:rPr lang="en-US" sz="4000" dirty="0">
                  <a:latin typeface="Playbill" panose="040506030A0602020202" pitchFamily="82" charset="0"/>
                </a:rPr>
                <a:t>WANTED FOR HABITAT DESTRUCTION</a:t>
              </a:r>
            </a:p>
          </p:txBody>
        </p:sp>
      </p:grpSp>
      <p:sp>
        <p:nvSpPr>
          <p:cNvPr id="13" name="TextBox 12">
            <a:extLst>
              <a:ext uri="{FF2B5EF4-FFF2-40B4-BE49-F238E27FC236}">
                <a16:creationId xmlns:a16="http://schemas.microsoft.com/office/drawing/2014/main" id="{751D7D4F-8D9A-4E60-A22B-F0693BB9F57B}"/>
              </a:ext>
            </a:extLst>
          </p:cNvPr>
          <p:cNvSpPr txBox="1"/>
          <p:nvPr/>
        </p:nvSpPr>
        <p:spPr>
          <a:xfrm>
            <a:off x="272349" y="2277290"/>
            <a:ext cx="6052125" cy="4401205"/>
          </a:xfrm>
          <a:prstGeom prst="rect">
            <a:avLst/>
          </a:prstGeom>
          <a:noFill/>
        </p:spPr>
        <p:txBody>
          <a:bodyPr wrap="square" rtlCol="0">
            <a:spAutoFit/>
          </a:bodyPr>
          <a:lstStyle/>
          <a:p>
            <a:pPr marL="285750" indent="-285750">
              <a:buClr>
                <a:schemeClr val="accent2"/>
              </a:buClr>
              <a:buFont typeface="Wingdings" panose="05000000000000000000" pitchFamily="2" charset="2"/>
              <a:buChar char="§"/>
            </a:pPr>
            <a:r>
              <a:rPr lang="en-US" sz="2000" dirty="0"/>
              <a:t>Aggressive colonizer that prevents tree seedlings from establishing because of its allelopathic properties</a:t>
            </a:r>
          </a:p>
          <a:p>
            <a:endParaRPr lang="en-US" sz="2000" dirty="0"/>
          </a:p>
          <a:p>
            <a:pPr marL="285750" indent="-285750">
              <a:buClr>
                <a:schemeClr val="accent2"/>
              </a:buClr>
              <a:buFont typeface="Wingdings" panose="05000000000000000000" pitchFamily="2" charset="2"/>
              <a:buChar char="§"/>
            </a:pPr>
            <a:r>
              <a:rPr lang="en-US" sz="2000" dirty="0"/>
              <a:t>Early emergence and shoot height shades out other vegetation</a:t>
            </a:r>
          </a:p>
          <a:p>
            <a:pPr marL="285750" indent="-285750">
              <a:buFont typeface="Arial" panose="020B0604020202020204" pitchFamily="34" charset="0"/>
              <a:buChar char="•"/>
            </a:pPr>
            <a:endParaRPr lang="en-US" sz="2000" dirty="0"/>
          </a:p>
          <a:p>
            <a:pPr marL="285750" indent="-285750">
              <a:buClr>
                <a:schemeClr val="accent2"/>
              </a:buClr>
              <a:buFont typeface="Wingdings" panose="05000000000000000000" pitchFamily="2" charset="2"/>
              <a:buChar char="§"/>
            </a:pPr>
            <a:r>
              <a:rPr lang="en-US" sz="2000" dirty="0"/>
              <a:t>Root system doesn’t hold soil in place, leading to soil erosion and increased sedimentation in streams</a:t>
            </a:r>
          </a:p>
          <a:p>
            <a:endParaRPr lang="en-US" sz="2000" dirty="0"/>
          </a:p>
          <a:p>
            <a:pPr marL="285750" indent="-285750">
              <a:buClr>
                <a:schemeClr val="accent2"/>
              </a:buClr>
              <a:buFont typeface="Wingdings" panose="05000000000000000000" pitchFamily="2" charset="2"/>
              <a:buChar char="§"/>
            </a:pPr>
            <a:r>
              <a:rPr lang="en-US" sz="2000" dirty="0"/>
              <a:t>Reduces the food supply for juvenile salmon in the spring</a:t>
            </a:r>
          </a:p>
          <a:p>
            <a:pPr marL="285750" indent="-285750">
              <a:buClr>
                <a:schemeClr val="accent2"/>
              </a:buClr>
              <a:buFont typeface="Wingdings" panose="05000000000000000000" pitchFamily="2" charset="2"/>
              <a:buChar char="§"/>
            </a:pPr>
            <a:endParaRPr lang="en-US" sz="2000" dirty="0"/>
          </a:p>
          <a:p>
            <a:pPr marL="342900" indent="-342900">
              <a:buClr>
                <a:schemeClr val="accent2"/>
              </a:buClr>
              <a:buFont typeface="Wingdings" panose="05000000000000000000" pitchFamily="2" charset="2"/>
              <a:buChar char="§"/>
            </a:pPr>
            <a:r>
              <a:rPr lang="en-US" sz="2000" dirty="0"/>
              <a:t>Property damage; destroys roads, foundations and septic systems</a:t>
            </a:r>
          </a:p>
        </p:txBody>
      </p:sp>
      <p:sp>
        <p:nvSpPr>
          <p:cNvPr id="14" name="TextBox 13">
            <a:extLst>
              <a:ext uri="{FF2B5EF4-FFF2-40B4-BE49-F238E27FC236}">
                <a16:creationId xmlns:a16="http://schemas.microsoft.com/office/drawing/2014/main" id="{6949D9F8-7BFA-4513-8B93-567B7E8B0D99}"/>
              </a:ext>
            </a:extLst>
          </p:cNvPr>
          <p:cNvSpPr txBox="1"/>
          <p:nvPr/>
        </p:nvSpPr>
        <p:spPr>
          <a:xfrm>
            <a:off x="8959099" y="6302097"/>
            <a:ext cx="4053385" cy="246221"/>
          </a:xfrm>
          <a:prstGeom prst="rect">
            <a:avLst/>
          </a:prstGeom>
          <a:noFill/>
        </p:spPr>
        <p:txBody>
          <a:bodyPr wrap="square" rtlCol="0">
            <a:spAutoFit/>
          </a:bodyPr>
          <a:lstStyle/>
          <a:p>
            <a:r>
              <a:rPr lang="en-US" sz="1000" dirty="0"/>
              <a:t>Image from Invasive Weeds Agency, Ltd.</a:t>
            </a:r>
          </a:p>
        </p:txBody>
      </p:sp>
    </p:spTree>
    <p:extLst>
      <p:ext uri="{BB962C8B-B14F-4D97-AF65-F5344CB8AC3E}">
        <p14:creationId xmlns:p14="http://schemas.microsoft.com/office/powerpoint/2010/main" val="85071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80A289-20A0-4A2A-A686-875BD5EDE34A}"/>
              </a:ext>
            </a:extLst>
          </p:cNvPr>
          <p:cNvSpPr txBox="1"/>
          <p:nvPr/>
        </p:nvSpPr>
        <p:spPr>
          <a:xfrm>
            <a:off x="6568529" y="6524093"/>
            <a:ext cx="4145705" cy="369332"/>
          </a:xfrm>
          <a:prstGeom prst="rect">
            <a:avLst/>
          </a:prstGeom>
          <a:noFill/>
        </p:spPr>
        <p:txBody>
          <a:bodyPr wrap="square" rtlCol="0">
            <a:spAutoFit/>
          </a:bodyPr>
          <a:lstStyle/>
          <a:p>
            <a:r>
              <a:rPr lang="en-US" dirty="0"/>
              <a:t>Photo Credits: Japanese Knotweed Ltd.</a:t>
            </a:r>
          </a:p>
        </p:txBody>
      </p:sp>
      <p:sp>
        <p:nvSpPr>
          <p:cNvPr id="27" name="Rectangle 26">
            <a:extLst>
              <a:ext uri="{FF2B5EF4-FFF2-40B4-BE49-F238E27FC236}">
                <a16:creationId xmlns:a16="http://schemas.microsoft.com/office/drawing/2014/main" id="{DFF2CB8A-C5F9-4A41-AD53-1D8D5E3526A9}"/>
              </a:ext>
            </a:extLst>
          </p:cNvPr>
          <p:cNvSpPr/>
          <p:nvPr/>
        </p:nvSpPr>
        <p:spPr>
          <a:xfrm>
            <a:off x="6533466" y="307403"/>
            <a:ext cx="4164376" cy="624319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139AF2E-5F48-4E28-9DD8-49AFD311D2EA}"/>
              </a:ext>
            </a:extLst>
          </p:cNvPr>
          <p:cNvPicPr>
            <a:picLocks noChangeAspect="1"/>
          </p:cNvPicPr>
          <p:nvPr/>
        </p:nvPicPr>
        <p:blipFill>
          <a:blip r:embed="rId3"/>
          <a:stretch>
            <a:fillRect/>
          </a:stretch>
        </p:blipFill>
        <p:spPr>
          <a:xfrm>
            <a:off x="834154" y="280899"/>
            <a:ext cx="4682396" cy="6243194"/>
          </a:xfrm>
          <a:prstGeom prst="rect">
            <a:avLst/>
          </a:prstGeom>
        </p:spPr>
      </p:pic>
      <p:pic>
        <p:nvPicPr>
          <p:cNvPr id="9" name="Picture 8">
            <a:extLst>
              <a:ext uri="{FF2B5EF4-FFF2-40B4-BE49-F238E27FC236}">
                <a16:creationId xmlns:a16="http://schemas.microsoft.com/office/drawing/2014/main" id="{33E6614C-4C98-4300-8F39-B85F0D8A4DC6}"/>
              </a:ext>
            </a:extLst>
          </p:cNvPr>
          <p:cNvPicPr>
            <a:picLocks noChangeAspect="1"/>
          </p:cNvPicPr>
          <p:nvPr/>
        </p:nvPicPr>
        <p:blipFill>
          <a:blip r:embed="rId4"/>
          <a:stretch>
            <a:fillRect/>
          </a:stretch>
        </p:blipFill>
        <p:spPr>
          <a:xfrm>
            <a:off x="6710654" y="496815"/>
            <a:ext cx="3810000" cy="2857500"/>
          </a:xfrm>
          <a:prstGeom prst="rect">
            <a:avLst/>
          </a:prstGeom>
        </p:spPr>
      </p:pic>
      <p:pic>
        <p:nvPicPr>
          <p:cNvPr id="15" name="Picture 14">
            <a:extLst>
              <a:ext uri="{FF2B5EF4-FFF2-40B4-BE49-F238E27FC236}">
                <a16:creationId xmlns:a16="http://schemas.microsoft.com/office/drawing/2014/main" id="{105A6478-5079-48EC-A083-000AFAE65E61}"/>
              </a:ext>
            </a:extLst>
          </p:cNvPr>
          <p:cNvPicPr>
            <a:picLocks noChangeAspect="1"/>
          </p:cNvPicPr>
          <p:nvPr/>
        </p:nvPicPr>
        <p:blipFill>
          <a:blip r:embed="rId5"/>
          <a:stretch>
            <a:fillRect/>
          </a:stretch>
        </p:blipFill>
        <p:spPr>
          <a:xfrm>
            <a:off x="6710654" y="3543727"/>
            <a:ext cx="3810000" cy="2857500"/>
          </a:xfrm>
          <a:prstGeom prst="rect">
            <a:avLst/>
          </a:prstGeom>
        </p:spPr>
      </p:pic>
      <p:sp>
        <p:nvSpPr>
          <p:cNvPr id="20" name="TextBox 19">
            <a:extLst>
              <a:ext uri="{FF2B5EF4-FFF2-40B4-BE49-F238E27FC236}">
                <a16:creationId xmlns:a16="http://schemas.microsoft.com/office/drawing/2014/main" id="{B99E9DA6-3D8B-4973-907E-153ACBCD20D7}"/>
              </a:ext>
            </a:extLst>
          </p:cNvPr>
          <p:cNvSpPr txBox="1"/>
          <p:nvPr/>
        </p:nvSpPr>
        <p:spPr>
          <a:xfrm>
            <a:off x="2368628" y="6524093"/>
            <a:ext cx="2951980" cy="369332"/>
          </a:xfrm>
          <a:prstGeom prst="rect">
            <a:avLst/>
          </a:prstGeom>
          <a:noFill/>
        </p:spPr>
        <p:txBody>
          <a:bodyPr wrap="square" rtlCol="0">
            <a:spAutoFit/>
          </a:bodyPr>
          <a:lstStyle/>
          <a:p>
            <a:r>
              <a:rPr lang="en-US" dirty="0"/>
              <a:t>Photo Credit: Joseph </a:t>
            </a:r>
            <a:r>
              <a:rPr lang="en-US" dirty="0" err="1"/>
              <a:t>Kerrer</a:t>
            </a:r>
            <a:endParaRPr lang="en-US" dirty="0"/>
          </a:p>
        </p:txBody>
      </p:sp>
      <p:grpSp>
        <p:nvGrpSpPr>
          <p:cNvPr id="26" name="Group 25">
            <a:extLst>
              <a:ext uri="{FF2B5EF4-FFF2-40B4-BE49-F238E27FC236}">
                <a16:creationId xmlns:a16="http://schemas.microsoft.com/office/drawing/2014/main" id="{E73DD309-4F87-4D8D-BADD-3FB1AC64554B}"/>
              </a:ext>
            </a:extLst>
          </p:cNvPr>
          <p:cNvGrpSpPr/>
          <p:nvPr/>
        </p:nvGrpSpPr>
        <p:grpSpPr>
          <a:xfrm>
            <a:off x="6533466" y="294150"/>
            <a:ext cx="4197161" cy="6563849"/>
            <a:chOff x="6312665" y="307402"/>
            <a:chExt cx="4197161" cy="6243194"/>
          </a:xfrm>
        </p:grpSpPr>
        <p:sp>
          <p:nvSpPr>
            <p:cNvPr id="21" name="Rectangle 20">
              <a:extLst>
                <a:ext uri="{FF2B5EF4-FFF2-40B4-BE49-F238E27FC236}">
                  <a16:creationId xmlns:a16="http://schemas.microsoft.com/office/drawing/2014/main" id="{145A4064-1819-48DF-94AC-2CA34EADDC9B}"/>
                </a:ext>
              </a:extLst>
            </p:cNvPr>
            <p:cNvSpPr/>
            <p:nvPr/>
          </p:nvSpPr>
          <p:spPr>
            <a:xfrm>
              <a:off x="6312665" y="307402"/>
              <a:ext cx="4164376" cy="6243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2A049A84-ACF9-4836-B447-40B307185A85}"/>
                </a:ext>
              </a:extLst>
            </p:cNvPr>
            <p:cNvPicPr>
              <a:picLocks noChangeAspect="1"/>
            </p:cNvPicPr>
            <p:nvPr/>
          </p:nvPicPr>
          <p:blipFill>
            <a:blip r:embed="rId6"/>
            <a:stretch>
              <a:fillRect/>
            </a:stretch>
          </p:blipFill>
          <p:spPr>
            <a:xfrm>
              <a:off x="6690911" y="2850446"/>
              <a:ext cx="3407884" cy="3382516"/>
            </a:xfrm>
            <a:prstGeom prst="rect">
              <a:avLst/>
            </a:prstGeom>
          </p:spPr>
        </p:pic>
        <p:sp>
          <p:nvSpPr>
            <p:cNvPr id="24" name="Speech Bubble: Oval 23">
              <a:extLst>
                <a:ext uri="{FF2B5EF4-FFF2-40B4-BE49-F238E27FC236}">
                  <a16:creationId xmlns:a16="http://schemas.microsoft.com/office/drawing/2014/main" id="{8E7EDB0B-6C37-4C98-A09B-63D1A687DE67}"/>
                </a:ext>
              </a:extLst>
            </p:cNvPr>
            <p:cNvSpPr/>
            <p:nvPr/>
          </p:nvSpPr>
          <p:spPr>
            <a:xfrm>
              <a:off x="6900430" y="456773"/>
              <a:ext cx="3198365" cy="2057143"/>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9599AB6-9F13-4D9C-B660-585D51B3AE46}"/>
                </a:ext>
              </a:extLst>
            </p:cNvPr>
            <p:cNvSpPr txBox="1"/>
            <p:nvPr/>
          </p:nvSpPr>
          <p:spPr>
            <a:xfrm>
              <a:off x="7381944" y="885179"/>
              <a:ext cx="3127882" cy="1200329"/>
            </a:xfrm>
            <a:prstGeom prst="rect">
              <a:avLst/>
            </a:prstGeom>
            <a:noFill/>
          </p:spPr>
          <p:txBody>
            <a:bodyPr wrap="square" rtlCol="0">
              <a:spAutoFit/>
            </a:bodyPr>
            <a:lstStyle/>
            <a:p>
              <a:r>
                <a:rPr lang="en-US" sz="3600" dirty="0">
                  <a:latin typeface="Forte" panose="03060902040502070203" pitchFamily="66" charset="0"/>
                </a:rPr>
                <a:t>Don’t open</a:t>
              </a:r>
            </a:p>
            <a:p>
              <a:r>
                <a:rPr lang="en-US" sz="3600" dirty="0">
                  <a:latin typeface="Forte" panose="03060902040502070203" pitchFamily="66" charset="0"/>
                </a:rPr>
                <a:t> the door!</a:t>
              </a:r>
            </a:p>
          </p:txBody>
        </p:sp>
      </p:grpSp>
    </p:spTree>
    <p:extLst>
      <p:ext uri="{BB962C8B-B14F-4D97-AF65-F5344CB8AC3E}">
        <p14:creationId xmlns:p14="http://schemas.microsoft.com/office/powerpoint/2010/main" val="87502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366658"/>
      </a:accent1>
      <a:accent2>
        <a:srgbClr val="8CB64A"/>
      </a:accent2>
      <a:accent3>
        <a:srgbClr val="88D5A9"/>
      </a:accent3>
      <a:accent4>
        <a:srgbClr val="969FA7"/>
      </a:accent4>
      <a:accent5>
        <a:srgbClr val="E8A844"/>
      </a:accent5>
      <a:accent6>
        <a:srgbClr val="A1561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4BEC0EAF-CF86-4D49-B83B-56CC62D3CF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983</Words>
  <Application>Microsoft Office PowerPoint</Application>
  <PresentationFormat>Widescreen</PresentationFormat>
  <Paragraphs>131</Paragraphs>
  <Slides>20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Calibri</vt:lpstr>
      <vt:lpstr>Forte</vt:lpstr>
      <vt:lpstr>Gill Sans MT</vt:lpstr>
      <vt:lpstr>Playbill</vt:lpstr>
      <vt:lpstr>Wingdings</vt:lpstr>
      <vt:lpstr>Wingdings 2</vt:lpstr>
      <vt:lpstr>Dividend</vt:lpstr>
      <vt:lpstr>Japanese Knotweed Eradication Efforts in Marin County</vt:lpstr>
      <vt:lpstr>PowerPoint Presentation</vt:lpstr>
      <vt:lpstr>The Many NAMES of JAPANESE KNOTWEED…</vt:lpstr>
      <vt:lpstr>And its Many Faces</vt:lpstr>
      <vt:lpstr>PowerPoint Presentation</vt:lpstr>
      <vt:lpstr>PowerPoint Presentation</vt:lpstr>
      <vt:lpstr>PowerPoint Presentation</vt:lpstr>
      <vt:lpstr>Why Eradication?</vt:lpstr>
      <vt:lpstr>PowerPoint Presentation</vt:lpstr>
      <vt:lpstr>PUBLIC INFRASTRUCTURE DAMAGE </vt:lpstr>
      <vt:lpstr>Where has Japanese knotweed Been Identified in MARIn County?</vt:lpstr>
      <vt:lpstr>Ecology of Fallopia Japonica</vt:lpstr>
      <vt:lpstr>PowerPoint Presentation</vt:lpstr>
      <vt:lpstr>PowerPoint Presentation</vt:lpstr>
      <vt:lpstr>Japanese Knotweed in Japan</vt:lpstr>
      <vt:lpstr>PowerPoint Presentation</vt:lpstr>
      <vt:lpstr>Glyphosate (non-selective)</vt:lpstr>
      <vt:lpstr>Imazapyr (non-selective)</vt:lpstr>
      <vt:lpstr>PowerPoint Presentation</vt:lpstr>
      <vt:lpstr> Community Messaging: Collaboration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Japanese Knotweed Eradication Efforts in Marin County</dc:title>
  <dc:creator>Dirkse, Anna</dc:creator>
  <cp:lastModifiedBy>Dirkse, Anna</cp:lastModifiedBy>
  <cp:revision>14</cp:revision>
  <dcterms:created xsi:type="dcterms:W3CDTF">2019-03-15T05:51:04Z</dcterms:created>
  <dcterms:modified xsi:type="dcterms:W3CDTF">2019-05-03T04:04:55Z</dcterms:modified>
</cp:coreProperties>
</file>