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/>
    <p:restoredTop sz="94586"/>
  </p:normalViewPr>
  <p:slideViewPr>
    <p:cSldViewPr snapToGrid="0">
      <p:cViewPr varScale="1">
        <p:scale>
          <a:sx n="110" d="100"/>
          <a:sy n="110" d="100"/>
        </p:scale>
        <p:origin x="327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452345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21231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97092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6728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2633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5916256c1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g5916256c1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5958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5916256c1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g5916256c1c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5490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5916256c1c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g5916256c1c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4319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916256c1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g5916256c1c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08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5916256c1c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5916256c1c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7525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5916256c1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g5916256c1c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75387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72076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5916256c1c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g5916256c1c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8961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916256c1c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g5916256c1c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21198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8271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396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86157" y="5342902"/>
            <a:ext cx="1350000" cy="8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396C"/>
              </a:buClr>
              <a:buSzPts val="4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49806" y="250424"/>
            <a:ext cx="1350000" cy="8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oogle Shape;25;p3"/>
          <p:cNvCxnSpPr/>
          <p:nvPr/>
        </p:nvCxnSpPr>
        <p:spPr>
          <a:xfrm>
            <a:off x="433552" y="306541"/>
            <a:ext cx="6924300" cy="8400"/>
          </a:xfrm>
          <a:prstGeom prst="straightConnector1">
            <a:avLst/>
          </a:prstGeom>
          <a:noFill/>
          <a:ln w="25400" cap="flat" cmpd="sng">
            <a:solidFill>
              <a:srgbClr val="90A334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396C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396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396C"/>
              </a:buClr>
              <a:buSzPts val="4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396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396C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396C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396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396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396C"/>
              </a:buClr>
              <a:buSzPts val="4000"/>
              <a:buFont typeface="Calibri"/>
              <a:buNone/>
              <a:defRPr sz="4000" b="0" i="0" u="none" strike="noStrike" cap="none">
                <a:solidFill>
                  <a:srgbClr val="97396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ssrootsecology.or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hyperlink" Target="mailto:junko@grassrootsecology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>
            <a:spLocks noGrp="1"/>
          </p:cNvSpPr>
          <p:nvPr>
            <p:ph type="ctrTitle"/>
          </p:nvPr>
        </p:nvSpPr>
        <p:spPr>
          <a:xfrm>
            <a:off x="685800" y="1749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396C"/>
              </a:buClr>
              <a:buSzPts val="4000"/>
              <a:buFont typeface="Calibri"/>
              <a:buNone/>
            </a:pPr>
            <a:r>
              <a:rPr lang="en-US"/>
              <a:t>Grassroots Ecology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396C"/>
              </a:buClr>
              <a:buSzPts val="4000"/>
              <a:buFont typeface="Calibri"/>
              <a:buNone/>
            </a:pPr>
            <a:r>
              <a:rPr lang="en-US"/>
              <a:t>Restoration Lessons from the Field</a:t>
            </a:r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endParaRPr sz="24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US" sz="2400"/>
              <a:t>Bay Area Watershed Network</a:t>
            </a:r>
            <a:endParaRPr sz="24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US" sz="2400"/>
              <a:t>May 3, 2019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396C"/>
              </a:buClr>
              <a:buSzPts val="4000"/>
              <a:buFont typeface="Calibri"/>
              <a:buNone/>
            </a:pPr>
            <a:r>
              <a:rPr lang="en-US"/>
              <a:t>What We Do</a:t>
            </a:r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body" idx="1"/>
          </p:nvPr>
        </p:nvSpPr>
        <p:spPr>
          <a:xfrm>
            <a:off x="457200" y="1572275"/>
            <a:ext cx="80415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>
                <a:solidFill>
                  <a:srgbClr val="000000"/>
                </a:solidFill>
              </a:rPr>
              <a:t>Mission: </a:t>
            </a:r>
            <a:r>
              <a:rPr lang="en-US">
                <a:solidFill>
                  <a:srgbClr val="000000"/>
                </a:solidFill>
              </a:rPr>
              <a:t> To involve and educate the public to restore local ecosystems. 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>
              <a:solidFill>
                <a:srgbClr val="000000"/>
              </a:solidFill>
            </a:endParaRPr>
          </a:p>
          <a:p>
            <a:pPr marL="34290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/>
          </a:p>
        </p:txBody>
      </p:sp>
      <p:pic>
        <p:nvPicPr>
          <p:cNvPr id="95" name="Google Shape;9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3488" y="2191925"/>
            <a:ext cx="4277025" cy="427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Where We Work</a:t>
            </a:r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body" idx="1"/>
          </p:nvPr>
        </p:nvSpPr>
        <p:spPr>
          <a:xfrm>
            <a:off x="480550" y="1332600"/>
            <a:ext cx="3303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>
                <a:solidFill>
                  <a:srgbClr val="000000"/>
                </a:solidFill>
              </a:rPr>
              <a:t>Habitat restoration</a:t>
            </a:r>
            <a:endParaRPr>
              <a:solidFill>
                <a:srgbClr val="000000"/>
              </a:solidFill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23 sites across 9 cities and 2 counties</a:t>
            </a:r>
            <a:endParaRPr>
              <a:solidFill>
                <a:srgbClr val="000000"/>
              </a:solidFill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2,600 acres of parks and open spaces</a:t>
            </a:r>
            <a:endParaRPr>
              <a:solidFill>
                <a:srgbClr val="000000"/>
              </a:solidFill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25,000 linear feet of creek across 9 watersheds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35,000 plants grown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Annual participation: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12,800 people engaged last year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80% youth and young adults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Commitment over many years!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srgbClr val="000000"/>
              </a:solidFill>
            </a:endParaRPr>
          </a:p>
          <a:p>
            <a:pPr marL="2857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02" name="Google Shape;102;p15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4525" y="1171598"/>
            <a:ext cx="4262273" cy="544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Habitat Restoration</a:t>
            </a:r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body" idx="1"/>
          </p:nvPr>
        </p:nvSpPr>
        <p:spPr>
          <a:xfrm>
            <a:off x="381000" y="1524000"/>
            <a:ext cx="4974000" cy="42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rgbClr val="222222"/>
                </a:solidFill>
              </a:rPr>
              <a:t>Invasive plant removal, planting, sheet mulching, trash cleanups</a:t>
            </a:r>
            <a:endParaRPr sz="2400">
              <a:solidFill>
                <a:srgbClr val="222222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rgbClr val="222222"/>
                </a:solidFill>
              </a:rPr>
              <a:t>Service groups, schools, corporate groups</a:t>
            </a:r>
            <a:endParaRPr sz="2400">
              <a:solidFill>
                <a:srgbClr val="222222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rgbClr val="222222"/>
                </a:solidFill>
              </a:rPr>
              <a:t>Drop-in volunteer opportunities  (2-3 hrs.) on weekends</a:t>
            </a:r>
            <a:endParaRPr sz="2400">
              <a:solidFill>
                <a:srgbClr val="222222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rgbClr val="222222"/>
                </a:solidFill>
              </a:rPr>
              <a:t>Weekly programs on weekdays - Weed Warriors, Byrne Brigade, Ivy League</a:t>
            </a: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09" name="Google Shape;109;p16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1153" y="1524000"/>
            <a:ext cx="3303997" cy="438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McClellan Ranch Preserve</a:t>
            </a:r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body" idx="1"/>
          </p:nvPr>
        </p:nvSpPr>
        <p:spPr>
          <a:xfrm>
            <a:off x="609600" y="5820825"/>
            <a:ext cx="82296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</a:rPr>
              <a:t>Meadow Enhancement, Cupertino</a:t>
            </a: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</a:rPr>
              <a:t>Funded by City of Cupertino and Valley Water</a:t>
            </a: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400">
                <a:solidFill>
                  <a:srgbClr val="222222"/>
                </a:solidFill>
              </a:rPr>
              <a:t> </a:t>
            </a:r>
            <a:endParaRPr sz="2400">
              <a:solidFill>
                <a:srgbClr val="22222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16" name="Google Shape;116;p17" descr="Dry Thistle.JPG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625" y="1336900"/>
            <a:ext cx="7548425" cy="4251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McClellan Ranch Preserve</a:t>
            </a:r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1"/>
          </p:nvPr>
        </p:nvSpPr>
        <p:spPr>
          <a:xfrm>
            <a:off x="609600" y="5744625"/>
            <a:ext cx="82296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</a:rPr>
              <a:t>5 years of sheet mulching, planting in islands, and mowing thistles around the islands. Over 4,000 volunteers! </a:t>
            </a: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400">
                <a:solidFill>
                  <a:srgbClr val="222222"/>
                </a:solidFill>
              </a:rPr>
              <a:t> </a:t>
            </a:r>
            <a:endParaRPr sz="2400">
              <a:solidFill>
                <a:srgbClr val="22222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23" name="Google Shape;123;p18" descr="Native Plant Islands.png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1417650"/>
            <a:ext cx="5995326" cy="424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McClellan Ranch Preserve</a:t>
            </a:r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body" idx="1"/>
          </p:nvPr>
        </p:nvSpPr>
        <p:spPr>
          <a:xfrm>
            <a:off x="609600" y="4586875"/>
            <a:ext cx="4577100" cy="19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</a:rPr>
              <a:t>Thistles are mostly gone, but annual grasses now move in, and gophers love the yarrow. Meadow restoration is an ongoing process. </a:t>
            </a:r>
            <a:endParaRPr sz="2400">
              <a:solidFill>
                <a:srgbClr val="22222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30" name="Google Shape;130;p19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9675" y="4588426"/>
            <a:ext cx="2988997" cy="1902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125" y="1590299"/>
            <a:ext cx="7952950" cy="276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Redwood Creek</a:t>
            </a:r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body" idx="1"/>
          </p:nvPr>
        </p:nvSpPr>
        <p:spPr>
          <a:xfrm>
            <a:off x="457200" y="5946025"/>
            <a:ext cx="82296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</a:rPr>
              <a:t>Funded by Coastal Conservancy Prop. 1 grant</a:t>
            </a: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400">
                <a:solidFill>
                  <a:srgbClr val="222222"/>
                </a:solidFill>
              </a:rPr>
              <a:t> </a:t>
            </a:r>
            <a:endParaRPr sz="2400">
              <a:solidFill>
                <a:srgbClr val="22222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38" name="Google Shape;138;p20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050" y="1341450"/>
            <a:ext cx="7216776" cy="4501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Redwood Creek</a:t>
            </a:r>
            <a:endParaRPr/>
          </a:p>
        </p:txBody>
      </p:sp>
      <p:sp>
        <p:nvSpPr>
          <p:cNvPr id="144" name="Google Shape;144;p21"/>
          <p:cNvSpPr txBox="1">
            <a:spLocks noGrp="1"/>
          </p:cNvSpPr>
          <p:nvPr>
            <p:ph type="body" idx="1"/>
          </p:nvPr>
        </p:nvSpPr>
        <p:spPr>
          <a:xfrm>
            <a:off x="381000" y="513502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</a:rPr>
              <a:t>Flexibility in grant and community partners allowed for a flexible approach to move resident homeless couple into housing</a:t>
            </a: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400">
                <a:solidFill>
                  <a:srgbClr val="222222"/>
                </a:solidFill>
              </a:rPr>
              <a:t> </a:t>
            </a:r>
            <a:endParaRPr sz="2400">
              <a:solidFill>
                <a:srgbClr val="22222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45" name="Google Shape;145;p21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54637"/>
            <a:ext cx="4576430" cy="2914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1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6450" y="1754625"/>
            <a:ext cx="4576422" cy="2853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Redwood Creek</a:t>
            </a:r>
            <a:endParaRPr/>
          </a:p>
        </p:txBody>
      </p:sp>
      <p:sp>
        <p:nvSpPr>
          <p:cNvPr id="152" name="Google Shape;152;p22"/>
          <p:cNvSpPr txBox="1">
            <a:spLocks noGrp="1"/>
          </p:cNvSpPr>
          <p:nvPr>
            <p:ph type="body" idx="1"/>
          </p:nvPr>
        </p:nvSpPr>
        <p:spPr>
          <a:xfrm>
            <a:off x="304800" y="5668425"/>
            <a:ext cx="70443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</a:rPr>
              <a:t>Replanting with a diversity of species</a:t>
            </a: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</a:rPr>
              <a:t>focusing on trees, shrubs, and “tough” perennials</a:t>
            </a: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400">
                <a:solidFill>
                  <a:srgbClr val="222222"/>
                </a:solidFill>
              </a:rPr>
              <a:t> </a:t>
            </a:r>
            <a:endParaRPr sz="2400">
              <a:solidFill>
                <a:srgbClr val="22222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53" name="Google Shape;153;p22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725" y="1713400"/>
            <a:ext cx="4907399" cy="3659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1826" y="1493838"/>
            <a:ext cx="3188090" cy="4250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Urban Ecology</a:t>
            </a:r>
            <a:endParaRPr/>
          </a:p>
        </p:txBody>
      </p:sp>
      <p:sp>
        <p:nvSpPr>
          <p:cNvPr id="160" name="Google Shape;160;p23"/>
          <p:cNvSpPr txBox="1">
            <a:spLocks noGrp="1"/>
          </p:cNvSpPr>
          <p:nvPr>
            <p:ph type="body" idx="1"/>
          </p:nvPr>
        </p:nvSpPr>
        <p:spPr>
          <a:xfrm>
            <a:off x="381000" y="15240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</a:rPr>
              <a:t>Hands on workshops to install rain gardens and rain barrel systems at TBD locations through a Valley Water grant with City of Palo Alto support</a:t>
            </a:r>
            <a:endParaRPr sz="2400">
              <a:solidFill>
                <a:srgbClr val="22222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400">
                <a:solidFill>
                  <a:srgbClr val="222222"/>
                </a:solidFill>
              </a:rPr>
              <a:t> </a:t>
            </a:r>
            <a:endParaRPr sz="2400">
              <a:solidFill>
                <a:srgbClr val="22222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61" name="Google Shape;161;p23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" y="2926625"/>
            <a:ext cx="2825386" cy="341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3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3075" y="2926625"/>
            <a:ext cx="4550775" cy="3413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Urban Ecology</a:t>
            </a:r>
            <a:endParaRPr/>
          </a:p>
        </p:txBody>
      </p:sp>
      <p:sp>
        <p:nvSpPr>
          <p:cNvPr id="168" name="Google Shape;168;p24"/>
          <p:cNvSpPr txBox="1">
            <a:spLocks noGrp="1"/>
          </p:cNvSpPr>
          <p:nvPr>
            <p:ph type="body" idx="1"/>
          </p:nvPr>
        </p:nvSpPr>
        <p:spPr>
          <a:xfrm>
            <a:off x="457200" y="1493850"/>
            <a:ext cx="38313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</a:rPr>
              <a:t>Challenges: </a:t>
            </a:r>
            <a:endParaRPr sz="2400">
              <a:solidFill>
                <a:srgbClr val="222222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Char char="●"/>
            </a:pPr>
            <a:r>
              <a:rPr lang="en-US" sz="2400">
                <a:solidFill>
                  <a:srgbClr val="222222"/>
                </a:solidFill>
              </a:rPr>
              <a:t>Staff turnover at City</a:t>
            </a:r>
            <a:endParaRPr sz="2400">
              <a:solidFill>
                <a:srgbClr val="222222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Char char="●"/>
            </a:pPr>
            <a:r>
              <a:rPr lang="en-US" sz="2400">
                <a:solidFill>
                  <a:srgbClr val="222222"/>
                </a:solidFill>
              </a:rPr>
              <a:t>Difficult for City staff due to maintenance concerns</a:t>
            </a:r>
            <a:endParaRPr sz="2400">
              <a:solidFill>
                <a:srgbClr val="222222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Char char="●"/>
            </a:pPr>
            <a:r>
              <a:rPr lang="en-US" sz="2400">
                <a:solidFill>
                  <a:srgbClr val="222222"/>
                </a:solidFill>
              </a:rPr>
              <a:t>Every site is slated for future construction!</a:t>
            </a: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</a:rPr>
              <a:t>Community sites, once we found them, were a better fit (e.g. church, preschool)</a:t>
            </a: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69" name="Google Shape;169;p24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550" y="1406484"/>
            <a:ext cx="4571996" cy="4700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High School Stewards</a:t>
            </a:r>
            <a:endParaRPr/>
          </a:p>
        </p:txBody>
      </p:sp>
      <p:pic>
        <p:nvPicPr>
          <p:cNvPr id="175" name="Google Shape;175;p25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3175" y="1341450"/>
            <a:ext cx="3257547" cy="4343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5"/>
          <p:cNvPicPr preferRelativeResize="0"/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175" y="1341450"/>
            <a:ext cx="2895601" cy="434342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5"/>
          <p:cNvSpPr txBox="1">
            <a:spLocks noGrp="1"/>
          </p:cNvSpPr>
          <p:nvPr>
            <p:ph type="body" idx="1"/>
          </p:nvPr>
        </p:nvSpPr>
        <p:spPr>
          <a:xfrm>
            <a:off x="457200" y="5742075"/>
            <a:ext cx="7474500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</a:rPr>
              <a:t>Continuity over time is a key to success, but also the biggest funding challenge in underserved communities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Stay in Touch</a:t>
            </a:r>
            <a:endParaRPr/>
          </a:p>
        </p:txBody>
      </p:sp>
      <p:sp>
        <p:nvSpPr>
          <p:cNvPr id="183" name="Google Shape;183;p26"/>
          <p:cNvSpPr txBox="1">
            <a:spLocks noGrp="1"/>
          </p:cNvSpPr>
          <p:nvPr>
            <p:ph type="body" idx="1"/>
          </p:nvPr>
        </p:nvSpPr>
        <p:spPr>
          <a:xfrm>
            <a:off x="533400" y="1295400"/>
            <a:ext cx="82296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 sz="2400"/>
              <a:t>✓ Sign up for our e-newsletter at </a:t>
            </a:r>
            <a:r>
              <a:rPr lang="en-US" sz="2400" u="sng">
                <a:solidFill>
                  <a:schemeClr val="hlink"/>
                </a:solidFill>
                <a:hlinkClick r:id="rId3"/>
              </a:rPr>
              <a:t>www.grassrootsecology.org</a:t>
            </a:r>
            <a:r>
              <a:rPr lang="en-US" sz="2400"/>
              <a:t> </a:t>
            </a:r>
            <a:endParaRPr sz="24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24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 sz="2400"/>
              <a:t>Questions?   </a:t>
            </a:r>
            <a:r>
              <a:rPr lang="en-US" sz="2400" u="sng">
                <a:solidFill>
                  <a:schemeClr val="hlink"/>
                </a:solidFill>
                <a:hlinkClick r:id="rId4"/>
              </a:rPr>
              <a:t>junko@grassrootsecology.org</a:t>
            </a:r>
            <a:endParaRPr sz="2400"/>
          </a:p>
        </p:txBody>
      </p:sp>
      <p:pic>
        <p:nvPicPr>
          <p:cNvPr id="184" name="Google Shape;184;p26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9775" y="3310175"/>
            <a:ext cx="5778928" cy="295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</Words>
  <Application>Microsoft Office PowerPoint</Application>
  <PresentationFormat>On-screen Show (4:3)</PresentationFormat>
  <Paragraphs>85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Grassroots Ecology Restoration Lessons from the Field</vt:lpstr>
      <vt:lpstr>What We Do</vt:lpstr>
      <vt:lpstr>Where We Work</vt:lpstr>
      <vt:lpstr>Habitat Restoration</vt:lpstr>
      <vt:lpstr>McClellan Ranch Preserve</vt:lpstr>
      <vt:lpstr>McClellan Ranch Preserve</vt:lpstr>
      <vt:lpstr>McClellan Ranch Preserve</vt:lpstr>
      <vt:lpstr>Redwood Creek</vt:lpstr>
      <vt:lpstr>Redwood Creek</vt:lpstr>
      <vt:lpstr>Redwood Creek</vt:lpstr>
      <vt:lpstr>Urban Ecology</vt:lpstr>
      <vt:lpstr>Urban Ecology</vt:lpstr>
      <vt:lpstr>High School Stewards</vt:lpstr>
      <vt:lpstr>Stay in Touch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Grassroots Ecology Restoration Lessons from the Field</dc:title>
  <dc:creator>Josh Bradt</dc:creator>
  <cp:lastModifiedBy>Josh Bradt</cp:lastModifiedBy>
  <cp:revision>2</cp:revision>
  <dcterms:modified xsi:type="dcterms:W3CDTF">2019-05-03T14:29:23Z</dcterms:modified>
</cp:coreProperties>
</file>