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0" r:id="rId20"/>
    <p:sldId id="281" r:id="rId21"/>
    <p:sldId id="274" r:id="rId22"/>
    <p:sldId id="275" r:id="rId23"/>
    <p:sldId id="276" r:id="rId24"/>
    <p:sldId id="277" r:id="rId25"/>
    <p:sldId id="278" r:id="rId26"/>
    <p:sldId id="279" r:id="rId27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41"/>
    <p:restoredTop sz="92954"/>
  </p:normalViewPr>
  <p:slideViewPr>
    <p:cSldViewPr>
      <p:cViewPr varScale="1">
        <p:scale>
          <a:sx n="51" d="100"/>
          <a:sy n="51" d="100"/>
        </p:scale>
        <p:origin x="1096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387840" y="7208825"/>
            <a:ext cx="559917" cy="385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47523" y="6990892"/>
            <a:ext cx="710793" cy="667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6616368"/>
            <a:ext cx="10058400" cy="524510"/>
          </a:xfrm>
          <a:custGeom>
            <a:avLst/>
            <a:gdLst/>
            <a:ahLst/>
            <a:cxnLst/>
            <a:rect l="l" t="t" r="r" b="b"/>
            <a:pathLst>
              <a:path w="10058400" h="524509">
                <a:moveTo>
                  <a:pt x="0" y="0"/>
                </a:moveTo>
                <a:lnTo>
                  <a:pt x="0" y="523887"/>
                </a:lnTo>
                <a:lnTo>
                  <a:pt x="10058400" y="400223"/>
                </a:lnTo>
                <a:lnTo>
                  <a:pt x="10058400" y="123675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47523" y="7037831"/>
            <a:ext cx="710793" cy="6202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9397898" y="7161885"/>
            <a:ext cx="563270" cy="385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7558" y="2002637"/>
            <a:ext cx="9803282" cy="622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rgbClr val="7030A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387840" y="7208825"/>
            <a:ext cx="559917" cy="385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47523" y="6990892"/>
            <a:ext cx="710793" cy="667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52209" y="1955698"/>
            <a:ext cx="4050029" cy="4297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7030A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387840" y="7208825"/>
            <a:ext cx="559917" cy="385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47523" y="6990892"/>
            <a:ext cx="710793" cy="667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387840" y="7208825"/>
            <a:ext cx="559917" cy="3855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47523" y="6990892"/>
            <a:ext cx="710793" cy="6672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3159" y="550875"/>
            <a:ext cx="3142615" cy="427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45324" y="3453283"/>
            <a:ext cx="7967751" cy="1830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rgbClr val="7030A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45362" y="7348536"/>
            <a:ext cx="4722495" cy="264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reetsteam.org/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mailto:zama@StreetsTeam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6915" y="768095"/>
            <a:ext cx="8643518" cy="50560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4300"/>
            <a:ext cx="10058400" cy="65111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49297" y="5538725"/>
            <a:ext cx="7164070" cy="5619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00" b="1" spc="-450" dirty="0">
                <a:solidFill>
                  <a:srgbClr val="F2F2F2"/>
                </a:solidFill>
                <a:latin typeface="Arial"/>
                <a:cs typeface="Arial"/>
              </a:rPr>
              <a:t>Zama </a:t>
            </a:r>
            <a:r>
              <a:rPr sz="3500" b="1" spc="-325" dirty="0">
                <a:solidFill>
                  <a:srgbClr val="F2F2F2"/>
                </a:solidFill>
                <a:latin typeface="Arial"/>
                <a:cs typeface="Arial"/>
              </a:rPr>
              <a:t>Dlamini </a:t>
            </a:r>
            <a:r>
              <a:rPr sz="3500" b="1" spc="-190" dirty="0">
                <a:solidFill>
                  <a:srgbClr val="F2F2F2"/>
                </a:solidFill>
                <a:latin typeface="Arial"/>
                <a:cs typeface="Arial"/>
              </a:rPr>
              <a:t>– </a:t>
            </a:r>
            <a:r>
              <a:rPr sz="3500" b="1" spc="-409" dirty="0">
                <a:solidFill>
                  <a:srgbClr val="F2F2F2"/>
                </a:solidFill>
                <a:latin typeface="Arial"/>
                <a:cs typeface="Arial"/>
              </a:rPr>
              <a:t>Oakland </a:t>
            </a:r>
            <a:r>
              <a:rPr sz="3500" b="1" spc="-320" dirty="0">
                <a:solidFill>
                  <a:srgbClr val="F2F2F2"/>
                </a:solidFill>
                <a:latin typeface="Arial"/>
                <a:cs typeface="Arial"/>
              </a:rPr>
              <a:t>Project</a:t>
            </a:r>
            <a:r>
              <a:rPr sz="3500" b="1" spc="-110" dirty="0">
                <a:solidFill>
                  <a:srgbClr val="F2F2F2"/>
                </a:solidFill>
                <a:latin typeface="Arial"/>
                <a:cs typeface="Arial"/>
              </a:rPr>
              <a:t> </a:t>
            </a:r>
            <a:r>
              <a:rPr sz="3500" b="1" spc="-405" dirty="0">
                <a:solidFill>
                  <a:srgbClr val="F2F2F2"/>
                </a:solidFill>
                <a:latin typeface="Arial"/>
                <a:cs typeface="Arial"/>
              </a:rPr>
              <a:t>Manager</a:t>
            </a:r>
            <a:endParaRPr sz="35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4306"/>
            <a:ext cx="10058400" cy="6702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671" y="824306"/>
            <a:ext cx="3195320" cy="4367530"/>
          </a:xfrm>
          <a:prstGeom prst="rect">
            <a:avLst/>
          </a:prstGeom>
          <a:solidFill>
            <a:srgbClr val="F2F2F2"/>
          </a:solidFill>
        </p:spPr>
        <p:txBody>
          <a:bodyPr vert="horz" wrap="square" lIns="0" tIns="36830" rIns="0" bIns="0" rtlCol="0">
            <a:spAutoFit/>
          </a:bodyPr>
          <a:lstStyle/>
          <a:p>
            <a:pPr marL="100330" marR="106680" indent="57150">
              <a:lnSpc>
                <a:spcPct val="101499"/>
              </a:lnSpc>
              <a:spcBef>
                <a:spcPts val="290"/>
              </a:spcBef>
            </a:pPr>
            <a:r>
              <a:rPr sz="1950" spc="-60" dirty="0">
                <a:latin typeface="Trebuchet MS"/>
                <a:cs typeface="Trebuchet MS"/>
              </a:rPr>
              <a:t>Roughly </a:t>
            </a:r>
            <a:r>
              <a:rPr sz="1950" b="1" spc="-155" dirty="0">
                <a:latin typeface="Trebuchet MS"/>
                <a:cs typeface="Trebuchet MS"/>
              </a:rPr>
              <a:t>28,200 </a:t>
            </a:r>
            <a:r>
              <a:rPr sz="1950" b="1" spc="-95" dirty="0">
                <a:latin typeface="Trebuchet MS"/>
                <a:cs typeface="Trebuchet MS"/>
              </a:rPr>
              <a:t>people</a:t>
            </a:r>
            <a:r>
              <a:rPr sz="1950" b="1" spc="-225" dirty="0">
                <a:latin typeface="Trebuchet MS"/>
                <a:cs typeface="Trebuchet MS"/>
              </a:rPr>
              <a:t> </a:t>
            </a:r>
            <a:r>
              <a:rPr sz="1950" spc="-80" dirty="0">
                <a:latin typeface="Trebuchet MS"/>
                <a:cs typeface="Trebuchet MS"/>
              </a:rPr>
              <a:t>were  </a:t>
            </a:r>
            <a:r>
              <a:rPr sz="1950" spc="-50" dirty="0">
                <a:latin typeface="Trebuchet MS"/>
                <a:cs typeface="Trebuchet MS"/>
              </a:rPr>
              <a:t>homeless </a:t>
            </a:r>
            <a:r>
              <a:rPr sz="1950" spc="-60" dirty="0">
                <a:latin typeface="Trebuchet MS"/>
                <a:cs typeface="Trebuchet MS"/>
              </a:rPr>
              <a:t>across </a:t>
            </a:r>
            <a:r>
              <a:rPr sz="1950" spc="-75" dirty="0">
                <a:latin typeface="Trebuchet MS"/>
                <a:cs typeface="Trebuchet MS"/>
              </a:rPr>
              <a:t>the Bay  </a:t>
            </a:r>
            <a:r>
              <a:rPr sz="1950" spc="-100" dirty="0">
                <a:latin typeface="Trebuchet MS"/>
                <a:cs typeface="Trebuchet MS"/>
              </a:rPr>
              <a:t>Area, </a:t>
            </a:r>
            <a:r>
              <a:rPr sz="1950" spc="-75" dirty="0">
                <a:latin typeface="Trebuchet MS"/>
                <a:cs typeface="Trebuchet MS"/>
              </a:rPr>
              <a:t>according </a:t>
            </a:r>
            <a:r>
              <a:rPr sz="1950" spc="-70" dirty="0">
                <a:latin typeface="Trebuchet MS"/>
                <a:cs typeface="Trebuchet MS"/>
              </a:rPr>
              <a:t>to </a:t>
            </a:r>
            <a:r>
              <a:rPr sz="1950" spc="-85" dirty="0">
                <a:latin typeface="Trebuchet MS"/>
                <a:cs typeface="Trebuchet MS"/>
              </a:rPr>
              <a:t>point-in-  time </a:t>
            </a:r>
            <a:r>
              <a:rPr sz="1950" spc="-60" dirty="0">
                <a:latin typeface="Trebuchet MS"/>
                <a:cs typeface="Trebuchet MS"/>
              </a:rPr>
              <a:t>counts </a:t>
            </a:r>
            <a:r>
              <a:rPr sz="1950" spc="-70" dirty="0">
                <a:latin typeface="Trebuchet MS"/>
                <a:cs typeface="Trebuchet MS"/>
              </a:rPr>
              <a:t>in </a:t>
            </a:r>
            <a:r>
              <a:rPr sz="1950" spc="-60" dirty="0">
                <a:latin typeface="Trebuchet MS"/>
                <a:cs typeface="Trebuchet MS"/>
              </a:rPr>
              <a:t>2017. </a:t>
            </a:r>
            <a:r>
              <a:rPr sz="1950" spc="-100" dirty="0">
                <a:latin typeface="Trebuchet MS"/>
                <a:cs typeface="Trebuchet MS"/>
              </a:rPr>
              <a:t>That  </a:t>
            </a:r>
            <a:r>
              <a:rPr sz="1950" spc="-55" dirty="0">
                <a:latin typeface="Trebuchet MS"/>
                <a:cs typeface="Trebuchet MS"/>
              </a:rPr>
              <a:t>was </a:t>
            </a:r>
            <a:r>
              <a:rPr sz="1950" spc="-75" dirty="0">
                <a:latin typeface="Trebuchet MS"/>
                <a:cs typeface="Trebuchet MS"/>
              </a:rPr>
              <a:t>the </a:t>
            </a:r>
            <a:r>
              <a:rPr sz="1950" spc="-80" dirty="0">
                <a:latin typeface="Trebuchet MS"/>
                <a:cs typeface="Trebuchet MS"/>
              </a:rPr>
              <a:t>third </a:t>
            </a:r>
            <a:r>
              <a:rPr sz="1950" spc="-85" dirty="0">
                <a:latin typeface="Trebuchet MS"/>
                <a:cs typeface="Trebuchet MS"/>
              </a:rPr>
              <a:t>largest  </a:t>
            </a:r>
            <a:r>
              <a:rPr sz="1950" spc="-60" dirty="0">
                <a:latin typeface="Trebuchet MS"/>
                <a:cs typeface="Trebuchet MS"/>
              </a:rPr>
              <a:t>population </a:t>
            </a:r>
            <a:r>
              <a:rPr sz="1950" spc="-70" dirty="0">
                <a:latin typeface="Trebuchet MS"/>
                <a:cs typeface="Trebuchet MS"/>
              </a:rPr>
              <a:t>in </a:t>
            </a:r>
            <a:r>
              <a:rPr sz="1950" spc="-75" dirty="0">
                <a:latin typeface="Trebuchet MS"/>
                <a:cs typeface="Trebuchet MS"/>
              </a:rPr>
              <a:t>the</a:t>
            </a:r>
            <a:r>
              <a:rPr sz="1950" spc="-295" dirty="0">
                <a:latin typeface="Trebuchet MS"/>
                <a:cs typeface="Trebuchet MS"/>
              </a:rPr>
              <a:t> </a:t>
            </a:r>
            <a:r>
              <a:rPr sz="1950" spc="-105" dirty="0">
                <a:latin typeface="Trebuchet MS"/>
                <a:cs typeface="Trebuchet MS"/>
              </a:rPr>
              <a:t>country.</a:t>
            </a:r>
            <a:endParaRPr sz="1950">
              <a:latin typeface="Trebuchet MS"/>
              <a:cs typeface="Trebuchet MS"/>
            </a:endParaRPr>
          </a:p>
          <a:p>
            <a:pPr marL="283845" indent="-183515">
              <a:lnSpc>
                <a:spcPts val="2295"/>
              </a:lnSpc>
              <a:buChar char="•"/>
              <a:tabLst>
                <a:tab pos="284480" algn="l"/>
              </a:tabLst>
            </a:pPr>
            <a:r>
              <a:rPr sz="1950" spc="-55" dirty="0">
                <a:latin typeface="Trebuchet MS"/>
                <a:cs typeface="Trebuchet MS"/>
              </a:rPr>
              <a:t>But </a:t>
            </a:r>
            <a:r>
              <a:rPr sz="1950" spc="-75" dirty="0">
                <a:latin typeface="Trebuchet MS"/>
                <a:cs typeface="Trebuchet MS"/>
              </a:rPr>
              <a:t>the Bay </a:t>
            </a:r>
            <a:r>
              <a:rPr sz="1950" spc="-70" dirty="0">
                <a:latin typeface="Trebuchet MS"/>
                <a:cs typeface="Trebuchet MS"/>
              </a:rPr>
              <a:t>Area </a:t>
            </a:r>
            <a:r>
              <a:rPr sz="1950" spc="-40" dirty="0">
                <a:latin typeface="Trebuchet MS"/>
                <a:cs typeface="Trebuchet MS"/>
              </a:rPr>
              <a:t>has</a:t>
            </a:r>
            <a:r>
              <a:rPr sz="1950" spc="-430" dirty="0">
                <a:latin typeface="Trebuchet MS"/>
                <a:cs typeface="Trebuchet MS"/>
              </a:rPr>
              <a:t> </a:t>
            </a:r>
            <a:r>
              <a:rPr sz="1950" spc="-75" dirty="0">
                <a:latin typeface="Trebuchet MS"/>
                <a:cs typeface="Trebuchet MS"/>
              </a:rPr>
              <a:t>the</a:t>
            </a:r>
            <a:endParaRPr sz="1950">
              <a:latin typeface="Trebuchet MS"/>
              <a:cs typeface="Trebuchet MS"/>
            </a:endParaRPr>
          </a:p>
          <a:p>
            <a:pPr marL="100330" marR="436880">
              <a:lnSpc>
                <a:spcPct val="101699"/>
              </a:lnSpc>
              <a:spcBef>
                <a:spcPts val="50"/>
              </a:spcBef>
            </a:pPr>
            <a:r>
              <a:rPr sz="1950" spc="-90" dirty="0">
                <a:latin typeface="Trebuchet MS"/>
                <a:cs typeface="Trebuchet MS"/>
              </a:rPr>
              <a:t>largest </a:t>
            </a:r>
            <a:r>
              <a:rPr sz="1950" spc="-85" dirty="0">
                <a:latin typeface="Trebuchet MS"/>
                <a:cs typeface="Trebuchet MS"/>
              </a:rPr>
              <a:t>percentage </a:t>
            </a:r>
            <a:r>
              <a:rPr sz="1950" spc="-60" dirty="0">
                <a:latin typeface="Trebuchet MS"/>
                <a:cs typeface="Trebuchet MS"/>
              </a:rPr>
              <a:t>of  </a:t>
            </a:r>
            <a:r>
              <a:rPr sz="1950" spc="-50" dirty="0">
                <a:latin typeface="Trebuchet MS"/>
                <a:cs typeface="Trebuchet MS"/>
              </a:rPr>
              <a:t>homeless </a:t>
            </a:r>
            <a:r>
              <a:rPr sz="1950" spc="-65" dirty="0">
                <a:latin typeface="Trebuchet MS"/>
                <a:cs typeface="Trebuchet MS"/>
              </a:rPr>
              <a:t>people without  </a:t>
            </a:r>
            <a:r>
              <a:rPr sz="1950" spc="-75" dirty="0">
                <a:latin typeface="Trebuchet MS"/>
                <a:cs typeface="Trebuchet MS"/>
              </a:rPr>
              <a:t>shelter </a:t>
            </a:r>
            <a:r>
              <a:rPr sz="1950" spc="-5" dirty="0">
                <a:latin typeface="Trebuchet MS"/>
                <a:cs typeface="Trebuchet MS"/>
              </a:rPr>
              <a:t>(67%) </a:t>
            </a:r>
            <a:r>
              <a:rPr sz="1950" spc="-85" dirty="0">
                <a:latin typeface="Trebuchet MS"/>
                <a:cs typeface="Trebuchet MS"/>
              </a:rPr>
              <a:t>(indicating  </a:t>
            </a:r>
            <a:r>
              <a:rPr sz="1950" spc="-110" dirty="0">
                <a:latin typeface="Trebuchet MS"/>
                <a:cs typeface="Trebuchet MS"/>
              </a:rPr>
              <a:t>there’s </a:t>
            </a:r>
            <a:r>
              <a:rPr sz="1950" spc="-80" dirty="0">
                <a:latin typeface="Trebuchet MS"/>
                <a:cs typeface="Trebuchet MS"/>
              </a:rPr>
              <a:t>a </a:t>
            </a:r>
            <a:r>
              <a:rPr sz="1950" spc="-60" dirty="0">
                <a:latin typeface="Trebuchet MS"/>
                <a:cs typeface="Trebuchet MS"/>
              </a:rPr>
              <a:t>shortage of  </a:t>
            </a:r>
            <a:r>
              <a:rPr sz="1950" spc="-70" dirty="0">
                <a:latin typeface="Trebuchet MS"/>
                <a:cs typeface="Trebuchet MS"/>
              </a:rPr>
              <a:t>subsidized </a:t>
            </a:r>
            <a:r>
              <a:rPr sz="1950" spc="-60" dirty="0">
                <a:latin typeface="Trebuchet MS"/>
                <a:cs typeface="Trebuchet MS"/>
              </a:rPr>
              <a:t>housing,</a:t>
            </a:r>
            <a:r>
              <a:rPr sz="1950" spc="-250" dirty="0">
                <a:latin typeface="Trebuchet MS"/>
                <a:cs typeface="Trebuchet MS"/>
              </a:rPr>
              <a:t> </a:t>
            </a:r>
            <a:r>
              <a:rPr sz="1950" spc="-70" dirty="0">
                <a:latin typeface="Trebuchet MS"/>
                <a:cs typeface="Trebuchet MS"/>
              </a:rPr>
              <a:t>short-  </a:t>
            </a:r>
            <a:r>
              <a:rPr sz="1950" spc="-80" dirty="0">
                <a:latin typeface="Trebuchet MS"/>
                <a:cs typeface="Trebuchet MS"/>
              </a:rPr>
              <a:t>term </a:t>
            </a:r>
            <a:r>
              <a:rPr sz="1950" spc="-75" dirty="0">
                <a:latin typeface="Trebuchet MS"/>
                <a:cs typeface="Trebuchet MS"/>
              </a:rPr>
              <a:t>shelters </a:t>
            </a:r>
            <a:r>
              <a:rPr sz="1950" spc="-50" dirty="0">
                <a:latin typeface="Trebuchet MS"/>
                <a:cs typeface="Trebuchet MS"/>
              </a:rPr>
              <a:t>and  </a:t>
            </a:r>
            <a:r>
              <a:rPr sz="1950" spc="-75" dirty="0">
                <a:latin typeface="Trebuchet MS"/>
                <a:cs typeface="Trebuchet MS"/>
              </a:rPr>
              <a:t>transitional</a:t>
            </a:r>
            <a:r>
              <a:rPr sz="1950" spc="-145" dirty="0">
                <a:latin typeface="Trebuchet MS"/>
                <a:cs typeface="Trebuchet MS"/>
              </a:rPr>
              <a:t> </a:t>
            </a:r>
            <a:r>
              <a:rPr sz="1950" spc="-65" dirty="0">
                <a:latin typeface="Trebuchet MS"/>
                <a:cs typeface="Trebuchet MS"/>
              </a:rPr>
              <a:t>housing).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16500" y="2170277"/>
            <a:ext cx="4178300" cy="2832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4160" marR="5080" indent="-251460">
              <a:lnSpc>
                <a:spcPct val="101000"/>
              </a:lnSpc>
              <a:spcBef>
                <a:spcPts val="105"/>
              </a:spcBef>
              <a:buFont typeface="Arial"/>
              <a:buChar char="•"/>
              <a:tabLst>
                <a:tab pos="264160" algn="l"/>
              </a:tabLst>
            </a:pPr>
            <a:r>
              <a:rPr sz="2600" spc="-150" dirty="0">
                <a:solidFill>
                  <a:srgbClr val="7030A0"/>
                </a:solidFill>
                <a:latin typeface="Trebuchet MS"/>
                <a:cs typeface="Trebuchet MS"/>
              </a:rPr>
              <a:t>Lack </a:t>
            </a:r>
            <a:r>
              <a:rPr sz="2600" spc="-85" dirty="0">
                <a:solidFill>
                  <a:srgbClr val="7030A0"/>
                </a:solidFill>
                <a:latin typeface="Trebuchet MS"/>
                <a:cs typeface="Trebuchet MS"/>
              </a:rPr>
              <a:t>of </a:t>
            </a:r>
            <a:r>
              <a:rPr sz="2600" spc="-110" dirty="0">
                <a:solidFill>
                  <a:srgbClr val="7030A0"/>
                </a:solidFill>
                <a:latin typeface="Trebuchet MS"/>
                <a:cs typeface="Trebuchet MS"/>
              </a:rPr>
              <a:t>infrastructure </a:t>
            </a:r>
            <a:r>
              <a:rPr sz="2600" spc="-105" dirty="0">
                <a:solidFill>
                  <a:srgbClr val="7030A0"/>
                </a:solidFill>
                <a:latin typeface="Trebuchet MS"/>
                <a:cs typeface="Trebuchet MS"/>
              </a:rPr>
              <a:t>for  </a:t>
            </a:r>
            <a:r>
              <a:rPr sz="2600" spc="-45" dirty="0">
                <a:solidFill>
                  <a:srgbClr val="7030A0"/>
                </a:solidFill>
                <a:latin typeface="Trebuchet MS"/>
                <a:cs typeface="Trebuchet MS"/>
              </a:rPr>
              <a:t>unhoused </a:t>
            </a:r>
            <a:r>
              <a:rPr sz="2600" spc="-55" dirty="0">
                <a:solidFill>
                  <a:srgbClr val="7030A0"/>
                </a:solidFill>
                <a:latin typeface="Trebuchet MS"/>
                <a:cs typeface="Trebuchet MS"/>
              </a:rPr>
              <a:t>persons has</a:t>
            </a:r>
            <a:r>
              <a:rPr sz="2600" spc="-605" dirty="0">
                <a:solidFill>
                  <a:srgbClr val="7030A0"/>
                </a:solidFill>
                <a:latin typeface="Trebuchet MS"/>
                <a:cs typeface="Trebuchet MS"/>
              </a:rPr>
              <a:t> </a:t>
            </a:r>
            <a:r>
              <a:rPr sz="2600" spc="-114" dirty="0">
                <a:solidFill>
                  <a:srgbClr val="7030A0"/>
                </a:solidFill>
                <a:latin typeface="Trebuchet MS"/>
                <a:cs typeface="Trebuchet MS"/>
              </a:rPr>
              <a:t>led </a:t>
            </a:r>
            <a:r>
              <a:rPr sz="2600" spc="-95" dirty="0">
                <a:solidFill>
                  <a:srgbClr val="7030A0"/>
                </a:solidFill>
                <a:latin typeface="Trebuchet MS"/>
                <a:cs typeface="Trebuchet MS"/>
              </a:rPr>
              <a:t>to  </a:t>
            </a:r>
            <a:r>
              <a:rPr sz="2600" spc="-105" dirty="0">
                <a:solidFill>
                  <a:srgbClr val="7030A0"/>
                </a:solidFill>
                <a:latin typeface="Trebuchet MS"/>
                <a:cs typeface="Trebuchet MS"/>
              </a:rPr>
              <a:t>upticks </a:t>
            </a:r>
            <a:r>
              <a:rPr sz="2600" spc="-95" dirty="0">
                <a:solidFill>
                  <a:srgbClr val="7030A0"/>
                </a:solidFill>
                <a:latin typeface="Trebuchet MS"/>
                <a:cs typeface="Trebuchet MS"/>
              </a:rPr>
              <a:t>to </a:t>
            </a:r>
            <a:r>
              <a:rPr sz="2600" spc="-110" dirty="0">
                <a:solidFill>
                  <a:srgbClr val="7030A0"/>
                </a:solidFill>
                <a:latin typeface="Trebuchet MS"/>
                <a:cs typeface="Trebuchet MS"/>
              </a:rPr>
              <a:t>debris, </a:t>
            </a:r>
            <a:r>
              <a:rPr sz="2600" spc="-55" dirty="0">
                <a:solidFill>
                  <a:srgbClr val="7030A0"/>
                </a:solidFill>
                <a:latin typeface="Trebuchet MS"/>
                <a:cs typeface="Trebuchet MS"/>
              </a:rPr>
              <a:t>human  </a:t>
            </a:r>
            <a:r>
              <a:rPr sz="2600" spc="-140" dirty="0">
                <a:solidFill>
                  <a:srgbClr val="7030A0"/>
                </a:solidFill>
                <a:latin typeface="Trebuchet MS"/>
                <a:cs typeface="Trebuchet MS"/>
              </a:rPr>
              <a:t>waste, </a:t>
            </a:r>
            <a:r>
              <a:rPr sz="2600" spc="-70" dirty="0">
                <a:solidFill>
                  <a:srgbClr val="7030A0"/>
                </a:solidFill>
                <a:latin typeface="Trebuchet MS"/>
                <a:cs typeface="Trebuchet MS"/>
              </a:rPr>
              <a:t>and</a:t>
            </a:r>
            <a:r>
              <a:rPr sz="2600" spc="-250" dirty="0">
                <a:solidFill>
                  <a:srgbClr val="7030A0"/>
                </a:solidFill>
                <a:latin typeface="Trebuchet MS"/>
                <a:cs typeface="Trebuchet MS"/>
              </a:rPr>
              <a:t> </a:t>
            </a:r>
            <a:r>
              <a:rPr sz="2600" spc="-110" dirty="0">
                <a:solidFill>
                  <a:srgbClr val="7030A0"/>
                </a:solidFill>
                <a:latin typeface="Trebuchet MS"/>
                <a:cs typeface="Trebuchet MS"/>
              </a:rPr>
              <a:t>blight</a:t>
            </a:r>
            <a:endParaRPr sz="2600">
              <a:latin typeface="Trebuchet MS"/>
              <a:cs typeface="Trebuchet MS"/>
            </a:endParaRPr>
          </a:p>
          <a:p>
            <a:pPr marL="264160" marR="412750" indent="-251460">
              <a:lnSpc>
                <a:spcPct val="100699"/>
              </a:lnSpc>
              <a:spcBef>
                <a:spcPts val="55"/>
              </a:spcBef>
              <a:buFont typeface="Arial"/>
              <a:buChar char="•"/>
              <a:tabLst>
                <a:tab pos="264160" algn="l"/>
              </a:tabLst>
            </a:pPr>
            <a:r>
              <a:rPr sz="2600" spc="-105" dirty="0">
                <a:solidFill>
                  <a:srgbClr val="7030A0"/>
                </a:solidFill>
                <a:latin typeface="Trebuchet MS"/>
                <a:cs typeface="Trebuchet MS"/>
              </a:rPr>
              <a:t>This </a:t>
            </a:r>
            <a:r>
              <a:rPr sz="2600" spc="-55" dirty="0">
                <a:solidFill>
                  <a:srgbClr val="7030A0"/>
                </a:solidFill>
                <a:latin typeface="Trebuchet MS"/>
                <a:cs typeface="Trebuchet MS"/>
              </a:rPr>
              <a:t>human </a:t>
            </a:r>
            <a:r>
              <a:rPr sz="2600" spc="-100" dirty="0">
                <a:solidFill>
                  <a:srgbClr val="7030A0"/>
                </a:solidFill>
                <a:latin typeface="Trebuchet MS"/>
                <a:cs typeface="Trebuchet MS"/>
              </a:rPr>
              <a:t>crisis </a:t>
            </a:r>
            <a:r>
              <a:rPr sz="2600" spc="-55" dirty="0">
                <a:solidFill>
                  <a:srgbClr val="7030A0"/>
                </a:solidFill>
                <a:latin typeface="Trebuchet MS"/>
                <a:cs typeface="Trebuchet MS"/>
              </a:rPr>
              <a:t>has</a:t>
            </a:r>
            <a:r>
              <a:rPr sz="2600" spc="-570" dirty="0">
                <a:solidFill>
                  <a:srgbClr val="7030A0"/>
                </a:solidFill>
                <a:latin typeface="Trebuchet MS"/>
                <a:cs typeface="Trebuchet MS"/>
              </a:rPr>
              <a:t> </a:t>
            </a:r>
            <a:r>
              <a:rPr sz="2600" spc="-75" dirty="0">
                <a:solidFill>
                  <a:srgbClr val="7030A0"/>
                </a:solidFill>
                <a:latin typeface="Trebuchet MS"/>
                <a:cs typeface="Trebuchet MS"/>
              </a:rPr>
              <a:t>also  </a:t>
            </a:r>
            <a:r>
              <a:rPr sz="2600" spc="-110" dirty="0">
                <a:solidFill>
                  <a:srgbClr val="7030A0"/>
                </a:solidFill>
                <a:latin typeface="Trebuchet MS"/>
                <a:cs typeface="Trebuchet MS"/>
              </a:rPr>
              <a:t>lead </a:t>
            </a:r>
            <a:r>
              <a:rPr sz="2600" spc="-95" dirty="0">
                <a:solidFill>
                  <a:srgbClr val="7030A0"/>
                </a:solidFill>
                <a:latin typeface="Trebuchet MS"/>
                <a:cs typeface="Trebuchet MS"/>
              </a:rPr>
              <a:t>to </a:t>
            </a:r>
            <a:r>
              <a:rPr sz="2600" spc="-100" dirty="0">
                <a:solidFill>
                  <a:srgbClr val="7030A0"/>
                </a:solidFill>
                <a:latin typeface="Trebuchet MS"/>
                <a:cs typeface="Trebuchet MS"/>
              </a:rPr>
              <a:t>increased  environmental</a:t>
            </a:r>
            <a:r>
              <a:rPr sz="2600" spc="-200" dirty="0">
                <a:solidFill>
                  <a:srgbClr val="7030A0"/>
                </a:solidFill>
                <a:latin typeface="Trebuchet MS"/>
                <a:cs typeface="Trebuchet MS"/>
              </a:rPr>
              <a:t> </a:t>
            </a:r>
            <a:r>
              <a:rPr sz="2600" spc="-105" dirty="0">
                <a:solidFill>
                  <a:srgbClr val="7030A0"/>
                </a:solidFill>
                <a:latin typeface="Trebuchet MS"/>
                <a:cs typeface="Trebuchet MS"/>
              </a:rPr>
              <a:t>impacts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A3F4C3-3DC2-EF45-81BB-C0688D087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763716" cy="3244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6887FC-34B9-EE44-B755-BE137165E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16" y="3244850"/>
            <a:ext cx="4533334" cy="34607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 rot="21480000">
            <a:off x="1142770" y="772132"/>
            <a:ext cx="4057577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00"/>
              </a:lnSpc>
            </a:pPr>
            <a:r>
              <a:rPr sz="6600" spc="-37" baseline="-3156" dirty="0">
                <a:latin typeface="Trebuchet MS"/>
                <a:cs typeface="Trebuchet MS"/>
              </a:rPr>
              <a:t>M</a:t>
            </a:r>
            <a:r>
              <a:rPr sz="6600" spc="-37" baseline="-2525" dirty="0">
                <a:latin typeface="Trebuchet MS"/>
                <a:cs typeface="Trebuchet MS"/>
              </a:rPr>
              <a:t>y</a:t>
            </a:r>
            <a:r>
              <a:rPr sz="6600" spc="-37" baseline="-1893" dirty="0">
                <a:latin typeface="Trebuchet MS"/>
                <a:cs typeface="Trebuchet MS"/>
              </a:rPr>
              <a:t>th</a:t>
            </a:r>
            <a:r>
              <a:rPr sz="6600" spc="-750" baseline="-1893" dirty="0">
                <a:latin typeface="Trebuchet MS"/>
                <a:cs typeface="Trebuchet MS"/>
              </a:rPr>
              <a:t> </a:t>
            </a:r>
            <a:r>
              <a:rPr sz="6600" spc="-165" baseline="-1262" dirty="0">
                <a:latin typeface="Trebuchet MS"/>
                <a:cs typeface="Trebuchet MS"/>
              </a:rPr>
              <a:t>SM</a:t>
            </a:r>
            <a:r>
              <a:rPr sz="4400" spc="-110" dirty="0">
                <a:latin typeface="Trebuchet MS"/>
                <a:cs typeface="Trebuchet MS"/>
              </a:rPr>
              <a:t>ASHE</a:t>
            </a:r>
            <a:r>
              <a:rPr sz="6600" spc="-165" baseline="1262" dirty="0">
                <a:latin typeface="Trebuchet MS"/>
                <a:cs typeface="Trebuchet MS"/>
              </a:rPr>
              <a:t>RS</a:t>
            </a:r>
            <a:r>
              <a:rPr sz="6600" spc="-165" baseline="1893" dirty="0">
                <a:latin typeface="Trebuchet MS"/>
                <a:cs typeface="Trebuchet MS"/>
              </a:rPr>
              <a:t>!</a:t>
            </a:r>
            <a:endParaRPr sz="6600" baseline="1893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4747" y="114300"/>
            <a:ext cx="4073652" cy="67257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30798" y="114300"/>
            <a:ext cx="4027804" cy="6656705"/>
          </a:xfrm>
          <a:custGeom>
            <a:avLst/>
            <a:gdLst/>
            <a:ahLst/>
            <a:cxnLst/>
            <a:rect l="l" t="t" r="r" b="b"/>
            <a:pathLst>
              <a:path w="4027804" h="6656705">
                <a:moveTo>
                  <a:pt x="0" y="6656162"/>
                </a:moveTo>
                <a:lnTo>
                  <a:pt x="4027601" y="6656162"/>
                </a:lnTo>
                <a:lnTo>
                  <a:pt x="4027601" y="0"/>
                </a:lnTo>
                <a:lnTo>
                  <a:pt x="1282033" y="0"/>
                </a:lnTo>
                <a:lnTo>
                  <a:pt x="0" y="6656162"/>
                </a:lnTo>
                <a:close/>
              </a:path>
            </a:pathLst>
          </a:custGeom>
          <a:solidFill>
            <a:srgbClr val="399A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7558" y="2002637"/>
            <a:ext cx="6362065" cy="6223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320"/>
              </a:lnSpc>
              <a:spcBef>
                <a:spcPts val="220"/>
              </a:spcBef>
            </a:pPr>
            <a:r>
              <a:rPr sz="1950" b="1" spc="-85" dirty="0">
                <a:latin typeface="Trebuchet MS"/>
                <a:cs typeface="Trebuchet MS"/>
              </a:rPr>
              <a:t>Homeless</a:t>
            </a:r>
            <a:r>
              <a:rPr sz="1950" b="1" spc="-145" dirty="0">
                <a:latin typeface="Trebuchet MS"/>
                <a:cs typeface="Trebuchet MS"/>
              </a:rPr>
              <a:t> </a:t>
            </a:r>
            <a:r>
              <a:rPr sz="1950" b="1" spc="-90" dirty="0">
                <a:latin typeface="Trebuchet MS"/>
                <a:cs typeface="Trebuchet MS"/>
              </a:rPr>
              <a:t>individuals</a:t>
            </a:r>
            <a:r>
              <a:rPr sz="1950" b="1" spc="-145" dirty="0">
                <a:latin typeface="Trebuchet MS"/>
                <a:cs typeface="Trebuchet MS"/>
              </a:rPr>
              <a:t> </a:t>
            </a:r>
            <a:r>
              <a:rPr sz="1950" b="1" spc="-110" dirty="0">
                <a:latin typeface="Trebuchet MS"/>
                <a:cs typeface="Trebuchet MS"/>
              </a:rPr>
              <a:t>flock</a:t>
            </a:r>
            <a:r>
              <a:rPr sz="1950" b="1" spc="-135" dirty="0">
                <a:latin typeface="Trebuchet MS"/>
                <a:cs typeface="Trebuchet MS"/>
              </a:rPr>
              <a:t> </a:t>
            </a:r>
            <a:r>
              <a:rPr sz="1950" b="1" spc="-75" dirty="0">
                <a:latin typeface="Trebuchet MS"/>
                <a:cs typeface="Trebuchet MS"/>
              </a:rPr>
              <a:t>to</a:t>
            </a:r>
            <a:r>
              <a:rPr sz="1950" b="1" spc="-140" dirty="0">
                <a:latin typeface="Trebuchet MS"/>
                <a:cs typeface="Trebuchet MS"/>
              </a:rPr>
              <a:t> </a:t>
            </a:r>
            <a:r>
              <a:rPr sz="1950" b="1" spc="-105" dirty="0">
                <a:latin typeface="Trebuchet MS"/>
                <a:cs typeface="Trebuchet MS"/>
              </a:rPr>
              <a:t>the</a:t>
            </a:r>
            <a:r>
              <a:rPr sz="1950" b="1" spc="-145" dirty="0">
                <a:latin typeface="Trebuchet MS"/>
                <a:cs typeface="Trebuchet MS"/>
              </a:rPr>
              <a:t> </a:t>
            </a:r>
            <a:r>
              <a:rPr sz="1950" b="1" spc="-85" dirty="0">
                <a:latin typeface="Trebuchet MS"/>
                <a:cs typeface="Trebuchet MS"/>
              </a:rPr>
              <a:t>Bay</a:t>
            </a:r>
            <a:r>
              <a:rPr sz="1950" b="1" spc="-135" dirty="0">
                <a:latin typeface="Trebuchet MS"/>
                <a:cs typeface="Trebuchet MS"/>
              </a:rPr>
              <a:t> </a:t>
            </a:r>
            <a:r>
              <a:rPr sz="1950" b="1" spc="-100" dirty="0">
                <a:latin typeface="Trebuchet MS"/>
                <a:cs typeface="Trebuchet MS"/>
              </a:rPr>
              <a:t>Area</a:t>
            </a:r>
            <a:r>
              <a:rPr sz="1950" b="1" spc="-140" dirty="0">
                <a:latin typeface="Trebuchet MS"/>
                <a:cs typeface="Trebuchet MS"/>
              </a:rPr>
              <a:t> </a:t>
            </a:r>
            <a:r>
              <a:rPr sz="1950" b="1" spc="-75" dirty="0">
                <a:latin typeface="Trebuchet MS"/>
                <a:cs typeface="Trebuchet MS"/>
              </a:rPr>
              <a:t>to</a:t>
            </a:r>
            <a:r>
              <a:rPr sz="1950" b="1" spc="-140" dirty="0">
                <a:latin typeface="Trebuchet MS"/>
                <a:cs typeface="Trebuchet MS"/>
              </a:rPr>
              <a:t> </a:t>
            </a:r>
            <a:r>
              <a:rPr sz="1950" b="1" spc="-120" dirty="0">
                <a:latin typeface="Trebuchet MS"/>
                <a:cs typeface="Trebuchet MS"/>
              </a:rPr>
              <a:t>take</a:t>
            </a:r>
            <a:r>
              <a:rPr sz="1950" b="1" spc="-140" dirty="0">
                <a:latin typeface="Trebuchet MS"/>
                <a:cs typeface="Trebuchet MS"/>
              </a:rPr>
              <a:t> </a:t>
            </a:r>
            <a:r>
              <a:rPr sz="1950" b="1" spc="-95" dirty="0">
                <a:latin typeface="Trebuchet MS"/>
                <a:cs typeface="Trebuchet MS"/>
              </a:rPr>
              <a:t>advantage  </a:t>
            </a:r>
            <a:r>
              <a:rPr sz="1950" b="1" spc="-75" dirty="0">
                <a:latin typeface="Trebuchet MS"/>
                <a:cs typeface="Trebuchet MS"/>
              </a:rPr>
              <a:t>of </a:t>
            </a:r>
            <a:r>
              <a:rPr sz="1950" b="1" spc="-95" dirty="0">
                <a:latin typeface="Trebuchet MS"/>
                <a:cs typeface="Trebuchet MS"/>
              </a:rPr>
              <a:t>our </a:t>
            </a:r>
            <a:r>
              <a:rPr sz="1950" b="1" spc="-90" dirty="0">
                <a:latin typeface="Trebuchet MS"/>
                <a:cs typeface="Trebuchet MS"/>
              </a:rPr>
              <a:t>homeless</a:t>
            </a:r>
            <a:r>
              <a:rPr sz="1950" b="1" spc="-240" dirty="0">
                <a:latin typeface="Trebuchet MS"/>
                <a:cs typeface="Trebuchet MS"/>
              </a:rPr>
              <a:t> </a:t>
            </a:r>
            <a:r>
              <a:rPr sz="1950" b="1" spc="-120" dirty="0">
                <a:latin typeface="Trebuchet MS"/>
                <a:cs typeface="Trebuchet MS"/>
              </a:rPr>
              <a:t>services.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5362" y="7271422"/>
            <a:ext cx="5005070" cy="34163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2250" spc="-600" baseline="-22222" dirty="0">
                <a:latin typeface="Trebuchet MS"/>
                <a:cs typeface="Trebuchet MS"/>
              </a:rPr>
              <a:t>END</a:t>
            </a:r>
            <a:r>
              <a:rPr sz="1500" spc="-400" dirty="0">
                <a:latin typeface="Trebuchet MS"/>
                <a:cs typeface="Trebuchet MS"/>
              </a:rPr>
              <a:t>E</a:t>
            </a:r>
            <a:r>
              <a:rPr sz="2250" spc="-600" baseline="-22222" dirty="0">
                <a:latin typeface="Trebuchet MS"/>
                <a:cs typeface="Trebuchet MS"/>
              </a:rPr>
              <a:t>I</a:t>
            </a:r>
            <a:r>
              <a:rPr sz="1500" spc="-400" dirty="0">
                <a:latin typeface="Trebuchet MS"/>
                <a:cs typeface="Trebuchet MS"/>
              </a:rPr>
              <a:t>ND</a:t>
            </a:r>
            <a:r>
              <a:rPr sz="2250" spc="-600" baseline="-22222" dirty="0">
                <a:latin typeface="Trebuchet MS"/>
                <a:cs typeface="Trebuchet MS"/>
              </a:rPr>
              <a:t>G</a:t>
            </a:r>
            <a:r>
              <a:rPr sz="1500" spc="-400" dirty="0">
                <a:latin typeface="Trebuchet MS"/>
                <a:cs typeface="Trebuchet MS"/>
              </a:rPr>
              <a:t>IN</a:t>
            </a:r>
            <a:r>
              <a:rPr sz="2250" spc="-600" baseline="-22222" dirty="0">
                <a:latin typeface="Trebuchet MS"/>
                <a:cs typeface="Trebuchet MS"/>
              </a:rPr>
              <a:t>H</a:t>
            </a:r>
            <a:r>
              <a:rPr sz="1500" spc="-400" dirty="0">
                <a:latin typeface="Trebuchet MS"/>
                <a:cs typeface="Trebuchet MS"/>
              </a:rPr>
              <a:t>G</a:t>
            </a:r>
            <a:r>
              <a:rPr sz="2250" spc="-600" baseline="-22222" dirty="0">
                <a:latin typeface="Trebuchet MS"/>
                <a:cs typeface="Trebuchet MS"/>
              </a:rPr>
              <a:t>OM</a:t>
            </a:r>
            <a:r>
              <a:rPr sz="1500" spc="-400" dirty="0">
                <a:latin typeface="Trebuchet MS"/>
                <a:cs typeface="Trebuchet MS"/>
              </a:rPr>
              <a:t>HO</a:t>
            </a:r>
            <a:r>
              <a:rPr sz="2250" spc="-600" baseline="-22222" dirty="0">
                <a:latin typeface="Trebuchet MS"/>
                <a:cs typeface="Trebuchet MS"/>
              </a:rPr>
              <a:t>EL</a:t>
            </a:r>
            <a:r>
              <a:rPr sz="1500" spc="-400" dirty="0">
                <a:latin typeface="Trebuchet MS"/>
                <a:cs typeface="Trebuchet MS"/>
              </a:rPr>
              <a:t>M</a:t>
            </a:r>
            <a:r>
              <a:rPr sz="2250" spc="-600" baseline="-22222" dirty="0">
                <a:latin typeface="Trebuchet MS"/>
                <a:cs typeface="Trebuchet MS"/>
              </a:rPr>
              <a:t>ES</a:t>
            </a:r>
            <a:r>
              <a:rPr sz="1500" spc="-400" dirty="0">
                <a:latin typeface="Trebuchet MS"/>
                <a:cs typeface="Trebuchet MS"/>
              </a:rPr>
              <a:t>E</a:t>
            </a:r>
            <a:r>
              <a:rPr sz="2250" spc="-600" baseline="-22222" dirty="0">
                <a:latin typeface="Trebuchet MS"/>
                <a:cs typeface="Trebuchet MS"/>
              </a:rPr>
              <a:t>S</a:t>
            </a:r>
            <a:r>
              <a:rPr sz="1500" spc="-400" dirty="0">
                <a:latin typeface="Trebuchet MS"/>
                <a:cs typeface="Trebuchet MS"/>
              </a:rPr>
              <a:t>L</a:t>
            </a:r>
            <a:r>
              <a:rPr sz="2250" spc="-600" baseline="-22222" dirty="0">
                <a:latin typeface="Trebuchet MS"/>
                <a:cs typeface="Trebuchet MS"/>
              </a:rPr>
              <a:t>N</a:t>
            </a:r>
            <a:r>
              <a:rPr sz="1500" spc="-400" dirty="0">
                <a:latin typeface="Trebuchet MS"/>
                <a:cs typeface="Trebuchet MS"/>
              </a:rPr>
              <a:t>ES</a:t>
            </a:r>
            <a:r>
              <a:rPr sz="2250" spc="-600" baseline="-22222" dirty="0">
                <a:latin typeface="Trebuchet MS"/>
                <a:cs typeface="Trebuchet MS"/>
              </a:rPr>
              <a:t>E</a:t>
            </a:r>
            <a:r>
              <a:rPr sz="1500" spc="-400" dirty="0">
                <a:latin typeface="Trebuchet MS"/>
                <a:cs typeface="Trebuchet MS"/>
              </a:rPr>
              <a:t>S</a:t>
            </a:r>
            <a:r>
              <a:rPr sz="2250" spc="-600" baseline="-22222" dirty="0">
                <a:latin typeface="Trebuchet MS"/>
                <a:cs typeface="Trebuchet MS"/>
              </a:rPr>
              <a:t>S</a:t>
            </a:r>
            <a:r>
              <a:rPr sz="1500" spc="-400" dirty="0">
                <a:latin typeface="Trebuchet MS"/>
                <a:cs typeface="Trebuchet MS"/>
              </a:rPr>
              <a:t>N</a:t>
            </a:r>
            <a:r>
              <a:rPr sz="2250" spc="-600" baseline="-22222" dirty="0">
                <a:latin typeface="Trebuchet MS"/>
                <a:cs typeface="Trebuchet MS"/>
              </a:rPr>
              <a:t>S</a:t>
            </a:r>
            <a:r>
              <a:rPr sz="1500" spc="-400" dirty="0">
                <a:latin typeface="Trebuchet MS"/>
                <a:cs typeface="Trebuchet MS"/>
              </a:rPr>
              <a:t>E</a:t>
            </a:r>
            <a:r>
              <a:rPr sz="2250" spc="-600" baseline="-22222" dirty="0">
                <a:latin typeface="Trebuchet MS"/>
                <a:cs typeface="Trebuchet MS"/>
              </a:rPr>
              <a:t>T</a:t>
            </a:r>
            <a:r>
              <a:rPr sz="1500" spc="-400" dirty="0">
                <a:latin typeface="Trebuchet MS"/>
                <a:cs typeface="Trebuchet MS"/>
              </a:rPr>
              <a:t>S</a:t>
            </a:r>
            <a:r>
              <a:rPr sz="2250" spc="-600" baseline="-22222" dirty="0">
                <a:latin typeface="Trebuchet MS"/>
                <a:cs typeface="Trebuchet MS"/>
              </a:rPr>
              <a:t>H</a:t>
            </a:r>
            <a:r>
              <a:rPr sz="1500" spc="-400" dirty="0">
                <a:latin typeface="Trebuchet MS"/>
                <a:cs typeface="Trebuchet MS"/>
              </a:rPr>
              <a:t>S</a:t>
            </a:r>
            <a:r>
              <a:rPr sz="2250" spc="-600" baseline="-22222" dirty="0">
                <a:latin typeface="Trebuchet MS"/>
                <a:cs typeface="Trebuchet MS"/>
              </a:rPr>
              <a:t>R</a:t>
            </a:r>
            <a:r>
              <a:rPr sz="1500" spc="-400" dirty="0">
                <a:latin typeface="Trebuchet MS"/>
                <a:cs typeface="Trebuchet MS"/>
              </a:rPr>
              <a:t>T</a:t>
            </a:r>
            <a:r>
              <a:rPr sz="2250" spc="-600" baseline="-22222" dirty="0">
                <a:latin typeface="Trebuchet MS"/>
                <a:cs typeface="Trebuchet MS"/>
              </a:rPr>
              <a:t>O</a:t>
            </a:r>
            <a:r>
              <a:rPr sz="1500" spc="-400" dirty="0">
                <a:latin typeface="Trebuchet MS"/>
                <a:cs typeface="Trebuchet MS"/>
              </a:rPr>
              <a:t>H</a:t>
            </a:r>
            <a:r>
              <a:rPr sz="2250" spc="-600" baseline="-22222" dirty="0">
                <a:latin typeface="Trebuchet MS"/>
                <a:cs typeface="Trebuchet MS"/>
              </a:rPr>
              <a:t>U</a:t>
            </a:r>
            <a:r>
              <a:rPr sz="1500" spc="-400" dirty="0">
                <a:latin typeface="Trebuchet MS"/>
                <a:cs typeface="Trebuchet MS"/>
              </a:rPr>
              <a:t>R</a:t>
            </a:r>
            <a:r>
              <a:rPr sz="2250" spc="-600" baseline="-22222" dirty="0">
                <a:latin typeface="Trebuchet MS"/>
                <a:cs typeface="Trebuchet MS"/>
              </a:rPr>
              <a:t>G</a:t>
            </a:r>
            <a:r>
              <a:rPr sz="1500" spc="-400" dirty="0">
                <a:latin typeface="Trebuchet MS"/>
                <a:cs typeface="Trebuchet MS"/>
              </a:rPr>
              <a:t>O</a:t>
            </a:r>
            <a:r>
              <a:rPr sz="2250" spc="-600" baseline="-22222" dirty="0">
                <a:latin typeface="Trebuchet MS"/>
                <a:cs typeface="Trebuchet MS"/>
              </a:rPr>
              <a:t>H</a:t>
            </a:r>
            <a:r>
              <a:rPr sz="1500" spc="-400" dirty="0">
                <a:latin typeface="Trebuchet MS"/>
                <a:cs typeface="Trebuchet MS"/>
              </a:rPr>
              <a:t>UG</a:t>
            </a:r>
            <a:r>
              <a:rPr sz="2250" spc="-600" baseline="-22222" dirty="0">
                <a:latin typeface="Trebuchet MS"/>
                <a:cs typeface="Trebuchet MS"/>
              </a:rPr>
              <a:t>T </a:t>
            </a:r>
            <a:r>
              <a:rPr sz="1500" spc="-375" dirty="0">
                <a:latin typeface="Trebuchet MS"/>
                <a:cs typeface="Trebuchet MS"/>
              </a:rPr>
              <a:t>H</a:t>
            </a:r>
            <a:r>
              <a:rPr sz="2250" spc="-562" baseline="-22222" dirty="0">
                <a:latin typeface="Trebuchet MS"/>
                <a:cs typeface="Trebuchet MS"/>
              </a:rPr>
              <a:t>E</a:t>
            </a:r>
            <a:r>
              <a:rPr sz="1500" spc="-375" dirty="0">
                <a:latin typeface="Trebuchet MS"/>
                <a:cs typeface="Trebuchet MS"/>
              </a:rPr>
              <a:t>T</a:t>
            </a:r>
            <a:r>
              <a:rPr sz="2250" spc="-562" baseline="-22222" dirty="0">
                <a:latin typeface="Trebuchet MS"/>
                <a:cs typeface="Trebuchet MS"/>
              </a:rPr>
              <a:t>D</a:t>
            </a:r>
            <a:r>
              <a:rPr sz="1500" spc="-375" dirty="0">
                <a:latin typeface="Trebuchet MS"/>
                <a:cs typeface="Trebuchet MS"/>
              </a:rPr>
              <a:t>H</a:t>
            </a:r>
            <a:r>
              <a:rPr sz="2250" spc="-562" baseline="-22222" dirty="0">
                <a:latin typeface="Trebuchet MS"/>
                <a:cs typeface="Trebuchet MS"/>
              </a:rPr>
              <a:t>I</a:t>
            </a:r>
            <a:r>
              <a:rPr sz="1500" spc="-375" dirty="0">
                <a:latin typeface="Trebuchet MS"/>
                <a:cs typeface="Trebuchet MS"/>
              </a:rPr>
              <a:t>E</a:t>
            </a:r>
            <a:r>
              <a:rPr sz="2250" spc="-562" baseline="-22222" dirty="0">
                <a:latin typeface="Trebuchet MS"/>
                <a:cs typeface="Trebuchet MS"/>
              </a:rPr>
              <a:t>G</a:t>
            </a:r>
            <a:r>
              <a:rPr sz="1500" spc="-375" dirty="0">
                <a:latin typeface="Trebuchet MS"/>
                <a:cs typeface="Trebuchet MS"/>
              </a:rPr>
              <a:t>D</a:t>
            </a:r>
            <a:r>
              <a:rPr sz="2250" spc="-562" baseline="-22222" dirty="0">
                <a:latin typeface="Trebuchet MS"/>
                <a:cs typeface="Trebuchet MS"/>
              </a:rPr>
              <a:t>N</a:t>
            </a:r>
            <a:r>
              <a:rPr sz="1500" spc="-375" dirty="0">
                <a:latin typeface="Trebuchet MS"/>
                <a:cs typeface="Trebuchet MS"/>
              </a:rPr>
              <a:t>I</a:t>
            </a:r>
            <a:r>
              <a:rPr sz="2250" spc="-562" baseline="-22222" dirty="0">
                <a:latin typeface="Trebuchet MS"/>
                <a:cs typeface="Trebuchet MS"/>
              </a:rPr>
              <a:t>I</a:t>
            </a:r>
            <a:r>
              <a:rPr sz="1500" spc="-375" dirty="0">
                <a:latin typeface="Trebuchet MS"/>
                <a:cs typeface="Trebuchet MS"/>
              </a:rPr>
              <a:t>G</a:t>
            </a:r>
            <a:r>
              <a:rPr sz="2250" spc="-562" baseline="-22222" dirty="0">
                <a:latin typeface="Trebuchet MS"/>
                <a:cs typeface="Trebuchet MS"/>
              </a:rPr>
              <a:t>TY</a:t>
            </a:r>
            <a:r>
              <a:rPr sz="1500" spc="-375" dirty="0">
                <a:latin typeface="Trebuchet MS"/>
                <a:cs typeface="Trebuchet MS"/>
              </a:rPr>
              <a:t>NI</a:t>
            </a:r>
            <a:r>
              <a:rPr sz="2250" spc="-562" baseline="-22222" dirty="0">
                <a:latin typeface="Trebuchet MS"/>
                <a:cs typeface="Trebuchet MS"/>
              </a:rPr>
              <a:t>O</a:t>
            </a:r>
            <a:r>
              <a:rPr sz="1500" spc="-375" dirty="0">
                <a:latin typeface="Trebuchet MS"/>
                <a:cs typeface="Trebuchet MS"/>
              </a:rPr>
              <a:t>T</a:t>
            </a:r>
            <a:r>
              <a:rPr sz="2250" spc="-562" baseline="-22222" dirty="0">
                <a:latin typeface="Trebuchet MS"/>
                <a:cs typeface="Trebuchet MS"/>
              </a:rPr>
              <a:t>F</a:t>
            </a:r>
            <a:r>
              <a:rPr sz="1500" spc="-375" dirty="0">
                <a:latin typeface="Trebuchet MS"/>
                <a:cs typeface="Trebuchet MS"/>
              </a:rPr>
              <a:t>Y</a:t>
            </a:r>
            <a:r>
              <a:rPr sz="1500" spc="-340" dirty="0">
                <a:latin typeface="Trebuchet MS"/>
                <a:cs typeface="Trebuchet MS"/>
              </a:rPr>
              <a:t> </a:t>
            </a:r>
            <a:r>
              <a:rPr sz="2250" spc="-547" baseline="-22222" dirty="0">
                <a:latin typeface="Trebuchet MS"/>
                <a:cs typeface="Trebuchet MS"/>
              </a:rPr>
              <a:t>W</a:t>
            </a:r>
            <a:r>
              <a:rPr sz="1500" spc="-365" dirty="0">
                <a:latin typeface="Trebuchet MS"/>
                <a:cs typeface="Trebuchet MS"/>
              </a:rPr>
              <a:t>OF</a:t>
            </a:r>
            <a:r>
              <a:rPr sz="2250" spc="-547" baseline="-22222" dirty="0">
                <a:latin typeface="Trebuchet MS"/>
                <a:cs typeface="Trebuchet MS"/>
              </a:rPr>
              <a:t>O</a:t>
            </a:r>
            <a:r>
              <a:rPr sz="1500" spc="-365" dirty="0">
                <a:latin typeface="Trebuchet MS"/>
                <a:cs typeface="Trebuchet MS"/>
              </a:rPr>
              <a:t>W</a:t>
            </a:r>
            <a:r>
              <a:rPr sz="2250" spc="-547" baseline="-22222" dirty="0">
                <a:latin typeface="Trebuchet MS"/>
                <a:cs typeface="Trebuchet MS"/>
              </a:rPr>
              <a:t>RK</a:t>
            </a:r>
            <a:r>
              <a:rPr sz="1500" spc="-365" dirty="0">
                <a:latin typeface="Trebuchet MS"/>
                <a:cs typeface="Trebuchet MS"/>
              </a:rPr>
              <a:t>ORK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7952" y="4750816"/>
            <a:ext cx="2576195" cy="5619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00" b="1" spc="-315" dirty="0">
                <a:latin typeface="Trebuchet MS"/>
                <a:cs typeface="Trebuchet MS"/>
              </a:rPr>
              <a:t>True </a:t>
            </a:r>
            <a:r>
              <a:rPr sz="3500" spc="-80" dirty="0">
                <a:latin typeface="Trebuchet MS"/>
                <a:cs typeface="Trebuchet MS"/>
              </a:rPr>
              <a:t>or</a:t>
            </a:r>
            <a:r>
              <a:rPr sz="3500" spc="-280" dirty="0">
                <a:latin typeface="Trebuchet MS"/>
                <a:cs typeface="Trebuchet MS"/>
              </a:rPr>
              <a:t> </a:t>
            </a:r>
            <a:r>
              <a:rPr sz="3500" b="1" spc="-140" dirty="0">
                <a:latin typeface="Trebuchet MS"/>
                <a:cs typeface="Trebuchet MS"/>
              </a:rPr>
              <a:t>False</a:t>
            </a:r>
            <a:r>
              <a:rPr sz="3500" spc="-140" dirty="0">
                <a:latin typeface="Trebuchet MS"/>
                <a:cs typeface="Trebuchet MS"/>
              </a:rPr>
              <a:t>?</a:t>
            </a:r>
            <a:endParaRPr sz="3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97898" y="7161885"/>
            <a:ext cx="563270" cy="385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 rot="21480000">
            <a:off x="1142770" y="772132"/>
            <a:ext cx="4057577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00"/>
              </a:lnSpc>
            </a:pPr>
            <a:r>
              <a:rPr sz="6600" spc="-37" baseline="-3156" dirty="0">
                <a:latin typeface="Trebuchet MS"/>
                <a:cs typeface="Trebuchet MS"/>
              </a:rPr>
              <a:t>M</a:t>
            </a:r>
            <a:r>
              <a:rPr sz="6600" spc="-37" baseline="-2525" dirty="0">
                <a:latin typeface="Trebuchet MS"/>
                <a:cs typeface="Trebuchet MS"/>
              </a:rPr>
              <a:t>y</a:t>
            </a:r>
            <a:r>
              <a:rPr sz="6600" spc="-37" baseline="-1893" dirty="0">
                <a:latin typeface="Trebuchet MS"/>
                <a:cs typeface="Trebuchet MS"/>
              </a:rPr>
              <a:t>th</a:t>
            </a:r>
            <a:r>
              <a:rPr sz="6600" spc="-750" baseline="-1893" dirty="0">
                <a:latin typeface="Trebuchet MS"/>
                <a:cs typeface="Trebuchet MS"/>
              </a:rPr>
              <a:t> </a:t>
            </a:r>
            <a:r>
              <a:rPr sz="6600" spc="-165" baseline="-1262" dirty="0">
                <a:latin typeface="Trebuchet MS"/>
                <a:cs typeface="Trebuchet MS"/>
              </a:rPr>
              <a:t>SM</a:t>
            </a:r>
            <a:r>
              <a:rPr sz="4400" spc="-110" dirty="0">
                <a:latin typeface="Trebuchet MS"/>
                <a:cs typeface="Trebuchet MS"/>
              </a:rPr>
              <a:t>ASHE</a:t>
            </a:r>
            <a:r>
              <a:rPr sz="6600" spc="-165" baseline="1262" dirty="0">
                <a:latin typeface="Trebuchet MS"/>
                <a:cs typeface="Trebuchet MS"/>
              </a:rPr>
              <a:t>RS</a:t>
            </a:r>
            <a:r>
              <a:rPr sz="6600" spc="-165" baseline="1893" dirty="0">
                <a:latin typeface="Trebuchet MS"/>
                <a:cs typeface="Trebuchet MS"/>
              </a:rPr>
              <a:t>!</a:t>
            </a:r>
            <a:endParaRPr sz="6600" baseline="1893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84747" y="114300"/>
            <a:ext cx="4073652" cy="67257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30798" y="114300"/>
            <a:ext cx="4027804" cy="6656705"/>
          </a:xfrm>
          <a:custGeom>
            <a:avLst/>
            <a:gdLst/>
            <a:ahLst/>
            <a:cxnLst/>
            <a:rect l="l" t="t" r="r" b="b"/>
            <a:pathLst>
              <a:path w="4027804" h="6656705">
                <a:moveTo>
                  <a:pt x="0" y="6656162"/>
                </a:moveTo>
                <a:lnTo>
                  <a:pt x="4027601" y="6656162"/>
                </a:lnTo>
                <a:lnTo>
                  <a:pt x="4027601" y="0"/>
                </a:lnTo>
                <a:lnTo>
                  <a:pt x="1282033" y="0"/>
                </a:lnTo>
                <a:lnTo>
                  <a:pt x="0" y="6656162"/>
                </a:lnTo>
                <a:close/>
              </a:path>
            </a:pathLst>
          </a:custGeom>
          <a:solidFill>
            <a:srgbClr val="399A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6143" y="2217216"/>
            <a:ext cx="5956935" cy="61912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40"/>
              </a:spcBef>
            </a:pPr>
            <a:r>
              <a:rPr sz="1950" b="1" spc="-85" dirty="0">
                <a:latin typeface="Trebuchet MS"/>
                <a:cs typeface="Trebuchet MS"/>
              </a:rPr>
              <a:t>Homeless</a:t>
            </a:r>
            <a:r>
              <a:rPr sz="1950" b="1" spc="-145" dirty="0">
                <a:latin typeface="Trebuchet MS"/>
                <a:cs typeface="Trebuchet MS"/>
              </a:rPr>
              <a:t> </a:t>
            </a:r>
            <a:r>
              <a:rPr sz="1950" b="1" spc="-90" dirty="0">
                <a:latin typeface="Trebuchet MS"/>
                <a:cs typeface="Trebuchet MS"/>
              </a:rPr>
              <a:t>individuals</a:t>
            </a:r>
            <a:r>
              <a:rPr sz="1950" b="1" spc="-145" dirty="0">
                <a:latin typeface="Trebuchet MS"/>
                <a:cs typeface="Trebuchet MS"/>
              </a:rPr>
              <a:t> </a:t>
            </a:r>
            <a:r>
              <a:rPr sz="1950" b="1" spc="-110" dirty="0">
                <a:latin typeface="Trebuchet MS"/>
                <a:cs typeface="Trebuchet MS"/>
              </a:rPr>
              <a:t>flock</a:t>
            </a:r>
            <a:r>
              <a:rPr sz="1950" b="1" spc="-140" dirty="0">
                <a:latin typeface="Trebuchet MS"/>
                <a:cs typeface="Trebuchet MS"/>
              </a:rPr>
              <a:t> </a:t>
            </a:r>
            <a:r>
              <a:rPr sz="1950" b="1" spc="-75" dirty="0">
                <a:latin typeface="Trebuchet MS"/>
                <a:cs typeface="Trebuchet MS"/>
              </a:rPr>
              <a:t>to</a:t>
            </a:r>
            <a:r>
              <a:rPr sz="1950" b="1" spc="-140" dirty="0">
                <a:latin typeface="Trebuchet MS"/>
                <a:cs typeface="Trebuchet MS"/>
              </a:rPr>
              <a:t> </a:t>
            </a:r>
            <a:r>
              <a:rPr sz="1950" b="1" spc="-85" dirty="0">
                <a:latin typeface="Trebuchet MS"/>
                <a:cs typeface="Trebuchet MS"/>
              </a:rPr>
              <a:t>Bay</a:t>
            </a:r>
            <a:r>
              <a:rPr sz="1950" b="1" spc="-135" dirty="0">
                <a:latin typeface="Trebuchet MS"/>
                <a:cs typeface="Trebuchet MS"/>
              </a:rPr>
              <a:t> </a:t>
            </a:r>
            <a:r>
              <a:rPr sz="1950" b="1" spc="-100" dirty="0">
                <a:latin typeface="Trebuchet MS"/>
                <a:cs typeface="Trebuchet MS"/>
              </a:rPr>
              <a:t>Area</a:t>
            </a:r>
            <a:r>
              <a:rPr sz="1950" b="1" spc="-140" dirty="0">
                <a:latin typeface="Trebuchet MS"/>
                <a:cs typeface="Trebuchet MS"/>
              </a:rPr>
              <a:t> </a:t>
            </a:r>
            <a:r>
              <a:rPr sz="1950" b="1" spc="-75" dirty="0">
                <a:latin typeface="Trebuchet MS"/>
                <a:cs typeface="Trebuchet MS"/>
              </a:rPr>
              <a:t>to</a:t>
            </a:r>
            <a:r>
              <a:rPr sz="1950" b="1" spc="-140" dirty="0">
                <a:latin typeface="Trebuchet MS"/>
                <a:cs typeface="Trebuchet MS"/>
              </a:rPr>
              <a:t> </a:t>
            </a:r>
            <a:r>
              <a:rPr sz="1950" b="1" spc="-120" dirty="0">
                <a:latin typeface="Trebuchet MS"/>
                <a:cs typeface="Trebuchet MS"/>
              </a:rPr>
              <a:t>take</a:t>
            </a:r>
            <a:r>
              <a:rPr sz="1950" b="1" spc="-145" dirty="0">
                <a:latin typeface="Trebuchet MS"/>
                <a:cs typeface="Trebuchet MS"/>
              </a:rPr>
              <a:t> </a:t>
            </a:r>
            <a:r>
              <a:rPr sz="1950" b="1" spc="-95" dirty="0">
                <a:latin typeface="Trebuchet MS"/>
                <a:cs typeface="Trebuchet MS"/>
              </a:rPr>
              <a:t>advantage  </a:t>
            </a:r>
            <a:r>
              <a:rPr sz="1950" b="1" spc="-75" dirty="0">
                <a:latin typeface="Trebuchet MS"/>
                <a:cs typeface="Trebuchet MS"/>
              </a:rPr>
              <a:t>of </a:t>
            </a:r>
            <a:r>
              <a:rPr sz="1950" b="1" spc="-95" dirty="0">
                <a:latin typeface="Trebuchet MS"/>
                <a:cs typeface="Trebuchet MS"/>
              </a:rPr>
              <a:t>our </a:t>
            </a:r>
            <a:r>
              <a:rPr sz="1950" b="1" spc="-90" dirty="0">
                <a:latin typeface="Trebuchet MS"/>
                <a:cs typeface="Trebuchet MS"/>
              </a:rPr>
              <a:t>homeless</a:t>
            </a:r>
            <a:r>
              <a:rPr sz="1950" b="1" spc="-240" dirty="0">
                <a:latin typeface="Trebuchet MS"/>
                <a:cs typeface="Trebuchet MS"/>
              </a:rPr>
              <a:t> </a:t>
            </a:r>
            <a:r>
              <a:rPr sz="1950" b="1" spc="-120" dirty="0">
                <a:latin typeface="Trebuchet MS"/>
                <a:cs typeface="Trebuchet MS"/>
              </a:rPr>
              <a:t>services.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85393" y="3372816"/>
            <a:ext cx="2576195" cy="5619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00" b="1" spc="-315" dirty="0">
                <a:solidFill>
                  <a:srgbClr val="000000"/>
                </a:solidFill>
                <a:latin typeface="Trebuchet MS"/>
                <a:cs typeface="Trebuchet MS"/>
              </a:rPr>
              <a:t>True </a:t>
            </a:r>
            <a:r>
              <a:rPr sz="3500" spc="-80" dirty="0">
                <a:solidFill>
                  <a:srgbClr val="000000"/>
                </a:solidFill>
              </a:rPr>
              <a:t>or</a:t>
            </a:r>
            <a:r>
              <a:rPr sz="3500" spc="-280" dirty="0">
                <a:solidFill>
                  <a:srgbClr val="000000"/>
                </a:solidFill>
              </a:rPr>
              <a:t> </a:t>
            </a:r>
            <a:r>
              <a:rPr sz="3500" b="1" spc="-140" dirty="0">
                <a:solidFill>
                  <a:srgbClr val="000000"/>
                </a:solidFill>
                <a:latin typeface="Trebuchet MS"/>
                <a:cs typeface="Trebuchet MS"/>
              </a:rPr>
              <a:t>False</a:t>
            </a:r>
            <a:r>
              <a:rPr sz="3500" spc="-140" dirty="0">
                <a:solidFill>
                  <a:srgbClr val="000000"/>
                </a:solidFill>
              </a:rPr>
              <a:t>?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2851" y="4294337"/>
            <a:ext cx="5366385" cy="2062480"/>
          </a:xfrm>
          <a:prstGeom prst="rect">
            <a:avLst/>
          </a:prstGeom>
        </p:spPr>
        <p:txBody>
          <a:bodyPr vert="horz" wrap="square" lIns="0" tIns="2336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39"/>
              </a:spcBef>
            </a:pPr>
            <a:r>
              <a:rPr sz="3050" i="1" spc="-170" dirty="0">
                <a:latin typeface="Trebuchet MS"/>
                <a:cs typeface="Trebuchet MS"/>
              </a:rPr>
              <a:t>FALSE…</a:t>
            </a:r>
            <a:endParaRPr sz="3050">
              <a:latin typeface="Trebuchet MS"/>
              <a:cs typeface="Trebuchet MS"/>
            </a:endParaRPr>
          </a:p>
          <a:p>
            <a:pPr marL="189865" marR="5080">
              <a:lnSpc>
                <a:spcPct val="101899"/>
              </a:lnSpc>
              <a:spcBef>
                <a:spcPts val="1090"/>
              </a:spcBef>
            </a:pPr>
            <a:r>
              <a:rPr sz="1950" spc="160" dirty="0">
                <a:solidFill>
                  <a:srgbClr val="711C57"/>
                </a:solidFill>
                <a:latin typeface="Trebuchet MS"/>
                <a:cs typeface="Trebuchet MS"/>
              </a:rPr>
              <a:t>60% </a:t>
            </a:r>
            <a:r>
              <a:rPr sz="1950" spc="30" dirty="0">
                <a:solidFill>
                  <a:srgbClr val="711C57"/>
                </a:solidFill>
                <a:latin typeface="Trebuchet MS"/>
                <a:cs typeface="Trebuchet MS"/>
              </a:rPr>
              <a:t>residents of </a:t>
            </a:r>
            <a:r>
              <a:rPr sz="1950" spc="-40" dirty="0">
                <a:solidFill>
                  <a:srgbClr val="711C57"/>
                </a:solidFill>
                <a:latin typeface="Trebuchet MS"/>
                <a:cs typeface="Trebuchet MS"/>
              </a:rPr>
              <a:t>their </a:t>
            </a:r>
            <a:r>
              <a:rPr sz="1950" spc="15" dirty="0">
                <a:solidFill>
                  <a:srgbClr val="711C57"/>
                </a:solidFill>
                <a:latin typeface="Trebuchet MS"/>
                <a:cs typeface="Trebuchet MS"/>
              </a:rPr>
              <a:t>county </a:t>
            </a:r>
            <a:r>
              <a:rPr sz="1950" spc="-5" dirty="0">
                <a:solidFill>
                  <a:srgbClr val="711C57"/>
                </a:solidFill>
                <a:latin typeface="Trebuchet MS"/>
                <a:cs typeface="Trebuchet MS"/>
              </a:rPr>
              <a:t>for </a:t>
            </a:r>
            <a:r>
              <a:rPr sz="1950" spc="100" dirty="0">
                <a:solidFill>
                  <a:srgbClr val="711C57"/>
                </a:solidFill>
                <a:latin typeface="Trebuchet MS"/>
                <a:cs typeface="Trebuchet MS"/>
              </a:rPr>
              <a:t>10 </a:t>
            </a:r>
            <a:r>
              <a:rPr sz="1950" spc="40" dirty="0">
                <a:solidFill>
                  <a:srgbClr val="711C57"/>
                </a:solidFill>
                <a:latin typeface="Trebuchet MS"/>
                <a:cs typeface="Trebuchet MS"/>
              </a:rPr>
              <a:t>years  </a:t>
            </a:r>
            <a:r>
              <a:rPr sz="1950" spc="30" dirty="0">
                <a:solidFill>
                  <a:srgbClr val="711C57"/>
                </a:solidFill>
                <a:latin typeface="Trebuchet MS"/>
                <a:cs typeface="Trebuchet MS"/>
              </a:rPr>
              <a:t>previous</a:t>
            </a:r>
            <a:r>
              <a:rPr sz="1950" spc="-100" dirty="0">
                <a:solidFill>
                  <a:srgbClr val="711C57"/>
                </a:solidFill>
                <a:latin typeface="Trebuchet MS"/>
                <a:cs typeface="Trebuchet MS"/>
              </a:rPr>
              <a:t> </a:t>
            </a:r>
            <a:r>
              <a:rPr sz="1950" spc="-20" dirty="0">
                <a:solidFill>
                  <a:srgbClr val="711C57"/>
                </a:solidFill>
                <a:latin typeface="Trebuchet MS"/>
                <a:cs typeface="Trebuchet MS"/>
              </a:rPr>
              <a:t>to</a:t>
            </a:r>
            <a:r>
              <a:rPr sz="1950" spc="-95" dirty="0">
                <a:solidFill>
                  <a:srgbClr val="711C57"/>
                </a:solidFill>
                <a:latin typeface="Trebuchet MS"/>
                <a:cs typeface="Trebuchet MS"/>
              </a:rPr>
              <a:t> </a:t>
            </a:r>
            <a:r>
              <a:rPr sz="1950" spc="65" dirty="0">
                <a:solidFill>
                  <a:srgbClr val="711C57"/>
                </a:solidFill>
                <a:latin typeface="Trebuchet MS"/>
                <a:cs typeface="Trebuchet MS"/>
              </a:rPr>
              <a:t>homelessness.</a:t>
            </a:r>
            <a:r>
              <a:rPr sz="1950" spc="-95" dirty="0">
                <a:solidFill>
                  <a:srgbClr val="711C57"/>
                </a:solidFill>
                <a:latin typeface="Trebuchet MS"/>
                <a:cs typeface="Trebuchet MS"/>
              </a:rPr>
              <a:t> </a:t>
            </a:r>
            <a:r>
              <a:rPr sz="1950" dirty="0">
                <a:solidFill>
                  <a:srgbClr val="711C57"/>
                </a:solidFill>
                <a:latin typeface="Trebuchet MS"/>
                <a:cs typeface="Trebuchet MS"/>
              </a:rPr>
              <a:t>Typically</a:t>
            </a:r>
            <a:r>
              <a:rPr sz="1950" spc="-95" dirty="0">
                <a:solidFill>
                  <a:srgbClr val="711C57"/>
                </a:solidFill>
                <a:latin typeface="Trebuchet MS"/>
                <a:cs typeface="Trebuchet MS"/>
              </a:rPr>
              <a:t> </a:t>
            </a:r>
            <a:r>
              <a:rPr sz="1950" spc="5" dirty="0">
                <a:solidFill>
                  <a:srgbClr val="711C57"/>
                </a:solidFill>
                <a:latin typeface="Trebuchet MS"/>
                <a:cs typeface="Trebuchet MS"/>
              </a:rPr>
              <a:t>over</a:t>
            </a:r>
            <a:r>
              <a:rPr sz="1950" spc="-90" dirty="0">
                <a:solidFill>
                  <a:srgbClr val="711C57"/>
                </a:solidFill>
                <a:latin typeface="Trebuchet MS"/>
                <a:cs typeface="Trebuchet MS"/>
              </a:rPr>
              <a:t> </a:t>
            </a:r>
            <a:r>
              <a:rPr sz="1950" spc="160" dirty="0">
                <a:solidFill>
                  <a:srgbClr val="711C57"/>
                </a:solidFill>
                <a:latin typeface="Trebuchet MS"/>
                <a:cs typeface="Trebuchet MS"/>
              </a:rPr>
              <a:t>80%  </a:t>
            </a:r>
            <a:r>
              <a:rPr sz="1950" spc="-15" dirty="0">
                <a:solidFill>
                  <a:srgbClr val="711C57"/>
                </a:solidFill>
                <a:latin typeface="Trebuchet MS"/>
                <a:cs typeface="Trebuchet MS"/>
              </a:rPr>
              <a:t>were </a:t>
            </a:r>
            <a:r>
              <a:rPr sz="1950" spc="65" dirty="0">
                <a:solidFill>
                  <a:srgbClr val="711C57"/>
                </a:solidFill>
                <a:latin typeface="Trebuchet MS"/>
                <a:cs typeface="Trebuchet MS"/>
              </a:rPr>
              <a:t>housed </a:t>
            </a:r>
            <a:r>
              <a:rPr sz="1950" spc="-10" dirty="0">
                <a:solidFill>
                  <a:srgbClr val="711C57"/>
                </a:solidFill>
                <a:latin typeface="Trebuchet MS"/>
                <a:cs typeface="Trebuchet MS"/>
              </a:rPr>
              <a:t>in </a:t>
            </a:r>
            <a:r>
              <a:rPr sz="1950" spc="-30" dirty="0">
                <a:solidFill>
                  <a:srgbClr val="711C57"/>
                </a:solidFill>
                <a:latin typeface="Trebuchet MS"/>
                <a:cs typeface="Trebuchet MS"/>
              </a:rPr>
              <a:t>the </a:t>
            </a:r>
            <a:r>
              <a:rPr sz="1950" spc="20" dirty="0">
                <a:solidFill>
                  <a:srgbClr val="711C57"/>
                </a:solidFill>
                <a:latin typeface="Trebuchet MS"/>
                <a:cs typeface="Trebuchet MS"/>
              </a:rPr>
              <a:t>region </a:t>
            </a:r>
            <a:r>
              <a:rPr sz="1950" spc="-10" dirty="0">
                <a:solidFill>
                  <a:srgbClr val="711C57"/>
                </a:solidFill>
                <a:latin typeface="Trebuchet MS"/>
                <a:cs typeface="Trebuchet MS"/>
              </a:rPr>
              <a:t>in </a:t>
            </a:r>
            <a:r>
              <a:rPr sz="1950" spc="-30" dirty="0">
                <a:solidFill>
                  <a:srgbClr val="711C57"/>
                </a:solidFill>
                <a:latin typeface="Trebuchet MS"/>
                <a:cs typeface="Trebuchet MS"/>
              </a:rPr>
              <a:t>the </a:t>
            </a:r>
            <a:r>
              <a:rPr sz="1950" spc="-10" dirty="0">
                <a:solidFill>
                  <a:srgbClr val="711C57"/>
                </a:solidFill>
                <a:latin typeface="Trebuchet MS"/>
                <a:cs typeface="Trebuchet MS"/>
              </a:rPr>
              <a:t>year </a:t>
            </a:r>
            <a:r>
              <a:rPr sz="1950" dirty="0">
                <a:solidFill>
                  <a:srgbClr val="711C57"/>
                </a:solidFill>
                <a:latin typeface="Trebuchet MS"/>
                <a:cs typeface="Trebuchet MS"/>
              </a:rPr>
              <a:t>before  </a:t>
            </a:r>
            <a:r>
              <a:rPr sz="1950" spc="-5" dirty="0">
                <a:solidFill>
                  <a:srgbClr val="711C57"/>
                </a:solidFill>
                <a:latin typeface="Trebuchet MS"/>
                <a:cs typeface="Trebuchet MS"/>
              </a:rPr>
              <a:t>entering</a:t>
            </a:r>
            <a:r>
              <a:rPr sz="1950" spc="-95" dirty="0">
                <a:solidFill>
                  <a:srgbClr val="711C57"/>
                </a:solidFill>
                <a:latin typeface="Trebuchet MS"/>
                <a:cs typeface="Trebuchet MS"/>
              </a:rPr>
              <a:t> </a:t>
            </a:r>
            <a:r>
              <a:rPr sz="1950" spc="65" dirty="0">
                <a:solidFill>
                  <a:srgbClr val="711C57"/>
                </a:solidFill>
                <a:latin typeface="Trebuchet MS"/>
                <a:cs typeface="Trebuchet MS"/>
              </a:rPr>
              <a:t>homelessness.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42047" y="3014472"/>
            <a:ext cx="2098852" cy="26319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02377" y="1140256"/>
            <a:ext cx="1602638" cy="1542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88554" y="1106728"/>
            <a:ext cx="1605991" cy="15456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88554" y="4006900"/>
            <a:ext cx="1605991" cy="15456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02377" y="4006900"/>
            <a:ext cx="1602638" cy="15456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8258" y="2250033"/>
            <a:ext cx="2812999" cy="27560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41069" y="5204561"/>
            <a:ext cx="2067560" cy="6081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07645" marR="5080" indent="-195580">
              <a:lnSpc>
                <a:spcPct val="103800"/>
              </a:lnSpc>
              <a:spcBef>
                <a:spcPts val="40"/>
              </a:spcBef>
            </a:pPr>
            <a:r>
              <a:rPr sz="1950" spc="-295" dirty="0">
                <a:latin typeface="Arial"/>
                <a:cs typeface="Arial"/>
              </a:rPr>
              <a:t>The </a:t>
            </a:r>
            <a:r>
              <a:rPr sz="1950" spc="-300" dirty="0">
                <a:latin typeface="Arial"/>
                <a:cs typeface="Arial"/>
              </a:rPr>
              <a:t>Community, </a:t>
            </a:r>
            <a:r>
              <a:rPr sz="1950" spc="-260" dirty="0">
                <a:latin typeface="Arial"/>
                <a:cs typeface="Arial"/>
              </a:rPr>
              <a:t>City </a:t>
            </a:r>
            <a:r>
              <a:rPr sz="1950" spc="-229" dirty="0">
                <a:latin typeface="Arial"/>
                <a:cs typeface="Arial"/>
              </a:rPr>
              <a:t>Hall  </a:t>
            </a:r>
            <a:r>
              <a:rPr sz="1950" spc="-315" dirty="0">
                <a:latin typeface="Arial"/>
                <a:cs typeface="Arial"/>
              </a:rPr>
              <a:t>And </a:t>
            </a:r>
            <a:r>
              <a:rPr lang="en-US" sz="1950" spc="-315" dirty="0">
                <a:latin typeface="Arial"/>
                <a:cs typeface="Arial"/>
              </a:rPr>
              <a:t> </a:t>
            </a:r>
            <a:r>
              <a:rPr sz="1950" spc="-229" dirty="0">
                <a:latin typeface="Arial"/>
                <a:cs typeface="Arial"/>
              </a:rPr>
              <a:t>Public</a:t>
            </a:r>
            <a:r>
              <a:rPr sz="1950" spc="-105" dirty="0">
                <a:latin typeface="Arial"/>
                <a:cs typeface="Arial"/>
              </a:rPr>
              <a:t> </a:t>
            </a:r>
            <a:r>
              <a:rPr sz="1950" spc="-240" dirty="0">
                <a:latin typeface="Arial"/>
                <a:cs typeface="Arial"/>
              </a:rPr>
              <a:t>Services</a:t>
            </a:r>
            <a:endParaRPr sz="195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69014" y="2847542"/>
            <a:ext cx="1969986" cy="31675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spc="-240" dirty="0">
                <a:latin typeface="Arial"/>
                <a:cs typeface="Arial"/>
              </a:rPr>
              <a:t>Pol</a:t>
            </a:r>
            <a:r>
              <a:rPr lang="en-US" sz="1950" spc="-240" dirty="0">
                <a:latin typeface="Arial"/>
                <a:cs typeface="Arial"/>
              </a:rPr>
              <a:t> i</a:t>
            </a:r>
            <a:r>
              <a:rPr sz="1950" spc="-240" dirty="0">
                <a:latin typeface="Arial"/>
                <a:cs typeface="Arial"/>
              </a:rPr>
              <a:t>ce </a:t>
            </a:r>
            <a:r>
              <a:rPr sz="1950" spc="-260" dirty="0">
                <a:latin typeface="Arial"/>
                <a:cs typeface="Arial"/>
              </a:rPr>
              <a:t>and</a:t>
            </a:r>
            <a:r>
              <a:rPr sz="1950" spc="-300" dirty="0">
                <a:latin typeface="Arial"/>
                <a:cs typeface="Arial"/>
              </a:rPr>
              <a:t> </a:t>
            </a:r>
            <a:r>
              <a:rPr sz="1950" spc="-535" dirty="0">
                <a:latin typeface="Arial"/>
                <a:cs typeface="Arial"/>
              </a:rPr>
              <a:t>CJ</a:t>
            </a:r>
            <a:r>
              <a:rPr lang="en-US" sz="1950" spc="-535" dirty="0">
                <a:latin typeface="Arial"/>
                <a:cs typeface="Arial"/>
              </a:rPr>
              <a:t>  </a:t>
            </a:r>
            <a:r>
              <a:rPr sz="1950" spc="-535" dirty="0">
                <a:latin typeface="Arial"/>
                <a:cs typeface="Arial"/>
              </a:rPr>
              <a:t>S</a:t>
            </a:r>
            <a:r>
              <a:rPr lang="en-US" sz="1950" spc="-535" dirty="0">
                <a:latin typeface="Arial"/>
                <a:cs typeface="Arial"/>
              </a:rPr>
              <a:t>.  </a:t>
            </a:r>
            <a:endParaRPr sz="195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16608" y="2696666"/>
            <a:ext cx="1174115" cy="63563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3800"/>
              </a:lnSpc>
              <a:spcBef>
                <a:spcPts val="40"/>
              </a:spcBef>
            </a:pPr>
            <a:r>
              <a:rPr sz="1950" spc="-229" dirty="0">
                <a:latin typeface="Arial"/>
                <a:cs typeface="Arial"/>
              </a:rPr>
              <a:t>Public </a:t>
            </a:r>
            <a:r>
              <a:rPr sz="1950" spc="-235" dirty="0">
                <a:latin typeface="Arial"/>
                <a:cs typeface="Arial"/>
              </a:rPr>
              <a:t>Health  </a:t>
            </a:r>
            <a:r>
              <a:rPr sz="1950" spc="-260" dirty="0">
                <a:latin typeface="Arial"/>
                <a:cs typeface="Arial"/>
              </a:rPr>
              <a:t>and</a:t>
            </a:r>
            <a:r>
              <a:rPr sz="1950" spc="-170" dirty="0">
                <a:latin typeface="Arial"/>
                <a:cs typeface="Arial"/>
              </a:rPr>
              <a:t> </a:t>
            </a:r>
            <a:r>
              <a:rPr sz="1950" spc="-215" dirty="0">
                <a:latin typeface="Arial"/>
                <a:cs typeface="Arial"/>
              </a:rPr>
              <a:t>Hospitals</a:t>
            </a:r>
            <a:endParaRPr sz="1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69014" y="5596839"/>
            <a:ext cx="1076325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spc="-380" dirty="0">
                <a:latin typeface="Arial"/>
                <a:cs typeface="Arial"/>
              </a:rPr>
              <a:t>E</a:t>
            </a:r>
            <a:r>
              <a:rPr sz="1950" spc="-350" dirty="0">
                <a:latin typeface="Arial"/>
                <a:cs typeface="Arial"/>
              </a:rPr>
              <a:t>n</a:t>
            </a:r>
            <a:r>
              <a:rPr sz="1950" spc="-275" dirty="0">
                <a:latin typeface="Arial"/>
                <a:cs typeface="Arial"/>
              </a:rPr>
              <a:t>v</a:t>
            </a:r>
            <a:r>
              <a:rPr sz="1950" spc="-80" dirty="0">
                <a:latin typeface="Arial"/>
                <a:cs typeface="Arial"/>
              </a:rPr>
              <a:t>i</a:t>
            </a:r>
            <a:r>
              <a:rPr sz="1950" spc="-90" dirty="0">
                <a:latin typeface="Arial"/>
                <a:cs typeface="Arial"/>
              </a:rPr>
              <a:t>r</a:t>
            </a:r>
            <a:r>
              <a:rPr sz="1950" spc="-235" dirty="0">
                <a:latin typeface="Arial"/>
                <a:cs typeface="Arial"/>
              </a:rPr>
              <a:t>o</a:t>
            </a:r>
            <a:r>
              <a:rPr sz="1950" spc="-345" dirty="0">
                <a:latin typeface="Arial"/>
                <a:cs typeface="Arial"/>
              </a:rPr>
              <a:t>nm</a:t>
            </a:r>
            <a:r>
              <a:rPr sz="1950" spc="-280" dirty="0">
                <a:latin typeface="Arial"/>
                <a:cs typeface="Arial"/>
              </a:rPr>
              <a:t>e</a:t>
            </a:r>
            <a:r>
              <a:rPr sz="1950" spc="-165" dirty="0">
                <a:latin typeface="Arial"/>
                <a:cs typeface="Arial"/>
              </a:rPr>
              <a:t>nt</a:t>
            </a:r>
            <a:endParaRPr sz="1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70380" y="5623661"/>
            <a:ext cx="1663700" cy="63563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3800"/>
              </a:lnSpc>
              <a:spcBef>
                <a:spcPts val="40"/>
              </a:spcBef>
            </a:pPr>
            <a:r>
              <a:rPr sz="1950" spc="-285" dirty="0">
                <a:latin typeface="Arial"/>
                <a:cs typeface="Arial"/>
              </a:rPr>
              <a:t>Taxpayer, </a:t>
            </a:r>
            <a:r>
              <a:rPr sz="1950" spc="-270" dirty="0">
                <a:latin typeface="Arial"/>
                <a:cs typeface="Arial"/>
              </a:rPr>
              <a:t>Tourism  </a:t>
            </a:r>
            <a:r>
              <a:rPr sz="1950" spc="-315" dirty="0">
                <a:latin typeface="Arial"/>
                <a:cs typeface="Arial"/>
              </a:rPr>
              <a:t>And </a:t>
            </a:r>
            <a:r>
              <a:rPr sz="1950" spc="-280" dirty="0">
                <a:latin typeface="Arial"/>
                <a:cs typeface="Arial"/>
              </a:rPr>
              <a:t>Small</a:t>
            </a:r>
            <a:r>
              <a:rPr sz="1950" spc="-130" dirty="0">
                <a:latin typeface="Arial"/>
                <a:cs typeface="Arial"/>
              </a:rPr>
              <a:t> </a:t>
            </a:r>
            <a:r>
              <a:rPr sz="1950" spc="-250" dirty="0">
                <a:latin typeface="Arial"/>
                <a:cs typeface="Arial"/>
              </a:rPr>
              <a:t>Business</a:t>
            </a:r>
            <a:endParaRPr sz="19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 rot="21360000">
            <a:off x="582059" y="704864"/>
            <a:ext cx="3908042" cy="447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sz="3500" spc="-100" dirty="0">
                <a:latin typeface="Trebuchet MS"/>
                <a:cs typeface="Trebuchet MS"/>
              </a:rPr>
              <a:t>Homelessness</a:t>
            </a:r>
            <a:r>
              <a:rPr sz="3500" spc="-330" dirty="0">
                <a:latin typeface="Trebuchet MS"/>
                <a:cs typeface="Trebuchet MS"/>
              </a:rPr>
              <a:t> </a:t>
            </a:r>
            <a:r>
              <a:rPr sz="3500" spc="-204" dirty="0">
                <a:latin typeface="Trebuchet MS"/>
                <a:cs typeface="Trebuchet MS"/>
              </a:rPr>
              <a:t>affects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 rot="21360000">
            <a:off x="807936" y="1298376"/>
            <a:ext cx="1746642" cy="447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sz="3500" spc="-175" dirty="0">
                <a:latin typeface="Trebuchet MS"/>
                <a:cs typeface="Trebuchet MS"/>
              </a:rPr>
              <a:t>e</a:t>
            </a:r>
            <a:r>
              <a:rPr sz="3500" spc="-170" dirty="0">
                <a:latin typeface="Trebuchet MS"/>
                <a:cs typeface="Trebuchet MS"/>
              </a:rPr>
              <a:t>ve</a:t>
            </a:r>
            <a:r>
              <a:rPr sz="3500" spc="-130" dirty="0">
                <a:latin typeface="Trebuchet MS"/>
                <a:cs typeface="Trebuchet MS"/>
              </a:rPr>
              <a:t>r</a:t>
            </a:r>
            <a:r>
              <a:rPr sz="3500" spc="-180" dirty="0">
                <a:latin typeface="Trebuchet MS"/>
                <a:cs typeface="Trebuchet MS"/>
              </a:rPr>
              <a:t>y</a:t>
            </a:r>
            <a:r>
              <a:rPr sz="3500" spc="-30" dirty="0">
                <a:latin typeface="Trebuchet MS"/>
                <a:cs typeface="Trebuchet MS"/>
              </a:rPr>
              <a:t>o</a:t>
            </a:r>
            <a:r>
              <a:rPr sz="3500" spc="-65" dirty="0">
                <a:latin typeface="Trebuchet MS"/>
                <a:cs typeface="Trebuchet MS"/>
              </a:rPr>
              <a:t>n</a:t>
            </a:r>
            <a:r>
              <a:rPr sz="3500" spc="-160" dirty="0">
                <a:latin typeface="Trebuchet MS"/>
                <a:cs typeface="Trebuchet MS"/>
              </a:rPr>
              <a:t>e</a:t>
            </a:r>
            <a:endParaRPr sz="3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4300"/>
            <a:ext cx="10058400" cy="69229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099420"/>
            <a:ext cx="10058400" cy="2132965"/>
          </a:xfrm>
          <a:custGeom>
            <a:avLst/>
            <a:gdLst/>
            <a:ahLst/>
            <a:cxnLst/>
            <a:rect l="l" t="t" r="r" b="b"/>
            <a:pathLst>
              <a:path w="10058400" h="2132965">
                <a:moveTo>
                  <a:pt x="0" y="2132901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2132901"/>
                </a:lnTo>
                <a:lnTo>
                  <a:pt x="0" y="2132901"/>
                </a:lnTo>
                <a:close/>
              </a:path>
            </a:pathLst>
          </a:custGeom>
          <a:solidFill>
            <a:srgbClr val="399A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37844" y="4095901"/>
            <a:ext cx="7747000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400" spc="-25" dirty="0"/>
              <a:t>WE</a:t>
            </a:r>
            <a:r>
              <a:rPr sz="4400" spc="-930" dirty="0"/>
              <a:t> </a:t>
            </a:r>
            <a:r>
              <a:rPr sz="4400" spc="-145" dirty="0"/>
              <a:t>ARE </a:t>
            </a:r>
            <a:r>
              <a:rPr sz="4400" spc="-180" dirty="0"/>
              <a:t>helping </a:t>
            </a:r>
            <a:r>
              <a:rPr sz="4400" spc="-145" dirty="0"/>
              <a:t>homeless </a:t>
            </a:r>
            <a:r>
              <a:rPr sz="4400" spc="-215" dirty="0"/>
              <a:t>PEOPLE  </a:t>
            </a:r>
            <a:r>
              <a:rPr sz="4400" spc="-145" dirty="0"/>
              <a:t>REBUILD </a:t>
            </a:r>
            <a:r>
              <a:rPr sz="4400" spc="-210" dirty="0"/>
              <a:t>THEIR </a:t>
            </a:r>
            <a:r>
              <a:rPr sz="4400" spc="-185" dirty="0"/>
              <a:t>LIVES </a:t>
            </a:r>
            <a:r>
              <a:rPr sz="4400" spc="-145" dirty="0"/>
              <a:t>through</a:t>
            </a:r>
            <a:r>
              <a:rPr sz="4400" spc="-840" dirty="0"/>
              <a:t> </a:t>
            </a:r>
            <a:r>
              <a:rPr sz="4400" spc="-200" dirty="0"/>
              <a:t>the</a:t>
            </a:r>
            <a:endParaRPr sz="4400"/>
          </a:p>
          <a:p>
            <a:pPr marL="515620">
              <a:lnSpc>
                <a:spcPct val="100000"/>
              </a:lnSpc>
            </a:pPr>
            <a:r>
              <a:rPr sz="4400" spc="-195" dirty="0"/>
              <a:t>dignity </a:t>
            </a:r>
            <a:r>
              <a:rPr sz="4400" spc="-165" dirty="0"/>
              <a:t>of</a:t>
            </a:r>
            <a:r>
              <a:rPr sz="4400" spc="-480" dirty="0"/>
              <a:t> </a:t>
            </a:r>
            <a:r>
              <a:rPr sz="4400" spc="-225" dirty="0">
                <a:solidFill>
                  <a:srgbClr val="0D0D0D"/>
                </a:solidFill>
              </a:rPr>
              <a:t>work.</a:t>
            </a:r>
            <a:endParaRPr sz="4400"/>
          </a:p>
        </p:txBody>
      </p:sp>
      <p:sp>
        <p:nvSpPr>
          <p:cNvPr id="5" name="object 5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4300"/>
            <a:ext cx="10058400" cy="4146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 rot="21420000">
            <a:off x="851669" y="4359552"/>
            <a:ext cx="5337929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00"/>
              </a:lnSpc>
            </a:pPr>
            <a:r>
              <a:rPr sz="4400" spc="-114" dirty="0">
                <a:solidFill>
                  <a:srgbClr val="711659"/>
                </a:solidFill>
                <a:latin typeface="Trebuchet MS"/>
                <a:cs typeface="Trebuchet MS"/>
              </a:rPr>
              <a:t>Our </a:t>
            </a:r>
            <a:r>
              <a:rPr sz="4400" spc="-170" dirty="0">
                <a:solidFill>
                  <a:srgbClr val="711659"/>
                </a:solidFill>
                <a:latin typeface="Trebuchet MS"/>
                <a:cs typeface="Trebuchet MS"/>
              </a:rPr>
              <a:t>model </a:t>
            </a:r>
            <a:r>
              <a:rPr sz="4400" spc="-180" dirty="0">
                <a:solidFill>
                  <a:srgbClr val="711659"/>
                </a:solidFill>
                <a:latin typeface="Trebuchet MS"/>
                <a:cs typeface="Trebuchet MS"/>
              </a:rPr>
              <a:t>in </a:t>
            </a:r>
            <a:r>
              <a:rPr sz="4400" spc="-204" dirty="0">
                <a:solidFill>
                  <a:srgbClr val="711659"/>
                </a:solidFill>
                <a:latin typeface="Trebuchet MS"/>
                <a:cs typeface="Trebuchet MS"/>
              </a:rPr>
              <a:t>a</a:t>
            </a:r>
            <a:r>
              <a:rPr sz="4400" spc="-994" dirty="0">
                <a:solidFill>
                  <a:srgbClr val="711659"/>
                </a:solidFill>
                <a:latin typeface="Trebuchet MS"/>
                <a:cs typeface="Trebuchet MS"/>
              </a:rPr>
              <a:t> </a:t>
            </a:r>
            <a:r>
              <a:rPr sz="4400" spc="-185" dirty="0">
                <a:solidFill>
                  <a:srgbClr val="711659"/>
                </a:solidFill>
                <a:latin typeface="Trebuchet MS"/>
                <a:cs typeface="Trebuchet MS"/>
              </a:rPr>
              <a:t>nutshell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A6A844-E4FD-934A-8C6E-7886F1E8915C}"/>
              </a:ext>
            </a:extLst>
          </p:cNvPr>
          <p:cNvSpPr txBox="1"/>
          <p:nvPr/>
        </p:nvSpPr>
        <p:spPr>
          <a:xfrm>
            <a:off x="1090218" y="5155794"/>
            <a:ext cx="7696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/>
              <a:t>Homeless and Low-Income people volunteer with us and work collaboratively on beautification projects around the community.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In return, Team Members receive a basic needs stipend while receiving case management and employment services.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50745" y="1492300"/>
            <a:ext cx="3922776" cy="54885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38533" y="632458"/>
            <a:ext cx="17538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80" dirty="0">
                <a:solidFill>
                  <a:srgbClr val="000000"/>
                </a:solidFill>
              </a:rPr>
              <a:t>Stipend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5638533" y="1280032"/>
            <a:ext cx="3840479" cy="467995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389890" indent="-377190">
              <a:lnSpc>
                <a:spcPct val="100000"/>
              </a:lnSpc>
              <a:spcBef>
                <a:spcPts val="1075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z="3500" b="1" spc="-500" dirty="0">
                <a:latin typeface="Arial"/>
                <a:cs typeface="Arial"/>
              </a:rPr>
              <a:t>Non</a:t>
            </a:r>
            <a:r>
              <a:rPr sz="3500" b="1" spc="-150" dirty="0">
                <a:latin typeface="Arial"/>
                <a:cs typeface="Arial"/>
              </a:rPr>
              <a:t> </a:t>
            </a:r>
            <a:r>
              <a:rPr sz="3500" b="1" spc="-509" dirty="0">
                <a:latin typeface="Arial"/>
                <a:cs typeface="Arial"/>
              </a:rPr>
              <a:t>cash</a:t>
            </a:r>
            <a:endParaRPr sz="3500">
              <a:latin typeface="Arial"/>
              <a:cs typeface="Arial"/>
            </a:endParaRPr>
          </a:p>
          <a:p>
            <a:pPr marL="829944" lvl="1" indent="-314325">
              <a:lnSpc>
                <a:spcPct val="100000"/>
              </a:lnSpc>
              <a:spcBef>
                <a:spcPts val="869"/>
              </a:spcBef>
              <a:buChar char="–"/>
              <a:tabLst>
                <a:tab pos="829944" algn="l"/>
              </a:tabLst>
            </a:pPr>
            <a:r>
              <a:rPr sz="3050" spc="-459" dirty="0">
                <a:latin typeface="Arial"/>
                <a:cs typeface="Arial"/>
              </a:rPr>
              <a:t>Food</a:t>
            </a:r>
            <a:endParaRPr sz="3050">
              <a:latin typeface="Arial"/>
              <a:cs typeface="Arial"/>
            </a:endParaRPr>
          </a:p>
          <a:p>
            <a:pPr marL="829944" lvl="1" indent="-314325">
              <a:lnSpc>
                <a:spcPct val="100000"/>
              </a:lnSpc>
              <a:spcBef>
                <a:spcPts val="750"/>
              </a:spcBef>
              <a:buChar char="–"/>
              <a:tabLst>
                <a:tab pos="829944" algn="l"/>
              </a:tabLst>
            </a:pPr>
            <a:r>
              <a:rPr sz="3050" spc="-370" dirty="0">
                <a:latin typeface="Arial"/>
                <a:cs typeface="Arial"/>
              </a:rPr>
              <a:t>Storage</a:t>
            </a:r>
            <a:endParaRPr sz="3050">
              <a:latin typeface="Arial"/>
              <a:cs typeface="Arial"/>
            </a:endParaRPr>
          </a:p>
          <a:p>
            <a:pPr marL="829944" lvl="1" indent="-314325">
              <a:lnSpc>
                <a:spcPct val="100000"/>
              </a:lnSpc>
              <a:spcBef>
                <a:spcPts val="745"/>
              </a:spcBef>
              <a:buChar char="–"/>
              <a:tabLst>
                <a:tab pos="829944" algn="l"/>
              </a:tabLst>
            </a:pPr>
            <a:r>
              <a:rPr sz="3050" spc="-315" dirty="0">
                <a:latin typeface="Arial"/>
                <a:cs typeface="Arial"/>
              </a:rPr>
              <a:t>Transportation</a:t>
            </a:r>
            <a:endParaRPr sz="3050">
              <a:latin typeface="Arial"/>
              <a:cs typeface="Arial"/>
            </a:endParaRPr>
          </a:p>
          <a:p>
            <a:pPr marL="829944" lvl="1" indent="-314325">
              <a:lnSpc>
                <a:spcPct val="100000"/>
              </a:lnSpc>
              <a:spcBef>
                <a:spcPts val="830"/>
              </a:spcBef>
              <a:buChar char="–"/>
              <a:tabLst>
                <a:tab pos="829944" algn="l"/>
              </a:tabLst>
            </a:pPr>
            <a:r>
              <a:rPr sz="3050" spc="-405" dirty="0">
                <a:latin typeface="Arial"/>
                <a:cs typeface="Arial"/>
              </a:rPr>
              <a:t>Housing</a:t>
            </a:r>
            <a:endParaRPr sz="3050">
              <a:latin typeface="Arial"/>
              <a:cs typeface="Arial"/>
            </a:endParaRPr>
          </a:p>
          <a:p>
            <a:pPr marL="829944" lvl="1" indent="-314325">
              <a:lnSpc>
                <a:spcPct val="100000"/>
              </a:lnSpc>
              <a:spcBef>
                <a:spcPts val="750"/>
              </a:spcBef>
              <a:buChar char="–"/>
              <a:tabLst>
                <a:tab pos="829944" algn="l"/>
              </a:tabLst>
            </a:pPr>
            <a:r>
              <a:rPr sz="3050" spc="-440" dirty="0">
                <a:latin typeface="Arial"/>
                <a:cs typeface="Arial"/>
              </a:rPr>
              <a:t>Communication</a:t>
            </a:r>
            <a:endParaRPr sz="3050">
              <a:latin typeface="Arial"/>
              <a:cs typeface="Arial"/>
            </a:endParaRPr>
          </a:p>
          <a:p>
            <a:pPr marL="389890" marR="5080" indent="-377190">
              <a:lnSpc>
                <a:spcPts val="4170"/>
              </a:lnSpc>
              <a:spcBef>
                <a:spcPts val="1015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z="3500" b="1" spc="-355" dirty="0">
                <a:latin typeface="Arial"/>
                <a:cs typeface="Arial"/>
              </a:rPr>
              <a:t>Stepping </a:t>
            </a:r>
            <a:r>
              <a:rPr sz="3500" b="1" spc="-345" dirty="0">
                <a:latin typeface="Arial"/>
                <a:cs typeface="Arial"/>
              </a:rPr>
              <a:t>stone </a:t>
            </a:r>
            <a:r>
              <a:rPr sz="3500" b="1" spc="-240" dirty="0">
                <a:latin typeface="Arial"/>
                <a:cs typeface="Arial"/>
              </a:rPr>
              <a:t>into  </a:t>
            </a:r>
            <a:r>
              <a:rPr sz="3500" b="1" spc="-375" dirty="0">
                <a:latin typeface="Arial"/>
                <a:cs typeface="Arial"/>
              </a:rPr>
              <a:t>employment</a:t>
            </a:r>
            <a:endParaRPr sz="35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12545" y="3916375"/>
            <a:ext cx="258165" cy="18205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99121" y="4024909"/>
            <a:ext cx="83820" cy="1644650"/>
          </a:xfrm>
          <a:custGeom>
            <a:avLst/>
            <a:gdLst/>
            <a:ahLst/>
            <a:cxnLst/>
            <a:rect l="l" t="t" r="r" b="b"/>
            <a:pathLst>
              <a:path w="83819" h="1644650">
                <a:moveTo>
                  <a:pt x="0" y="83819"/>
                </a:moveTo>
                <a:lnTo>
                  <a:pt x="83820" y="83819"/>
                </a:lnTo>
                <a:lnTo>
                  <a:pt x="55880" y="27940"/>
                </a:lnTo>
                <a:lnTo>
                  <a:pt x="55880" y="69850"/>
                </a:lnTo>
                <a:lnTo>
                  <a:pt x="27940" y="69850"/>
                </a:lnTo>
                <a:lnTo>
                  <a:pt x="27940" y="27939"/>
                </a:lnTo>
                <a:lnTo>
                  <a:pt x="0" y="83819"/>
                </a:lnTo>
                <a:close/>
              </a:path>
              <a:path w="83819" h="1644650">
                <a:moveTo>
                  <a:pt x="27940" y="83819"/>
                </a:moveTo>
                <a:lnTo>
                  <a:pt x="27940" y="1644167"/>
                </a:lnTo>
                <a:lnTo>
                  <a:pt x="55880" y="1644167"/>
                </a:lnTo>
                <a:lnTo>
                  <a:pt x="55880" y="83819"/>
                </a:lnTo>
                <a:lnTo>
                  <a:pt x="27940" y="83819"/>
                </a:lnTo>
                <a:close/>
              </a:path>
              <a:path w="83819" h="1644650">
                <a:moveTo>
                  <a:pt x="27940" y="27939"/>
                </a:moveTo>
                <a:lnTo>
                  <a:pt x="27940" y="69850"/>
                </a:lnTo>
                <a:lnTo>
                  <a:pt x="55880" y="69850"/>
                </a:lnTo>
                <a:lnTo>
                  <a:pt x="55880" y="27940"/>
                </a:lnTo>
                <a:lnTo>
                  <a:pt x="41910" y="0"/>
                </a:lnTo>
                <a:lnTo>
                  <a:pt x="27940" y="27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66547" y="5694070"/>
            <a:ext cx="1485900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spc="-75" dirty="0">
                <a:latin typeface="Trebuchet MS"/>
                <a:cs typeface="Trebuchet MS"/>
              </a:rPr>
              <a:t>Survival</a:t>
            </a:r>
            <a:r>
              <a:rPr sz="1950" spc="-185" dirty="0">
                <a:latin typeface="Trebuchet MS"/>
                <a:cs typeface="Trebuchet MS"/>
              </a:rPr>
              <a:t> </a:t>
            </a:r>
            <a:r>
              <a:rPr sz="1950" spc="45" dirty="0">
                <a:latin typeface="Trebuchet MS"/>
                <a:cs typeface="Trebuchet MS"/>
              </a:rPr>
              <a:t>Mode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0616" y="3642157"/>
            <a:ext cx="1965325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b="1" spc="-65" dirty="0">
                <a:latin typeface="Trebuchet MS"/>
                <a:cs typeface="Trebuchet MS"/>
              </a:rPr>
              <a:t>Goal </a:t>
            </a:r>
            <a:r>
              <a:rPr sz="1950" b="1" spc="-95" dirty="0">
                <a:latin typeface="Trebuchet MS"/>
                <a:cs typeface="Trebuchet MS"/>
              </a:rPr>
              <a:t>Setting</a:t>
            </a:r>
            <a:r>
              <a:rPr sz="1950" b="1" spc="-275" dirty="0">
                <a:latin typeface="Trebuchet MS"/>
                <a:cs typeface="Trebuchet MS"/>
              </a:rPr>
              <a:t> </a:t>
            </a:r>
            <a:r>
              <a:rPr sz="1950" b="1" spc="5" dirty="0">
                <a:latin typeface="Trebuchet MS"/>
                <a:cs typeface="Trebuchet MS"/>
              </a:rPr>
              <a:t>Mode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138" y="2227275"/>
            <a:ext cx="370840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spc="-120" dirty="0">
                <a:latin typeface="Trebuchet MS"/>
                <a:cs typeface="Trebuchet MS"/>
              </a:rPr>
              <a:t>Job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96949" y="2548432"/>
            <a:ext cx="710793" cy="11433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43075" y="2656116"/>
            <a:ext cx="535940" cy="967740"/>
          </a:xfrm>
          <a:custGeom>
            <a:avLst/>
            <a:gdLst/>
            <a:ahLst/>
            <a:cxnLst/>
            <a:rect l="l" t="t" r="r" b="b"/>
            <a:pathLst>
              <a:path w="535939" h="967739">
                <a:moveTo>
                  <a:pt x="507556" y="80302"/>
                </a:moveTo>
                <a:lnTo>
                  <a:pt x="532091" y="93662"/>
                </a:lnTo>
                <a:lnTo>
                  <a:pt x="535368" y="0"/>
                </a:lnTo>
                <a:lnTo>
                  <a:pt x="514235" y="14727"/>
                </a:lnTo>
                <a:lnTo>
                  <a:pt x="514235" y="68033"/>
                </a:lnTo>
                <a:lnTo>
                  <a:pt x="507556" y="80302"/>
                </a:lnTo>
                <a:close/>
              </a:path>
              <a:path w="535939" h="967739">
                <a:moveTo>
                  <a:pt x="483019" y="66942"/>
                </a:moveTo>
                <a:lnTo>
                  <a:pt x="507556" y="80302"/>
                </a:lnTo>
                <a:lnTo>
                  <a:pt x="514235" y="68033"/>
                </a:lnTo>
                <a:lnTo>
                  <a:pt x="489699" y="54673"/>
                </a:lnTo>
                <a:lnTo>
                  <a:pt x="483019" y="66942"/>
                </a:lnTo>
                <a:close/>
              </a:path>
              <a:path w="535939" h="967739">
                <a:moveTo>
                  <a:pt x="458482" y="53581"/>
                </a:moveTo>
                <a:lnTo>
                  <a:pt x="483019" y="66942"/>
                </a:lnTo>
                <a:lnTo>
                  <a:pt x="489699" y="54673"/>
                </a:lnTo>
                <a:lnTo>
                  <a:pt x="514235" y="68033"/>
                </a:lnTo>
                <a:lnTo>
                  <a:pt x="514235" y="14727"/>
                </a:lnTo>
                <a:lnTo>
                  <a:pt x="458482" y="53581"/>
                </a:lnTo>
                <a:close/>
              </a:path>
              <a:path w="535939" h="967739">
                <a:moveTo>
                  <a:pt x="0" y="954138"/>
                </a:moveTo>
                <a:lnTo>
                  <a:pt x="24536" y="967498"/>
                </a:lnTo>
                <a:lnTo>
                  <a:pt x="507556" y="80302"/>
                </a:lnTo>
                <a:lnTo>
                  <a:pt x="483019" y="66942"/>
                </a:lnTo>
                <a:lnTo>
                  <a:pt x="0" y="9541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8866" y="2548432"/>
            <a:ext cx="791260" cy="11433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0209" y="2656116"/>
            <a:ext cx="614045" cy="968375"/>
          </a:xfrm>
          <a:custGeom>
            <a:avLst/>
            <a:gdLst/>
            <a:ahLst/>
            <a:cxnLst/>
            <a:rect l="l" t="t" r="r" b="b"/>
            <a:pathLst>
              <a:path w="614044" h="968375">
                <a:moveTo>
                  <a:pt x="32631" y="78458"/>
                </a:moveTo>
                <a:lnTo>
                  <a:pt x="589737" y="968235"/>
                </a:lnTo>
                <a:lnTo>
                  <a:pt x="613422" y="953414"/>
                </a:lnTo>
                <a:lnTo>
                  <a:pt x="56319" y="63628"/>
                </a:lnTo>
                <a:lnTo>
                  <a:pt x="32631" y="78458"/>
                </a:lnTo>
                <a:close/>
              </a:path>
              <a:path w="614044" h="968375">
                <a:moveTo>
                  <a:pt x="25222" y="15387"/>
                </a:moveTo>
                <a:lnTo>
                  <a:pt x="25222" y="66624"/>
                </a:lnTo>
                <a:lnTo>
                  <a:pt x="48907" y="51790"/>
                </a:lnTo>
                <a:lnTo>
                  <a:pt x="56319" y="63628"/>
                </a:lnTo>
                <a:lnTo>
                  <a:pt x="79997" y="48806"/>
                </a:lnTo>
                <a:lnTo>
                  <a:pt x="25222" y="15387"/>
                </a:lnTo>
                <a:close/>
              </a:path>
              <a:path w="614044" h="968375">
                <a:moveTo>
                  <a:pt x="25222" y="66624"/>
                </a:moveTo>
                <a:lnTo>
                  <a:pt x="32631" y="78458"/>
                </a:lnTo>
                <a:lnTo>
                  <a:pt x="56319" y="63628"/>
                </a:lnTo>
                <a:lnTo>
                  <a:pt x="48907" y="51790"/>
                </a:lnTo>
                <a:lnTo>
                  <a:pt x="25222" y="66624"/>
                </a:lnTo>
                <a:close/>
              </a:path>
              <a:path w="614044" h="968375">
                <a:moveTo>
                  <a:pt x="0" y="0"/>
                </a:moveTo>
                <a:lnTo>
                  <a:pt x="8953" y="93281"/>
                </a:lnTo>
                <a:lnTo>
                  <a:pt x="32631" y="78458"/>
                </a:lnTo>
                <a:lnTo>
                  <a:pt x="25222" y="66624"/>
                </a:lnTo>
                <a:lnTo>
                  <a:pt x="25222" y="1538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688820" y="2220569"/>
            <a:ext cx="854710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spc="-45" dirty="0">
                <a:latin typeface="Trebuchet MS"/>
                <a:cs typeface="Trebuchet MS"/>
              </a:rPr>
              <a:t>H</a:t>
            </a:r>
            <a:r>
              <a:rPr sz="1950" spc="-5" dirty="0">
                <a:latin typeface="Trebuchet MS"/>
                <a:cs typeface="Trebuchet MS"/>
              </a:rPr>
              <a:t>o</a:t>
            </a:r>
            <a:r>
              <a:rPr sz="1950" spc="-25" dirty="0">
                <a:latin typeface="Trebuchet MS"/>
                <a:cs typeface="Trebuchet MS"/>
              </a:rPr>
              <a:t>u</a:t>
            </a:r>
            <a:r>
              <a:rPr sz="1950" spc="-20" dirty="0">
                <a:latin typeface="Trebuchet MS"/>
                <a:cs typeface="Trebuchet MS"/>
              </a:rPr>
              <a:t>s</a:t>
            </a:r>
            <a:r>
              <a:rPr sz="1950" spc="-50" dirty="0">
                <a:latin typeface="Trebuchet MS"/>
                <a:cs typeface="Trebuchet MS"/>
              </a:rPr>
              <a:t>i</a:t>
            </a:r>
            <a:r>
              <a:rPr sz="1950" spc="-80" dirty="0">
                <a:latin typeface="Trebuchet MS"/>
                <a:cs typeface="Trebuchet MS"/>
              </a:rPr>
              <a:t>n</a:t>
            </a:r>
            <a:r>
              <a:rPr sz="1950" spc="-50" dirty="0">
                <a:latin typeface="Trebuchet MS"/>
                <a:cs typeface="Trebuchet MS"/>
              </a:rPr>
              <a:t>g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2627" y="1297838"/>
            <a:ext cx="596798" cy="9019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8068" y="1406753"/>
            <a:ext cx="420370" cy="723900"/>
          </a:xfrm>
          <a:custGeom>
            <a:avLst/>
            <a:gdLst/>
            <a:ahLst/>
            <a:cxnLst/>
            <a:rect l="l" t="t" r="r" b="b"/>
            <a:pathLst>
              <a:path w="420369" h="723900">
                <a:moveTo>
                  <a:pt x="390969" y="79747"/>
                </a:moveTo>
                <a:lnTo>
                  <a:pt x="415251" y="93573"/>
                </a:lnTo>
                <a:lnTo>
                  <a:pt x="420306" y="0"/>
                </a:lnTo>
                <a:lnTo>
                  <a:pt x="397878" y="14998"/>
                </a:lnTo>
                <a:lnTo>
                  <a:pt x="397878" y="67614"/>
                </a:lnTo>
                <a:lnTo>
                  <a:pt x="390969" y="79747"/>
                </a:lnTo>
                <a:close/>
              </a:path>
              <a:path w="420369" h="723900">
                <a:moveTo>
                  <a:pt x="366684" y="65920"/>
                </a:moveTo>
                <a:lnTo>
                  <a:pt x="390969" y="79747"/>
                </a:lnTo>
                <a:lnTo>
                  <a:pt x="397878" y="67614"/>
                </a:lnTo>
                <a:lnTo>
                  <a:pt x="373595" y="53784"/>
                </a:lnTo>
                <a:lnTo>
                  <a:pt x="366684" y="65920"/>
                </a:lnTo>
                <a:close/>
              </a:path>
              <a:path w="420369" h="723900">
                <a:moveTo>
                  <a:pt x="342404" y="52095"/>
                </a:moveTo>
                <a:lnTo>
                  <a:pt x="366684" y="65920"/>
                </a:lnTo>
                <a:lnTo>
                  <a:pt x="373595" y="53784"/>
                </a:lnTo>
                <a:lnTo>
                  <a:pt x="397878" y="67614"/>
                </a:lnTo>
                <a:lnTo>
                  <a:pt x="397878" y="14998"/>
                </a:lnTo>
                <a:lnTo>
                  <a:pt x="342404" y="52095"/>
                </a:lnTo>
                <a:close/>
              </a:path>
              <a:path w="420369" h="723900">
                <a:moveTo>
                  <a:pt x="0" y="709815"/>
                </a:moveTo>
                <a:lnTo>
                  <a:pt x="24282" y="723646"/>
                </a:lnTo>
                <a:lnTo>
                  <a:pt x="390969" y="79747"/>
                </a:lnTo>
                <a:lnTo>
                  <a:pt x="366684" y="65920"/>
                </a:lnTo>
                <a:lnTo>
                  <a:pt x="0" y="7098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67358" y="1297838"/>
            <a:ext cx="569976" cy="9220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96009" y="1406753"/>
            <a:ext cx="394970" cy="746760"/>
          </a:xfrm>
          <a:custGeom>
            <a:avLst/>
            <a:gdLst/>
            <a:ahLst/>
            <a:cxnLst/>
            <a:rect l="l" t="t" r="r" b="b"/>
            <a:pathLst>
              <a:path w="394969" h="746760">
                <a:moveTo>
                  <a:pt x="26073" y="80875"/>
                </a:moveTo>
                <a:lnTo>
                  <a:pt x="370027" y="746340"/>
                </a:lnTo>
                <a:lnTo>
                  <a:pt x="394842" y="733513"/>
                </a:lnTo>
                <a:lnTo>
                  <a:pt x="50900" y="68045"/>
                </a:lnTo>
                <a:lnTo>
                  <a:pt x="26073" y="80875"/>
                </a:lnTo>
                <a:close/>
              </a:path>
              <a:path w="394969" h="746760">
                <a:moveTo>
                  <a:pt x="19659" y="14337"/>
                </a:moveTo>
                <a:lnTo>
                  <a:pt x="19659" y="68465"/>
                </a:lnTo>
                <a:lnTo>
                  <a:pt x="44488" y="55638"/>
                </a:lnTo>
                <a:lnTo>
                  <a:pt x="50900" y="68045"/>
                </a:lnTo>
                <a:lnTo>
                  <a:pt x="75717" y="55219"/>
                </a:lnTo>
                <a:lnTo>
                  <a:pt x="19659" y="14337"/>
                </a:lnTo>
                <a:close/>
              </a:path>
              <a:path w="394969" h="746760">
                <a:moveTo>
                  <a:pt x="19659" y="68465"/>
                </a:moveTo>
                <a:lnTo>
                  <a:pt x="26073" y="80875"/>
                </a:lnTo>
                <a:lnTo>
                  <a:pt x="50900" y="68045"/>
                </a:lnTo>
                <a:lnTo>
                  <a:pt x="44488" y="55638"/>
                </a:lnTo>
                <a:lnTo>
                  <a:pt x="19659" y="68465"/>
                </a:lnTo>
                <a:close/>
              </a:path>
              <a:path w="394969" h="746760">
                <a:moveTo>
                  <a:pt x="0" y="0"/>
                </a:moveTo>
                <a:lnTo>
                  <a:pt x="1257" y="93700"/>
                </a:lnTo>
                <a:lnTo>
                  <a:pt x="26073" y="80875"/>
                </a:lnTo>
                <a:lnTo>
                  <a:pt x="19659" y="68465"/>
                </a:lnTo>
                <a:lnTo>
                  <a:pt x="19659" y="1433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87908" y="2293620"/>
            <a:ext cx="734263" cy="25816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8375" y="2359494"/>
            <a:ext cx="473075" cy="83820"/>
          </a:xfrm>
          <a:custGeom>
            <a:avLst/>
            <a:gdLst/>
            <a:ahLst/>
            <a:cxnLst/>
            <a:rect l="l" t="t" r="r" b="b"/>
            <a:pathLst>
              <a:path w="473075" h="83819">
                <a:moveTo>
                  <a:pt x="388670" y="55880"/>
                </a:moveTo>
                <a:lnTo>
                  <a:pt x="388670" y="83820"/>
                </a:lnTo>
                <a:lnTo>
                  <a:pt x="472490" y="41910"/>
                </a:lnTo>
                <a:lnTo>
                  <a:pt x="402640" y="6985"/>
                </a:lnTo>
                <a:lnTo>
                  <a:pt x="402640" y="55880"/>
                </a:lnTo>
                <a:lnTo>
                  <a:pt x="388670" y="55880"/>
                </a:lnTo>
                <a:close/>
              </a:path>
              <a:path w="473075" h="83819">
                <a:moveTo>
                  <a:pt x="69850" y="27940"/>
                </a:moveTo>
                <a:lnTo>
                  <a:pt x="69850" y="55880"/>
                </a:lnTo>
                <a:lnTo>
                  <a:pt x="402640" y="55880"/>
                </a:lnTo>
                <a:lnTo>
                  <a:pt x="402640" y="27940"/>
                </a:lnTo>
                <a:lnTo>
                  <a:pt x="69850" y="27940"/>
                </a:lnTo>
                <a:close/>
              </a:path>
              <a:path w="473075" h="83819">
                <a:moveTo>
                  <a:pt x="388670" y="0"/>
                </a:moveTo>
                <a:lnTo>
                  <a:pt x="388670" y="27940"/>
                </a:lnTo>
                <a:lnTo>
                  <a:pt x="402640" y="27940"/>
                </a:lnTo>
                <a:lnTo>
                  <a:pt x="402640" y="6985"/>
                </a:lnTo>
                <a:lnTo>
                  <a:pt x="388670" y="0"/>
                </a:lnTo>
                <a:close/>
              </a:path>
              <a:path w="473075" h="83819">
                <a:moveTo>
                  <a:pt x="0" y="41910"/>
                </a:moveTo>
                <a:lnTo>
                  <a:pt x="83820" y="83820"/>
                </a:lnTo>
                <a:lnTo>
                  <a:pt x="83820" y="55880"/>
                </a:lnTo>
                <a:lnTo>
                  <a:pt x="69850" y="55880"/>
                </a:lnTo>
                <a:lnTo>
                  <a:pt x="69850" y="6985"/>
                </a:lnTo>
                <a:lnTo>
                  <a:pt x="0" y="41910"/>
                </a:lnTo>
                <a:close/>
              </a:path>
              <a:path w="473075" h="83819">
                <a:moveTo>
                  <a:pt x="69850" y="6985"/>
                </a:moveTo>
                <a:lnTo>
                  <a:pt x="69850" y="27940"/>
                </a:lnTo>
                <a:lnTo>
                  <a:pt x="83820" y="27940"/>
                </a:lnTo>
                <a:lnTo>
                  <a:pt x="83820" y="0"/>
                </a:lnTo>
                <a:lnTo>
                  <a:pt x="69850" y="69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66547" y="872744"/>
            <a:ext cx="1558290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spc="-90" dirty="0">
                <a:latin typeface="Trebuchet MS"/>
                <a:cs typeface="Trebuchet MS"/>
              </a:rPr>
              <a:t>Self</a:t>
            </a:r>
            <a:r>
              <a:rPr sz="1950" spc="-210" dirty="0">
                <a:latin typeface="Trebuchet MS"/>
                <a:cs typeface="Trebuchet MS"/>
              </a:rPr>
              <a:t> </a:t>
            </a:r>
            <a:r>
              <a:rPr sz="1950" spc="-85" dirty="0">
                <a:latin typeface="Trebuchet MS"/>
                <a:cs typeface="Trebuchet MS"/>
              </a:rPr>
              <a:t>Sufficiency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4300"/>
            <a:ext cx="10058400" cy="69229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When </a:t>
            </a:r>
            <a:r>
              <a:rPr spc="-105" dirty="0"/>
              <a:t>a </a:t>
            </a:r>
            <a:r>
              <a:rPr spc="-180" dirty="0"/>
              <a:t>Team</a:t>
            </a:r>
            <a:r>
              <a:rPr spc="-520" dirty="0"/>
              <a:t> </a:t>
            </a:r>
            <a:r>
              <a:rPr spc="-5" dirty="0"/>
              <a:t>Member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359054"/>
            <a:ext cx="3778605" cy="32186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386473"/>
            <a:ext cx="3728085" cy="3112770"/>
          </a:xfrm>
          <a:custGeom>
            <a:avLst/>
            <a:gdLst/>
            <a:ahLst/>
            <a:cxnLst/>
            <a:rect l="l" t="t" r="r" b="b"/>
            <a:pathLst>
              <a:path w="3728085" h="3112770">
                <a:moveTo>
                  <a:pt x="0" y="518706"/>
                </a:moveTo>
                <a:lnTo>
                  <a:pt x="0" y="2593479"/>
                </a:lnTo>
                <a:lnTo>
                  <a:pt x="2119" y="2640692"/>
                </a:lnTo>
                <a:lnTo>
                  <a:pt x="8357" y="2686717"/>
                </a:lnTo>
                <a:lnTo>
                  <a:pt x="18528" y="2731372"/>
                </a:lnTo>
                <a:lnTo>
                  <a:pt x="32451" y="2774473"/>
                </a:lnTo>
                <a:lnTo>
                  <a:pt x="49942" y="2815837"/>
                </a:lnTo>
                <a:lnTo>
                  <a:pt x="70818" y="2855280"/>
                </a:lnTo>
                <a:lnTo>
                  <a:pt x="94896" y="2892621"/>
                </a:lnTo>
                <a:lnTo>
                  <a:pt x="121993" y="2927675"/>
                </a:lnTo>
                <a:lnTo>
                  <a:pt x="151925" y="2960260"/>
                </a:lnTo>
                <a:lnTo>
                  <a:pt x="184510" y="2990192"/>
                </a:lnTo>
                <a:lnTo>
                  <a:pt x="219564" y="3017289"/>
                </a:lnTo>
                <a:lnTo>
                  <a:pt x="256905" y="3041367"/>
                </a:lnTo>
                <a:lnTo>
                  <a:pt x="296348" y="3062243"/>
                </a:lnTo>
                <a:lnTo>
                  <a:pt x="337712" y="3079734"/>
                </a:lnTo>
                <a:lnTo>
                  <a:pt x="380813" y="3093657"/>
                </a:lnTo>
                <a:lnTo>
                  <a:pt x="425467" y="3103828"/>
                </a:lnTo>
                <a:lnTo>
                  <a:pt x="471493" y="3110066"/>
                </a:lnTo>
                <a:lnTo>
                  <a:pt x="518706" y="3112185"/>
                </a:lnTo>
                <a:lnTo>
                  <a:pt x="3208820" y="3112185"/>
                </a:lnTo>
                <a:lnTo>
                  <a:pt x="3256032" y="3110066"/>
                </a:lnTo>
                <a:lnTo>
                  <a:pt x="3302058" y="3103828"/>
                </a:lnTo>
                <a:lnTo>
                  <a:pt x="3346712" y="3093657"/>
                </a:lnTo>
                <a:lnTo>
                  <a:pt x="3389813" y="3079734"/>
                </a:lnTo>
                <a:lnTo>
                  <a:pt x="3431177" y="3062243"/>
                </a:lnTo>
                <a:lnTo>
                  <a:pt x="3470621" y="3041367"/>
                </a:lnTo>
                <a:lnTo>
                  <a:pt x="3507961" y="3017289"/>
                </a:lnTo>
                <a:lnTo>
                  <a:pt x="3543016" y="2990192"/>
                </a:lnTo>
                <a:lnTo>
                  <a:pt x="3575600" y="2960260"/>
                </a:lnTo>
                <a:lnTo>
                  <a:pt x="3605533" y="2927675"/>
                </a:lnTo>
                <a:lnTo>
                  <a:pt x="3632629" y="2892621"/>
                </a:lnTo>
                <a:lnTo>
                  <a:pt x="3656707" y="2855280"/>
                </a:lnTo>
                <a:lnTo>
                  <a:pt x="3677583" y="2815837"/>
                </a:lnTo>
                <a:lnTo>
                  <a:pt x="3695074" y="2774473"/>
                </a:lnTo>
                <a:lnTo>
                  <a:pt x="3708997" y="2731372"/>
                </a:lnTo>
                <a:lnTo>
                  <a:pt x="3719169" y="2686717"/>
                </a:lnTo>
                <a:lnTo>
                  <a:pt x="3725406" y="2640692"/>
                </a:lnTo>
                <a:lnTo>
                  <a:pt x="3727526" y="2593479"/>
                </a:lnTo>
                <a:lnTo>
                  <a:pt x="3727526" y="518706"/>
                </a:lnTo>
                <a:lnTo>
                  <a:pt x="3725406" y="471493"/>
                </a:lnTo>
                <a:lnTo>
                  <a:pt x="3719169" y="425467"/>
                </a:lnTo>
                <a:lnTo>
                  <a:pt x="3708997" y="380813"/>
                </a:lnTo>
                <a:lnTo>
                  <a:pt x="3695074" y="337712"/>
                </a:lnTo>
                <a:lnTo>
                  <a:pt x="3677583" y="296348"/>
                </a:lnTo>
                <a:lnTo>
                  <a:pt x="3656707" y="256905"/>
                </a:lnTo>
                <a:lnTo>
                  <a:pt x="3632629" y="219564"/>
                </a:lnTo>
                <a:lnTo>
                  <a:pt x="3605533" y="184510"/>
                </a:lnTo>
                <a:lnTo>
                  <a:pt x="3575600" y="151925"/>
                </a:lnTo>
                <a:lnTo>
                  <a:pt x="3543016" y="121993"/>
                </a:lnTo>
                <a:lnTo>
                  <a:pt x="3507961" y="94896"/>
                </a:lnTo>
                <a:lnTo>
                  <a:pt x="3470621" y="70818"/>
                </a:lnTo>
                <a:lnTo>
                  <a:pt x="3431177" y="49942"/>
                </a:lnTo>
                <a:lnTo>
                  <a:pt x="3389813" y="32451"/>
                </a:lnTo>
                <a:lnTo>
                  <a:pt x="3346712" y="18528"/>
                </a:lnTo>
                <a:lnTo>
                  <a:pt x="3302058" y="8357"/>
                </a:lnTo>
                <a:lnTo>
                  <a:pt x="3256032" y="2119"/>
                </a:lnTo>
                <a:lnTo>
                  <a:pt x="3208820" y="0"/>
                </a:lnTo>
                <a:lnTo>
                  <a:pt x="518706" y="0"/>
                </a:lnTo>
                <a:lnTo>
                  <a:pt x="471493" y="2119"/>
                </a:lnTo>
                <a:lnTo>
                  <a:pt x="425467" y="8357"/>
                </a:lnTo>
                <a:lnTo>
                  <a:pt x="380813" y="18528"/>
                </a:lnTo>
                <a:lnTo>
                  <a:pt x="337712" y="32451"/>
                </a:lnTo>
                <a:lnTo>
                  <a:pt x="296348" y="49942"/>
                </a:lnTo>
                <a:lnTo>
                  <a:pt x="256905" y="70818"/>
                </a:lnTo>
                <a:lnTo>
                  <a:pt x="219564" y="94896"/>
                </a:lnTo>
                <a:lnTo>
                  <a:pt x="184510" y="121993"/>
                </a:lnTo>
                <a:lnTo>
                  <a:pt x="151925" y="151925"/>
                </a:lnTo>
                <a:lnTo>
                  <a:pt x="121993" y="184510"/>
                </a:lnTo>
                <a:lnTo>
                  <a:pt x="94896" y="219564"/>
                </a:lnTo>
                <a:lnTo>
                  <a:pt x="70818" y="256905"/>
                </a:lnTo>
                <a:lnTo>
                  <a:pt x="49942" y="296348"/>
                </a:lnTo>
                <a:lnTo>
                  <a:pt x="32451" y="337712"/>
                </a:lnTo>
                <a:lnTo>
                  <a:pt x="18528" y="380813"/>
                </a:lnTo>
                <a:lnTo>
                  <a:pt x="8357" y="425467"/>
                </a:lnTo>
                <a:lnTo>
                  <a:pt x="2119" y="471493"/>
                </a:lnTo>
                <a:lnTo>
                  <a:pt x="0" y="518706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386473"/>
            <a:ext cx="3728085" cy="3112770"/>
          </a:xfrm>
          <a:custGeom>
            <a:avLst/>
            <a:gdLst/>
            <a:ahLst/>
            <a:cxnLst/>
            <a:rect l="l" t="t" r="r" b="b"/>
            <a:pathLst>
              <a:path w="3728085" h="3112770">
                <a:moveTo>
                  <a:pt x="0" y="518706"/>
                </a:moveTo>
                <a:lnTo>
                  <a:pt x="2119" y="471493"/>
                </a:lnTo>
                <a:lnTo>
                  <a:pt x="8357" y="425468"/>
                </a:lnTo>
                <a:lnTo>
                  <a:pt x="18528" y="380813"/>
                </a:lnTo>
                <a:lnTo>
                  <a:pt x="32451" y="337713"/>
                </a:lnTo>
                <a:lnTo>
                  <a:pt x="49942" y="296349"/>
                </a:lnTo>
                <a:lnTo>
                  <a:pt x="70818" y="256905"/>
                </a:lnTo>
                <a:lnTo>
                  <a:pt x="94896" y="219564"/>
                </a:lnTo>
                <a:lnTo>
                  <a:pt x="121993" y="184510"/>
                </a:lnTo>
                <a:lnTo>
                  <a:pt x="151925" y="151925"/>
                </a:lnTo>
                <a:lnTo>
                  <a:pt x="184510" y="121993"/>
                </a:lnTo>
                <a:lnTo>
                  <a:pt x="219564" y="94896"/>
                </a:lnTo>
                <a:lnTo>
                  <a:pt x="256905" y="70818"/>
                </a:lnTo>
                <a:lnTo>
                  <a:pt x="296349" y="49942"/>
                </a:lnTo>
                <a:lnTo>
                  <a:pt x="337713" y="32451"/>
                </a:lnTo>
                <a:lnTo>
                  <a:pt x="380813" y="18528"/>
                </a:lnTo>
                <a:lnTo>
                  <a:pt x="425468" y="8357"/>
                </a:lnTo>
                <a:lnTo>
                  <a:pt x="471493" y="2119"/>
                </a:lnTo>
                <a:lnTo>
                  <a:pt x="518706" y="0"/>
                </a:lnTo>
                <a:lnTo>
                  <a:pt x="3208821" y="0"/>
                </a:lnTo>
                <a:lnTo>
                  <a:pt x="3256034" y="2119"/>
                </a:lnTo>
                <a:lnTo>
                  <a:pt x="3302059" y="8357"/>
                </a:lnTo>
                <a:lnTo>
                  <a:pt x="3346714" y="18528"/>
                </a:lnTo>
                <a:lnTo>
                  <a:pt x="3389815" y="32451"/>
                </a:lnTo>
                <a:lnTo>
                  <a:pt x="3431178" y="49942"/>
                </a:lnTo>
                <a:lnTo>
                  <a:pt x="3470622" y="70818"/>
                </a:lnTo>
                <a:lnTo>
                  <a:pt x="3507962" y="94896"/>
                </a:lnTo>
                <a:lnTo>
                  <a:pt x="3543017" y="121993"/>
                </a:lnTo>
                <a:lnTo>
                  <a:pt x="3575601" y="151925"/>
                </a:lnTo>
                <a:lnTo>
                  <a:pt x="3605534" y="184510"/>
                </a:lnTo>
                <a:lnTo>
                  <a:pt x="3632630" y="219564"/>
                </a:lnTo>
                <a:lnTo>
                  <a:pt x="3656708" y="256905"/>
                </a:lnTo>
                <a:lnTo>
                  <a:pt x="3677584" y="296349"/>
                </a:lnTo>
                <a:lnTo>
                  <a:pt x="3695075" y="337713"/>
                </a:lnTo>
                <a:lnTo>
                  <a:pt x="3708998" y="380813"/>
                </a:lnTo>
                <a:lnTo>
                  <a:pt x="3719170" y="425468"/>
                </a:lnTo>
                <a:lnTo>
                  <a:pt x="3725407" y="471493"/>
                </a:lnTo>
                <a:lnTo>
                  <a:pt x="3727527" y="518706"/>
                </a:lnTo>
                <a:lnTo>
                  <a:pt x="3727527" y="2593481"/>
                </a:lnTo>
                <a:lnTo>
                  <a:pt x="3725407" y="2640694"/>
                </a:lnTo>
                <a:lnTo>
                  <a:pt x="3719170" y="2686719"/>
                </a:lnTo>
                <a:lnTo>
                  <a:pt x="3708998" y="2731374"/>
                </a:lnTo>
                <a:lnTo>
                  <a:pt x="3695075" y="2774474"/>
                </a:lnTo>
                <a:lnTo>
                  <a:pt x="3677584" y="2815838"/>
                </a:lnTo>
                <a:lnTo>
                  <a:pt x="3656708" y="2855282"/>
                </a:lnTo>
                <a:lnTo>
                  <a:pt x="3632630" y="2892622"/>
                </a:lnTo>
                <a:lnTo>
                  <a:pt x="3605534" y="2927676"/>
                </a:lnTo>
                <a:lnTo>
                  <a:pt x="3575601" y="2960261"/>
                </a:lnTo>
                <a:lnTo>
                  <a:pt x="3543017" y="2990194"/>
                </a:lnTo>
                <a:lnTo>
                  <a:pt x="3507962" y="3017290"/>
                </a:lnTo>
                <a:lnTo>
                  <a:pt x="3470622" y="3041368"/>
                </a:lnTo>
                <a:lnTo>
                  <a:pt x="3431178" y="3062244"/>
                </a:lnTo>
                <a:lnTo>
                  <a:pt x="3389815" y="3079735"/>
                </a:lnTo>
                <a:lnTo>
                  <a:pt x="3346714" y="3093658"/>
                </a:lnTo>
                <a:lnTo>
                  <a:pt x="3302059" y="3103829"/>
                </a:lnTo>
                <a:lnTo>
                  <a:pt x="3256034" y="3110067"/>
                </a:lnTo>
                <a:lnTo>
                  <a:pt x="3208821" y="3112186"/>
                </a:lnTo>
                <a:lnTo>
                  <a:pt x="518706" y="3112186"/>
                </a:lnTo>
                <a:lnTo>
                  <a:pt x="471493" y="3110067"/>
                </a:lnTo>
                <a:lnTo>
                  <a:pt x="425468" y="3103829"/>
                </a:lnTo>
                <a:lnTo>
                  <a:pt x="380813" y="3093658"/>
                </a:lnTo>
                <a:lnTo>
                  <a:pt x="337713" y="3079735"/>
                </a:lnTo>
                <a:lnTo>
                  <a:pt x="296349" y="3062244"/>
                </a:lnTo>
                <a:lnTo>
                  <a:pt x="256905" y="3041368"/>
                </a:lnTo>
                <a:lnTo>
                  <a:pt x="219564" y="3017290"/>
                </a:lnTo>
                <a:lnTo>
                  <a:pt x="184510" y="2990194"/>
                </a:lnTo>
                <a:lnTo>
                  <a:pt x="151925" y="2960261"/>
                </a:lnTo>
                <a:lnTo>
                  <a:pt x="121993" y="2927676"/>
                </a:lnTo>
                <a:lnTo>
                  <a:pt x="94896" y="2892622"/>
                </a:lnTo>
                <a:lnTo>
                  <a:pt x="70818" y="2855282"/>
                </a:lnTo>
                <a:lnTo>
                  <a:pt x="49942" y="2815838"/>
                </a:lnTo>
                <a:lnTo>
                  <a:pt x="32451" y="2774474"/>
                </a:lnTo>
                <a:lnTo>
                  <a:pt x="18528" y="2731374"/>
                </a:lnTo>
                <a:lnTo>
                  <a:pt x="8357" y="2686719"/>
                </a:lnTo>
                <a:lnTo>
                  <a:pt x="2119" y="2640694"/>
                </a:lnTo>
                <a:lnTo>
                  <a:pt x="0" y="2593481"/>
                </a:lnTo>
                <a:lnTo>
                  <a:pt x="0" y="518706"/>
                </a:lnTo>
                <a:close/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29336" y="1162100"/>
            <a:ext cx="3313429" cy="588623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 marR="5080">
              <a:lnSpc>
                <a:spcPct val="86400"/>
              </a:lnSpc>
              <a:spcBef>
                <a:spcPts val="565"/>
              </a:spcBef>
            </a:pPr>
            <a:r>
              <a:rPr sz="1950" spc="-80" dirty="0">
                <a:solidFill>
                  <a:srgbClr val="FFFFFF"/>
                </a:solidFill>
                <a:latin typeface="Trebuchet MS"/>
                <a:cs typeface="Trebuchet MS"/>
              </a:rPr>
              <a:t>This </a:t>
            </a:r>
            <a:r>
              <a:rPr sz="1950" spc="-65" dirty="0">
                <a:solidFill>
                  <a:srgbClr val="FFFFFF"/>
                </a:solidFill>
                <a:latin typeface="Trebuchet MS"/>
                <a:cs typeface="Trebuchet MS"/>
              </a:rPr>
              <a:t>uniform is</a:t>
            </a:r>
            <a:r>
              <a:rPr sz="1950" spc="-3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sz="1950" spc="-3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-8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lang="en-US" sz="1950" dirty="0">
                <a:latin typeface="Trebuchet MS"/>
                <a:cs typeface="Trebuchet MS"/>
              </a:rPr>
              <a:t> </a:t>
            </a:r>
            <a:r>
              <a:rPr sz="1950" spc="-60" dirty="0">
                <a:solidFill>
                  <a:srgbClr val="FFFFFF"/>
                </a:solidFill>
                <a:latin typeface="Trebuchet MS"/>
                <a:cs typeface="Trebuchet MS"/>
              </a:rPr>
              <a:t>symbol of </a:t>
            </a:r>
            <a:r>
              <a:rPr sz="1950" spc="-65" dirty="0">
                <a:solidFill>
                  <a:srgbClr val="FFFFFF"/>
                </a:solidFill>
                <a:latin typeface="Trebuchet MS"/>
                <a:cs typeface="Trebuchet MS"/>
              </a:rPr>
              <a:t>them </a:t>
            </a:r>
            <a:r>
              <a:rPr sz="1950" spc="-70" dirty="0">
                <a:solidFill>
                  <a:srgbClr val="FFFFFF"/>
                </a:solidFill>
                <a:latin typeface="Trebuchet MS"/>
                <a:cs typeface="Trebuchet MS"/>
              </a:rPr>
              <a:t>stepping</a:t>
            </a:r>
            <a:r>
              <a:rPr sz="1950" spc="-3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-75" dirty="0">
                <a:solidFill>
                  <a:srgbClr val="FFFFFF"/>
                </a:solidFill>
                <a:latin typeface="Trebuchet MS"/>
                <a:cs typeface="Trebuchet MS"/>
              </a:rPr>
              <a:t>into  </a:t>
            </a:r>
            <a:r>
              <a:rPr sz="1950" spc="-65" dirty="0">
                <a:solidFill>
                  <a:srgbClr val="FFFFFF"/>
                </a:solidFill>
                <a:latin typeface="Trebuchet MS"/>
                <a:cs typeface="Trebuchet MS"/>
              </a:rPr>
              <a:t>change</a:t>
            </a:r>
            <a:r>
              <a:rPr lang="en-US" sz="1950" spc="-65" dirty="0">
                <a:solidFill>
                  <a:srgbClr val="FFFFFF"/>
                </a:solidFill>
                <a:latin typeface="Trebuchet MS"/>
                <a:cs typeface="Trebuchet MS"/>
              </a:rPr>
              <a:t>!</a:t>
            </a:r>
            <a:endParaRPr sz="19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89232" y="5139387"/>
            <a:ext cx="7107343" cy="1403654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299"/>
              </a:lnSpc>
              <a:spcBef>
                <a:spcPts val="80"/>
              </a:spcBef>
            </a:pPr>
            <a:r>
              <a:rPr sz="3050" spc="-225" dirty="0">
                <a:solidFill>
                  <a:srgbClr val="7030A0"/>
                </a:solidFill>
              </a:rPr>
              <a:t>Team </a:t>
            </a:r>
            <a:r>
              <a:rPr sz="3050" spc="-25" dirty="0">
                <a:solidFill>
                  <a:srgbClr val="7030A0"/>
                </a:solidFill>
              </a:rPr>
              <a:t>Members  </a:t>
            </a:r>
            <a:r>
              <a:rPr sz="3050" spc="-125" dirty="0">
                <a:solidFill>
                  <a:srgbClr val="7030A0"/>
                </a:solidFill>
              </a:rPr>
              <a:t>volunteer </a:t>
            </a:r>
            <a:r>
              <a:rPr sz="3050" spc="-180" dirty="0">
                <a:solidFill>
                  <a:srgbClr val="7030A0"/>
                </a:solidFill>
              </a:rPr>
              <a:t>all </a:t>
            </a:r>
            <a:r>
              <a:rPr sz="3050" spc="-105" dirty="0">
                <a:solidFill>
                  <a:srgbClr val="7030A0"/>
                </a:solidFill>
              </a:rPr>
              <a:t>over</a:t>
            </a:r>
            <a:r>
              <a:rPr sz="3050" spc="-380" dirty="0">
                <a:solidFill>
                  <a:srgbClr val="7030A0"/>
                </a:solidFill>
              </a:rPr>
              <a:t> </a:t>
            </a:r>
            <a:r>
              <a:rPr sz="3050" spc="-155" dirty="0">
                <a:solidFill>
                  <a:srgbClr val="7030A0"/>
                </a:solidFill>
              </a:rPr>
              <a:t>cities  </a:t>
            </a:r>
            <a:r>
              <a:rPr sz="3050" spc="-100" dirty="0">
                <a:solidFill>
                  <a:srgbClr val="7030A0"/>
                </a:solidFill>
              </a:rPr>
              <a:t>removing </a:t>
            </a:r>
            <a:r>
              <a:rPr sz="3050" spc="-105" dirty="0">
                <a:solidFill>
                  <a:srgbClr val="7030A0"/>
                </a:solidFill>
              </a:rPr>
              <a:t>debris </a:t>
            </a:r>
            <a:r>
              <a:rPr sz="3050" spc="-90" dirty="0">
                <a:solidFill>
                  <a:srgbClr val="7030A0"/>
                </a:solidFill>
              </a:rPr>
              <a:t>and  </a:t>
            </a:r>
            <a:r>
              <a:rPr sz="3050" spc="-110" dirty="0">
                <a:solidFill>
                  <a:srgbClr val="7030A0"/>
                </a:solidFill>
              </a:rPr>
              <a:t>helping </a:t>
            </a:r>
            <a:r>
              <a:rPr sz="3050" spc="-125" dirty="0">
                <a:solidFill>
                  <a:srgbClr val="7030A0"/>
                </a:solidFill>
              </a:rPr>
              <a:t>the  </a:t>
            </a:r>
            <a:r>
              <a:rPr sz="3050" spc="-110" dirty="0">
                <a:solidFill>
                  <a:srgbClr val="7030A0"/>
                </a:solidFill>
              </a:rPr>
              <a:t>environment</a:t>
            </a:r>
            <a:endParaRPr sz="3050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DBA26F-AA3D-D44C-BC22-20CC4C2DD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1400" cy="49839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2638" y="127711"/>
            <a:ext cx="6407200" cy="640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86811" y="474179"/>
            <a:ext cx="2011680" cy="1885950"/>
          </a:xfrm>
          <a:custGeom>
            <a:avLst/>
            <a:gdLst/>
            <a:ahLst/>
            <a:cxnLst/>
            <a:rect l="l" t="t" r="r" b="b"/>
            <a:pathLst>
              <a:path w="2011679" h="1885950">
                <a:moveTo>
                  <a:pt x="0" y="0"/>
                </a:moveTo>
                <a:lnTo>
                  <a:pt x="2011680" y="0"/>
                </a:lnTo>
                <a:lnTo>
                  <a:pt x="2011680" y="1885949"/>
                </a:lnTo>
                <a:lnTo>
                  <a:pt x="0" y="1885950"/>
                </a:lnTo>
                <a:lnTo>
                  <a:pt x="0" y="0"/>
                </a:lnTo>
                <a:close/>
              </a:path>
            </a:pathLst>
          </a:custGeom>
          <a:solidFill>
            <a:srgbClr val="C446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86811" y="2891396"/>
            <a:ext cx="2011680" cy="1885950"/>
          </a:xfrm>
          <a:custGeom>
            <a:avLst/>
            <a:gdLst/>
            <a:ahLst/>
            <a:cxnLst/>
            <a:rect l="l" t="t" r="r" b="b"/>
            <a:pathLst>
              <a:path w="2011679" h="1885950">
                <a:moveTo>
                  <a:pt x="0" y="0"/>
                </a:moveTo>
                <a:lnTo>
                  <a:pt x="2011680" y="0"/>
                </a:lnTo>
                <a:lnTo>
                  <a:pt x="2011680" y="1885950"/>
                </a:lnTo>
                <a:lnTo>
                  <a:pt x="0" y="1885950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86811" y="5210657"/>
            <a:ext cx="2011680" cy="1885950"/>
          </a:xfrm>
          <a:custGeom>
            <a:avLst/>
            <a:gdLst/>
            <a:ahLst/>
            <a:cxnLst/>
            <a:rect l="l" t="t" r="r" b="b"/>
            <a:pathLst>
              <a:path w="2011679" h="1885950">
                <a:moveTo>
                  <a:pt x="0" y="0"/>
                </a:moveTo>
                <a:lnTo>
                  <a:pt x="2011679" y="0"/>
                </a:lnTo>
                <a:lnTo>
                  <a:pt x="2011680" y="1885951"/>
                </a:lnTo>
                <a:lnTo>
                  <a:pt x="0" y="1885951"/>
                </a:lnTo>
                <a:lnTo>
                  <a:pt x="0" y="0"/>
                </a:lnTo>
                <a:close/>
              </a:path>
            </a:pathLst>
          </a:custGeom>
          <a:solidFill>
            <a:srgbClr val="94C3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82679" y="5166969"/>
            <a:ext cx="2162810" cy="1885950"/>
          </a:xfrm>
          <a:custGeom>
            <a:avLst/>
            <a:gdLst/>
            <a:ahLst/>
            <a:cxnLst/>
            <a:rect l="l" t="t" r="r" b="b"/>
            <a:pathLst>
              <a:path w="2162809" h="1885950">
                <a:moveTo>
                  <a:pt x="0" y="0"/>
                </a:moveTo>
                <a:lnTo>
                  <a:pt x="2162276" y="0"/>
                </a:lnTo>
                <a:lnTo>
                  <a:pt x="2162276" y="1885952"/>
                </a:lnTo>
                <a:lnTo>
                  <a:pt x="0" y="1885952"/>
                </a:lnTo>
                <a:lnTo>
                  <a:pt x="0" y="0"/>
                </a:lnTo>
                <a:close/>
              </a:path>
            </a:pathLst>
          </a:custGeom>
          <a:solidFill>
            <a:srgbClr val="94C3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92560" y="474179"/>
            <a:ext cx="2162810" cy="1885950"/>
          </a:xfrm>
          <a:custGeom>
            <a:avLst/>
            <a:gdLst/>
            <a:ahLst/>
            <a:cxnLst/>
            <a:rect l="l" t="t" r="r" b="b"/>
            <a:pathLst>
              <a:path w="2162809" h="1885950">
                <a:moveTo>
                  <a:pt x="0" y="0"/>
                </a:moveTo>
                <a:lnTo>
                  <a:pt x="2162276" y="0"/>
                </a:lnTo>
                <a:lnTo>
                  <a:pt x="2162276" y="1885950"/>
                </a:lnTo>
                <a:lnTo>
                  <a:pt x="0" y="1885950"/>
                </a:lnTo>
                <a:lnTo>
                  <a:pt x="0" y="0"/>
                </a:lnTo>
                <a:close/>
              </a:path>
            </a:pathLst>
          </a:custGeom>
          <a:solidFill>
            <a:srgbClr val="C446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2560" y="2858566"/>
            <a:ext cx="2162810" cy="1885950"/>
          </a:xfrm>
          <a:custGeom>
            <a:avLst/>
            <a:gdLst/>
            <a:ahLst/>
            <a:cxnLst/>
            <a:rect l="l" t="t" r="r" b="b"/>
            <a:pathLst>
              <a:path w="2162809" h="1885950">
                <a:moveTo>
                  <a:pt x="0" y="0"/>
                </a:moveTo>
                <a:lnTo>
                  <a:pt x="2162276" y="0"/>
                </a:lnTo>
                <a:lnTo>
                  <a:pt x="2162276" y="1885949"/>
                </a:lnTo>
                <a:lnTo>
                  <a:pt x="0" y="1885950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52042" y="474179"/>
            <a:ext cx="2011680" cy="1885950"/>
          </a:xfrm>
          <a:custGeom>
            <a:avLst/>
            <a:gdLst/>
            <a:ahLst/>
            <a:cxnLst/>
            <a:rect l="l" t="t" r="r" b="b"/>
            <a:pathLst>
              <a:path w="2011679" h="1885950">
                <a:moveTo>
                  <a:pt x="0" y="0"/>
                </a:moveTo>
                <a:lnTo>
                  <a:pt x="2011674" y="0"/>
                </a:lnTo>
                <a:lnTo>
                  <a:pt x="2011674" y="1885950"/>
                </a:lnTo>
                <a:lnTo>
                  <a:pt x="0" y="1885950"/>
                </a:lnTo>
                <a:lnTo>
                  <a:pt x="0" y="0"/>
                </a:lnTo>
                <a:close/>
              </a:path>
            </a:pathLst>
          </a:custGeom>
          <a:solidFill>
            <a:srgbClr val="C446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52042" y="2858566"/>
            <a:ext cx="2011680" cy="1885950"/>
          </a:xfrm>
          <a:custGeom>
            <a:avLst/>
            <a:gdLst/>
            <a:ahLst/>
            <a:cxnLst/>
            <a:rect l="l" t="t" r="r" b="b"/>
            <a:pathLst>
              <a:path w="2011679" h="1885950">
                <a:moveTo>
                  <a:pt x="0" y="0"/>
                </a:moveTo>
                <a:lnTo>
                  <a:pt x="2011674" y="0"/>
                </a:lnTo>
                <a:lnTo>
                  <a:pt x="2011674" y="1885950"/>
                </a:lnTo>
                <a:lnTo>
                  <a:pt x="0" y="1885950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8107" y="392582"/>
            <a:ext cx="2544775" cy="25011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4754" y="2816656"/>
            <a:ext cx="2367076" cy="22061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29144" y="5166969"/>
            <a:ext cx="2011680" cy="1885950"/>
          </a:xfrm>
          <a:custGeom>
            <a:avLst/>
            <a:gdLst/>
            <a:ahLst/>
            <a:cxnLst/>
            <a:rect l="l" t="t" r="r" b="b"/>
            <a:pathLst>
              <a:path w="2011679" h="1885950">
                <a:moveTo>
                  <a:pt x="0" y="0"/>
                </a:moveTo>
                <a:lnTo>
                  <a:pt x="2011674" y="0"/>
                </a:lnTo>
                <a:lnTo>
                  <a:pt x="2011674" y="1885952"/>
                </a:lnTo>
                <a:lnTo>
                  <a:pt x="0" y="1885952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93012" y="5113324"/>
            <a:ext cx="670559" cy="922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86751" y="5108168"/>
            <a:ext cx="681355" cy="932815"/>
          </a:xfrm>
          <a:custGeom>
            <a:avLst/>
            <a:gdLst/>
            <a:ahLst/>
            <a:cxnLst/>
            <a:rect l="l" t="t" r="r" b="b"/>
            <a:pathLst>
              <a:path w="681355" h="932814">
                <a:moveTo>
                  <a:pt x="0" y="0"/>
                </a:moveTo>
                <a:lnTo>
                  <a:pt x="680871" y="0"/>
                </a:lnTo>
                <a:lnTo>
                  <a:pt x="680871" y="932221"/>
                </a:lnTo>
                <a:lnTo>
                  <a:pt x="0" y="932221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94C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38607" y="6034684"/>
            <a:ext cx="2155190" cy="525145"/>
          </a:xfrm>
          <a:custGeom>
            <a:avLst/>
            <a:gdLst/>
            <a:ahLst/>
            <a:cxnLst/>
            <a:rect l="l" t="t" r="r" b="b"/>
            <a:pathLst>
              <a:path w="2155190" h="525145">
                <a:moveTo>
                  <a:pt x="0" y="0"/>
                </a:moveTo>
                <a:lnTo>
                  <a:pt x="2154581" y="0"/>
                </a:lnTo>
                <a:lnTo>
                  <a:pt x="2154581" y="524759"/>
                </a:lnTo>
                <a:lnTo>
                  <a:pt x="0" y="524759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94C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14146" y="3158642"/>
            <a:ext cx="2182672" cy="14450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43888" y="3457041"/>
            <a:ext cx="1009192" cy="9253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7905" y="3186531"/>
            <a:ext cx="2075180" cy="1338580"/>
          </a:xfrm>
          <a:custGeom>
            <a:avLst/>
            <a:gdLst/>
            <a:ahLst/>
            <a:cxnLst/>
            <a:rect l="l" t="t" r="r" b="b"/>
            <a:pathLst>
              <a:path w="2075180" h="1338579">
                <a:moveTo>
                  <a:pt x="1631543" y="405471"/>
                </a:moveTo>
                <a:lnTo>
                  <a:pt x="1631543" y="582460"/>
                </a:lnTo>
                <a:lnTo>
                  <a:pt x="2074849" y="411657"/>
                </a:lnTo>
                <a:lnTo>
                  <a:pt x="1631543" y="405471"/>
                </a:lnTo>
                <a:close/>
              </a:path>
              <a:path w="2075180" h="1338579">
                <a:moveTo>
                  <a:pt x="1406283" y="352555"/>
                </a:moveTo>
                <a:lnTo>
                  <a:pt x="1406283" y="889000"/>
                </a:lnTo>
                <a:lnTo>
                  <a:pt x="1813280" y="968425"/>
                </a:lnTo>
                <a:lnTo>
                  <a:pt x="1573428" y="762622"/>
                </a:lnTo>
                <a:lnTo>
                  <a:pt x="1573428" y="271911"/>
                </a:lnTo>
                <a:lnTo>
                  <a:pt x="1406283" y="352555"/>
                </a:lnTo>
                <a:close/>
              </a:path>
              <a:path w="2075180" h="1338579">
                <a:moveTo>
                  <a:pt x="1573428" y="404660"/>
                </a:moveTo>
                <a:lnTo>
                  <a:pt x="1573428" y="762622"/>
                </a:lnTo>
                <a:lnTo>
                  <a:pt x="1754974" y="699427"/>
                </a:lnTo>
                <a:lnTo>
                  <a:pt x="1631543" y="582460"/>
                </a:lnTo>
                <a:lnTo>
                  <a:pt x="1631543" y="405471"/>
                </a:lnTo>
                <a:lnTo>
                  <a:pt x="1573428" y="404660"/>
                </a:lnTo>
                <a:close/>
              </a:path>
              <a:path w="2075180" h="1338579">
                <a:moveTo>
                  <a:pt x="1573428" y="271911"/>
                </a:moveTo>
                <a:lnTo>
                  <a:pt x="1573428" y="404660"/>
                </a:lnTo>
                <a:lnTo>
                  <a:pt x="1729714" y="196507"/>
                </a:lnTo>
                <a:lnTo>
                  <a:pt x="1573428" y="271911"/>
                </a:lnTo>
                <a:close/>
              </a:path>
              <a:path w="2075180" h="1338579">
                <a:moveTo>
                  <a:pt x="123431" y="1104277"/>
                </a:moveTo>
                <a:lnTo>
                  <a:pt x="461556" y="1129995"/>
                </a:lnTo>
                <a:lnTo>
                  <a:pt x="472312" y="1338148"/>
                </a:lnTo>
                <a:lnTo>
                  <a:pt x="723023" y="1122870"/>
                </a:lnTo>
                <a:lnTo>
                  <a:pt x="835698" y="1221193"/>
                </a:lnTo>
                <a:lnTo>
                  <a:pt x="948283" y="1076096"/>
                </a:lnTo>
                <a:lnTo>
                  <a:pt x="1115415" y="1167282"/>
                </a:lnTo>
                <a:lnTo>
                  <a:pt x="1169987" y="987196"/>
                </a:lnTo>
                <a:lnTo>
                  <a:pt x="1435290" y="1076096"/>
                </a:lnTo>
                <a:lnTo>
                  <a:pt x="1406283" y="889000"/>
                </a:lnTo>
                <a:lnTo>
                  <a:pt x="1406283" y="352555"/>
                </a:lnTo>
                <a:lnTo>
                  <a:pt x="1395234" y="357886"/>
                </a:lnTo>
                <a:lnTo>
                  <a:pt x="1395234" y="21425"/>
                </a:lnTo>
                <a:lnTo>
                  <a:pt x="1101013" y="268986"/>
                </a:lnTo>
                <a:lnTo>
                  <a:pt x="933869" y="116903"/>
                </a:lnTo>
                <a:lnTo>
                  <a:pt x="821296" y="395376"/>
                </a:lnTo>
                <a:lnTo>
                  <a:pt x="516013" y="261280"/>
                </a:lnTo>
                <a:lnTo>
                  <a:pt x="516013" y="484276"/>
                </a:lnTo>
                <a:lnTo>
                  <a:pt x="377977" y="493875"/>
                </a:lnTo>
                <a:lnTo>
                  <a:pt x="377977" y="718134"/>
                </a:lnTo>
                <a:lnTo>
                  <a:pt x="319874" y="730372"/>
                </a:lnTo>
                <a:lnTo>
                  <a:pt x="319874" y="952195"/>
                </a:lnTo>
                <a:lnTo>
                  <a:pt x="123431" y="1104277"/>
                </a:lnTo>
                <a:close/>
              </a:path>
              <a:path w="2075180" h="1338579">
                <a:moveTo>
                  <a:pt x="1395234" y="21425"/>
                </a:moveTo>
                <a:lnTo>
                  <a:pt x="1395234" y="357886"/>
                </a:lnTo>
                <a:lnTo>
                  <a:pt x="1420698" y="0"/>
                </a:lnTo>
                <a:lnTo>
                  <a:pt x="1395234" y="21425"/>
                </a:lnTo>
                <a:close/>
              </a:path>
              <a:path w="2075180" h="1338579">
                <a:moveTo>
                  <a:pt x="432447" y="224574"/>
                </a:moveTo>
                <a:lnTo>
                  <a:pt x="516013" y="484276"/>
                </a:lnTo>
                <a:lnTo>
                  <a:pt x="516013" y="261280"/>
                </a:lnTo>
                <a:lnTo>
                  <a:pt x="432447" y="224574"/>
                </a:lnTo>
                <a:close/>
              </a:path>
              <a:path w="2075180" h="1338579">
                <a:moveTo>
                  <a:pt x="112572" y="512330"/>
                </a:moveTo>
                <a:lnTo>
                  <a:pt x="377977" y="718134"/>
                </a:lnTo>
                <a:lnTo>
                  <a:pt x="377977" y="493875"/>
                </a:lnTo>
                <a:lnTo>
                  <a:pt x="112572" y="512330"/>
                </a:lnTo>
                <a:close/>
              </a:path>
              <a:path w="2075180" h="1338579">
                <a:moveTo>
                  <a:pt x="0" y="797750"/>
                </a:moveTo>
                <a:lnTo>
                  <a:pt x="319874" y="952195"/>
                </a:lnTo>
                <a:lnTo>
                  <a:pt x="319874" y="730372"/>
                </a:lnTo>
                <a:lnTo>
                  <a:pt x="0" y="797750"/>
                </a:lnTo>
                <a:close/>
              </a:path>
            </a:pathLst>
          </a:custGeom>
          <a:solidFill>
            <a:srgbClr val="D8DF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7905" y="3186531"/>
            <a:ext cx="2075180" cy="1338580"/>
          </a:xfrm>
          <a:custGeom>
            <a:avLst/>
            <a:gdLst/>
            <a:ahLst/>
            <a:cxnLst/>
            <a:rect l="l" t="t" r="r" b="b"/>
            <a:pathLst>
              <a:path w="2075180" h="1338579">
                <a:moveTo>
                  <a:pt x="1101023" y="268995"/>
                </a:moveTo>
                <a:lnTo>
                  <a:pt x="1420694" y="0"/>
                </a:lnTo>
                <a:lnTo>
                  <a:pt x="1395240" y="357896"/>
                </a:lnTo>
                <a:lnTo>
                  <a:pt x="1729717" y="196511"/>
                </a:lnTo>
                <a:lnTo>
                  <a:pt x="1573429" y="404669"/>
                </a:lnTo>
                <a:lnTo>
                  <a:pt x="2074853" y="411669"/>
                </a:lnTo>
                <a:lnTo>
                  <a:pt x="1631553" y="582471"/>
                </a:lnTo>
                <a:lnTo>
                  <a:pt x="1754984" y="699436"/>
                </a:lnTo>
                <a:lnTo>
                  <a:pt x="1573429" y="762626"/>
                </a:lnTo>
                <a:lnTo>
                  <a:pt x="1813284" y="968430"/>
                </a:lnTo>
                <a:lnTo>
                  <a:pt x="1406295" y="889008"/>
                </a:lnTo>
                <a:lnTo>
                  <a:pt x="1435302" y="1076102"/>
                </a:lnTo>
                <a:lnTo>
                  <a:pt x="1169993" y="987201"/>
                </a:lnTo>
                <a:lnTo>
                  <a:pt x="1115422" y="1167298"/>
                </a:lnTo>
                <a:lnTo>
                  <a:pt x="948286" y="1076102"/>
                </a:lnTo>
                <a:lnTo>
                  <a:pt x="835705" y="1221198"/>
                </a:lnTo>
                <a:lnTo>
                  <a:pt x="723029" y="1122880"/>
                </a:lnTo>
                <a:lnTo>
                  <a:pt x="472318" y="1338161"/>
                </a:lnTo>
                <a:lnTo>
                  <a:pt x="461559" y="1129997"/>
                </a:lnTo>
                <a:lnTo>
                  <a:pt x="123434" y="1104290"/>
                </a:lnTo>
                <a:lnTo>
                  <a:pt x="319873" y="952199"/>
                </a:lnTo>
                <a:lnTo>
                  <a:pt x="0" y="797753"/>
                </a:lnTo>
                <a:lnTo>
                  <a:pt x="377988" y="718145"/>
                </a:lnTo>
                <a:lnTo>
                  <a:pt x="112580" y="512341"/>
                </a:lnTo>
                <a:lnTo>
                  <a:pt x="516024" y="484277"/>
                </a:lnTo>
                <a:lnTo>
                  <a:pt x="432454" y="224574"/>
                </a:lnTo>
                <a:lnTo>
                  <a:pt x="821296" y="395376"/>
                </a:lnTo>
                <a:lnTo>
                  <a:pt x="933877" y="116902"/>
                </a:lnTo>
                <a:lnTo>
                  <a:pt x="1101023" y="268995"/>
                </a:lnTo>
                <a:close/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39191" y="622564"/>
            <a:ext cx="8599805" cy="6978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41320">
              <a:lnSpc>
                <a:spcPts val="3775"/>
              </a:lnSpc>
              <a:tabLst>
                <a:tab pos="4592955" algn="l"/>
                <a:tab pos="7272655" algn="l"/>
              </a:tabLst>
            </a:pPr>
            <a:r>
              <a:rPr sz="5250" b="1" spc="-225" baseline="-3968" dirty="0">
                <a:solidFill>
                  <a:srgbClr val="FFFFFF"/>
                </a:solidFill>
                <a:latin typeface="Arial"/>
                <a:cs typeface="Arial"/>
              </a:rPr>
              <a:t>821	</a:t>
            </a:r>
            <a:r>
              <a:rPr sz="3500" b="1" spc="-100" dirty="0">
                <a:solidFill>
                  <a:srgbClr val="FFFFFF"/>
                </a:solidFill>
                <a:latin typeface="Arial"/>
                <a:cs typeface="Arial"/>
              </a:rPr>
              <a:t>4.34</a:t>
            </a:r>
            <a:r>
              <a:rPr sz="3500" b="1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-380" dirty="0">
                <a:solidFill>
                  <a:srgbClr val="FFFFFF"/>
                </a:solidFill>
                <a:latin typeface="Arial"/>
                <a:cs typeface="Arial"/>
              </a:rPr>
              <a:t>months	</a:t>
            </a:r>
            <a:r>
              <a:rPr sz="5250" b="1" spc="-225" baseline="-31746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5250" b="1" spc="-419" baseline="-3174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75" spc="-1042" baseline="-36429" dirty="0">
                <a:solidFill>
                  <a:srgbClr val="FFFFFF"/>
                </a:solidFill>
                <a:latin typeface="Arial"/>
                <a:cs typeface="Arial"/>
              </a:rPr>
              <a:t>PER</a:t>
            </a:r>
            <a:endParaRPr sz="4575" baseline="-36429">
              <a:latin typeface="Arial"/>
              <a:cs typeface="Arial"/>
            </a:endParaRPr>
          </a:p>
          <a:p>
            <a:pPr marL="2797175">
              <a:lnSpc>
                <a:spcPts val="3650"/>
              </a:lnSpc>
              <a:spcBef>
                <a:spcPts val="315"/>
              </a:spcBef>
              <a:tabLst>
                <a:tab pos="4935855" algn="l"/>
                <a:tab pos="7329170" algn="l"/>
              </a:tabLst>
            </a:pPr>
            <a:r>
              <a:rPr sz="3900" spc="-810" baseline="-13888" dirty="0">
                <a:solidFill>
                  <a:srgbClr val="FFFFFF"/>
                </a:solidFill>
                <a:latin typeface="Arial"/>
                <a:cs typeface="Arial"/>
              </a:rPr>
              <a:t>PEOPLE	</a:t>
            </a:r>
            <a:r>
              <a:rPr sz="3050" spc="-555" dirty="0">
                <a:solidFill>
                  <a:srgbClr val="FFFFFF"/>
                </a:solidFill>
                <a:latin typeface="Arial"/>
                <a:cs typeface="Arial"/>
              </a:rPr>
              <a:t>UNTIL </a:t>
            </a:r>
            <a:r>
              <a:rPr sz="3050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0" spc="-22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3150" spc="-337" baseline="22486" dirty="0">
                <a:solidFill>
                  <a:srgbClr val="FFFFFF"/>
                </a:solidFill>
                <a:latin typeface="Arial"/>
                <a:cs typeface="Arial"/>
              </a:rPr>
              <a:t>st	</a:t>
            </a:r>
            <a:r>
              <a:rPr sz="4575" spc="-1050" baseline="-31876" dirty="0">
                <a:solidFill>
                  <a:srgbClr val="FFFFFF"/>
                </a:solidFill>
                <a:latin typeface="Arial"/>
                <a:cs typeface="Arial"/>
              </a:rPr>
              <a:t>MONTH</a:t>
            </a:r>
            <a:endParaRPr sz="4575" baseline="-31876">
              <a:latin typeface="Arial"/>
              <a:cs typeface="Arial"/>
            </a:endParaRPr>
          </a:p>
          <a:p>
            <a:pPr marL="2780030">
              <a:lnSpc>
                <a:spcPts val="3650"/>
              </a:lnSpc>
              <a:tabLst>
                <a:tab pos="4982210" algn="l"/>
              </a:tabLst>
            </a:pPr>
            <a:r>
              <a:rPr sz="3900" spc="-922" baseline="-23504" dirty="0">
                <a:solidFill>
                  <a:srgbClr val="FFFFFF"/>
                </a:solidFill>
                <a:latin typeface="Arial"/>
                <a:cs typeface="Arial"/>
              </a:rPr>
              <a:t>HOUSED	</a:t>
            </a:r>
            <a:r>
              <a:rPr sz="3050" spc="-730" dirty="0">
                <a:solidFill>
                  <a:srgbClr val="FFFFFF"/>
                </a:solidFill>
                <a:latin typeface="Arial"/>
                <a:cs typeface="Arial"/>
              </a:rPr>
              <a:t>HOUSED</a:t>
            </a:r>
            <a:endParaRPr sz="3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6000">
              <a:latin typeface="Times New Roman"/>
              <a:cs typeface="Times New Roman"/>
            </a:endParaRPr>
          </a:p>
          <a:p>
            <a:pPr marL="2532380">
              <a:lnSpc>
                <a:spcPts val="3500"/>
              </a:lnSpc>
              <a:tabLst>
                <a:tab pos="4662170" algn="l"/>
                <a:tab pos="7735570" algn="l"/>
              </a:tabLst>
            </a:pPr>
            <a:r>
              <a:rPr sz="5250" b="1" spc="-232" baseline="-9523" dirty="0">
                <a:solidFill>
                  <a:srgbClr val="FFFFFF"/>
                </a:solidFill>
                <a:latin typeface="Arial"/>
                <a:cs typeface="Arial"/>
              </a:rPr>
              <a:t>755</a:t>
            </a:r>
            <a:r>
              <a:rPr sz="5250" b="1" spc="-104" baseline="-952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250" spc="-885" baseline="-9523" dirty="0">
                <a:solidFill>
                  <a:srgbClr val="FFFFFF"/>
                </a:solidFill>
                <a:latin typeface="Arial"/>
                <a:cs typeface="Arial"/>
              </a:rPr>
              <a:t>Jobs	</a:t>
            </a:r>
            <a:r>
              <a:rPr sz="3500" b="1" spc="-100" dirty="0">
                <a:solidFill>
                  <a:srgbClr val="FFFFFF"/>
                </a:solidFill>
                <a:latin typeface="Arial"/>
                <a:cs typeface="Arial"/>
              </a:rPr>
              <a:t>6.51</a:t>
            </a:r>
            <a:r>
              <a:rPr sz="3500" b="1" spc="-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340" dirty="0">
                <a:solidFill>
                  <a:srgbClr val="FFFFFF"/>
                </a:solidFill>
                <a:latin typeface="Arial"/>
                <a:cs typeface="Arial"/>
              </a:rPr>
              <a:t>months	</a:t>
            </a:r>
            <a:r>
              <a:rPr sz="5250" b="1" spc="-232" baseline="10317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5250" baseline="10317">
              <a:latin typeface="Arial"/>
              <a:cs typeface="Arial"/>
            </a:endParaRPr>
          </a:p>
          <a:p>
            <a:pPr marL="908685">
              <a:lnSpc>
                <a:spcPts val="3320"/>
              </a:lnSpc>
              <a:tabLst>
                <a:tab pos="2519045" algn="l"/>
                <a:tab pos="4763135" algn="l"/>
                <a:tab pos="7114540" algn="l"/>
              </a:tabLst>
            </a:pPr>
            <a:r>
              <a:rPr sz="1750" b="1" spc="-170" dirty="0">
                <a:latin typeface="Trebuchet MS"/>
                <a:cs typeface="Trebuchet MS"/>
              </a:rPr>
              <a:t>84</a:t>
            </a:r>
            <a:r>
              <a:rPr sz="1750" b="1" spc="-110" dirty="0">
                <a:latin typeface="Trebuchet MS"/>
                <a:cs typeface="Trebuchet MS"/>
              </a:rPr>
              <a:t>.</a:t>
            </a:r>
            <a:r>
              <a:rPr sz="1750" b="1" spc="-25" dirty="0">
                <a:latin typeface="Trebuchet MS"/>
                <a:cs typeface="Trebuchet MS"/>
              </a:rPr>
              <a:t>9%</a:t>
            </a:r>
            <a:r>
              <a:rPr sz="1750" b="1" dirty="0">
                <a:latin typeface="Trebuchet MS"/>
                <a:cs typeface="Trebuchet MS"/>
              </a:rPr>
              <a:t>	</a:t>
            </a:r>
            <a:r>
              <a:rPr sz="5250" spc="-967" baseline="-23809" dirty="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sz="5250" spc="-284" baseline="-23809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5250" spc="-667" baseline="-23809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5250" spc="-254" baseline="-238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250" spc="-1387" baseline="-23809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5250" spc="-750" baseline="-23809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5250" spc="-787" baseline="-23809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5250" spc="-270" baseline="-23809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5250" baseline="-23809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900" spc="-975" baseline="-18162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900" spc="-810" baseline="-18162" dirty="0">
                <a:solidFill>
                  <a:srgbClr val="FFFFFF"/>
                </a:solidFill>
                <a:latin typeface="Arial"/>
                <a:cs typeface="Arial"/>
              </a:rPr>
              <a:t>NT</a:t>
            </a:r>
            <a:r>
              <a:rPr sz="3900" spc="-307" baseline="-18162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900" spc="-607" baseline="-18162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900" spc="-179" baseline="-1816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spc="-367" baseline="-18162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r>
              <a:rPr sz="3900" spc="-359" baseline="-18162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3900" spc="-179" baseline="-1816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spc="-975" baseline="-18162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900" spc="-1095" baseline="-18162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900" spc="-997" baseline="-18162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3900" baseline="-18162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900" spc="-1050" baseline="1068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3900" spc="-1019" baseline="1068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900" spc="-675" baseline="1068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3900" spc="-952" baseline="1068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900" spc="30" baseline="1068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3900" spc="-952" baseline="1068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900" spc="-1019" baseline="1068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900" spc="-810" baseline="1068" dirty="0">
                <a:solidFill>
                  <a:srgbClr val="FFFFFF"/>
                </a:solidFill>
                <a:latin typeface="Arial"/>
                <a:cs typeface="Arial"/>
              </a:rPr>
              <a:t>NT</a:t>
            </a:r>
            <a:r>
              <a:rPr sz="3900" spc="-839" baseline="1068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3900" baseline="1068">
              <a:latin typeface="Arial"/>
              <a:cs typeface="Arial"/>
            </a:endParaRPr>
          </a:p>
          <a:p>
            <a:pPr marL="847090">
              <a:lnSpc>
                <a:spcPts val="700"/>
              </a:lnSpc>
            </a:pPr>
            <a:r>
              <a:rPr sz="1300" b="1" spc="-70" dirty="0">
                <a:latin typeface="Trebuchet MS"/>
                <a:cs typeface="Trebuchet MS"/>
              </a:rPr>
              <a:t>Retention</a:t>
            </a:r>
            <a:endParaRPr sz="1300">
              <a:latin typeface="Trebuchet MS"/>
              <a:cs typeface="Trebuchet MS"/>
            </a:endParaRPr>
          </a:p>
          <a:p>
            <a:pPr marL="913765" algn="ctr">
              <a:lnSpc>
                <a:spcPts val="3020"/>
              </a:lnSpc>
              <a:tabLst>
                <a:tab pos="2520950" algn="l"/>
                <a:tab pos="4631690" algn="l"/>
                <a:tab pos="7037705" algn="l"/>
              </a:tabLst>
            </a:pPr>
            <a:r>
              <a:rPr sz="1950" b="1" spc="-104" baseline="32051" dirty="0">
                <a:latin typeface="Trebuchet MS"/>
                <a:cs typeface="Trebuchet MS"/>
              </a:rPr>
              <a:t>Rate	</a:t>
            </a:r>
            <a:r>
              <a:rPr sz="5250" spc="-509" baseline="-20634" dirty="0">
                <a:solidFill>
                  <a:srgbClr val="FFFFFF"/>
                </a:solidFill>
                <a:latin typeface="Arial"/>
                <a:cs typeface="Arial"/>
              </a:rPr>
              <a:t>90</a:t>
            </a:r>
            <a:r>
              <a:rPr sz="5250" spc="-254" baseline="-206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250" spc="-885" baseline="-20634" dirty="0">
                <a:solidFill>
                  <a:srgbClr val="FFFFFF"/>
                </a:solidFill>
                <a:latin typeface="Arial"/>
                <a:cs typeface="Arial"/>
              </a:rPr>
              <a:t>Days	</a:t>
            </a:r>
            <a:r>
              <a:rPr sz="2600" spc="-590" dirty="0">
                <a:solidFill>
                  <a:srgbClr val="FFFFFF"/>
                </a:solidFill>
                <a:latin typeface="Arial"/>
                <a:cs typeface="Arial"/>
              </a:rPr>
              <a:t>EMPLOYMENT	</a:t>
            </a:r>
            <a:r>
              <a:rPr sz="3900" spc="-802" baseline="19230" dirty="0">
                <a:solidFill>
                  <a:srgbClr val="FFFFFF"/>
                </a:solidFill>
                <a:latin typeface="Arial"/>
                <a:cs typeface="Arial"/>
              </a:rPr>
              <a:t>LASTING</a:t>
            </a:r>
            <a:r>
              <a:rPr sz="3900" spc="-787" baseline="192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spc="-359" baseline="19230" dirty="0">
                <a:solidFill>
                  <a:srgbClr val="FFFFFF"/>
                </a:solidFill>
                <a:latin typeface="Arial"/>
                <a:cs typeface="Arial"/>
              </a:rPr>
              <a:t>90</a:t>
            </a:r>
            <a:endParaRPr sz="3900" baseline="19230">
              <a:latin typeface="Arial"/>
              <a:cs typeface="Arial"/>
            </a:endParaRPr>
          </a:p>
          <a:p>
            <a:pPr marR="495934" algn="r">
              <a:lnSpc>
                <a:spcPts val="2620"/>
              </a:lnSpc>
            </a:pPr>
            <a:r>
              <a:rPr sz="2600" spc="-67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600" spc="-71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600" spc="-71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600" spc="-63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900">
              <a:latin typeface="Times New Roman"/>
              <a:cs typeface="Times New Roman"/>
            </a:endParaRPr>
          </a:p>
          <a:p>
            <a:pPr marL="2442845">
              <a:lnSpc>
                <a:spcPts val="3190"/>
              </a:lnSpc>
              <a:tabLst>
                <a:tab pos="4745355" algn="l"/>
              </a:tabLst>
            </a:pPr>
            <a:r>
              <a:rPr sz="3050" b="1" spc="-95" dirty="0">
                <a:solidFill>
                  <a:srgbClr val="FFFFFF"/>
                </a:solidFill>
                <a:latin typeface="Arial"/>
                <a:cs typeface="Arial"/>
              </a:rPr>
              <a:t>5,265,225	1,895,491</a:t>
            </a:r>
            <a:endParaRPr sz="3050">
              <a:latin typeface="Arial"/>
              <a:cs typeface="Arial"/>
            </a:endParaRPr>
          </a:p>
          <a:p>
            <a:pPr marL="2482850">
              <a:lnSpc>
                <a:spcPts val="3515"/>
              </a:lnSpc>
              <a:tabLst>
                <a:tab pos="4914900" algn="l"/>
                <a:tab pos="7198995" algn="l"/>
              </a:tabLst>
            </a:pPr>
            <a:r>
              <a:rPr sz="4575" b="1" spc="-525" baseline="-2732" dirty="0">
                <a:solidFill>
                  <a:srgbClr val="FFFFFF"/>
                </a:solidFill>
                <a:latin typeface="Arial"/>
                <a:cs typeface="Arial"/>
              </a:rPr>
              <a:t>Gallons</a:t>
            </a:r>
            <a:r>
              <a:rPr sz="4575" b="1" spc="-97" baseline="-273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75" b="1" spc="-592" baseline="-2732" dirty="0">
                <a:solidFill>
                  <a:srgbClr val="FFFFFF"/>
                </a:solidFill>
                <a:latin typeface="Arial"/>
                <a:cs typeface="Arial"/>
              </a:rPr>
              <a:t>Of	</a:t>
            </a:r>
            <a:r>
              <a:rPr sz="2600" spc="-590" dirty="0">
                <a:solidFill>
                  <a:srgbClr val="FFFFFF"/>
                </a:solidFill>
                <a:latin typeface="Arial"/>
                <a:cs typeface="Arial"/>
              </a:rPr>
              <a:t>CIGARETTE	</a:t>
            </a:r>
            <a:r>
              <a:rPr sz="5250" b="1" spc="-209" baseline="20634" dirty="0">
                <a:solidFill>
                  <a:srgbClr val="FFFFFF"/>
                </a:solidFill>
                <a:latin typeface="Arial"/>
                <a:cs typeface="Arial"/>
              </a:rPr>
              <a:t>$13.11</a:t>
            </a:r>
            <a:endParaRPr sz="5250" baseline="20634">
              <a:latin typeface="Arial"/>
              <a:cs typeface="Arial"/>
            </a:endParaRPr>
          </a:p>
          <a:p>
            <a:pPr>
              <a:lnSpc>
                <a:spcPts val="3150"/>
              </a:lnSpc>
              <a:tabLst>
                <a:tab pos="2766695" algn="l"/>
                <a:tab pos="5156200" algn="l"/>
                <a:tab pos="7097395" algn="l"/>
              </a:tabLst>
            </a:pPr>
            <a:r>
              <a:rPr sz="2750" b="1" spc="-480" dirty="0">
                <a:solidFill>
                  <a:srgbClr val="94C36A"/>
                </a:solidFill>
                <a:latin typeface="Arial"/>
                <a:cs typeface="Arial"/>
              </a:rPr>
              <a:t>ENVIRONMENT	</a:t>
            </a:r>
            <a:r>
              <a:rPr sz="4575" b="1" spc="-465" baseline="-1821" dirty="0">
                <a:solidFill>
                  <a:srgbClr val="FFFFFF"/>
                </a:solidFill>
                <a:latin typeface="Arial"/>
                <a:cs typeface="Arial"/>
              </a:rPr>
              <a:t>Debris	</a:t>
            </a:r>
            <a:r>
              <a:rPr sz="3900" spc="-825" baseline="3205" dirty="0">
                <a:solidFill>
                  <a:srgbClr val="FFFFFF"/>
                </a:solidFill>
                <a:latin typeface="Arial"/>
                <a:cs typeface="Arial"/>
              </a:rPr>
              <a:t>BUTTS	</a:t>
            </a:r>
            <a:r>
              <a:rPr sz="3900" spc="-1087" baseline="14957" dirty="0">
                <a:solidFill>
                  <a:srgbClr val="FFFFFF"/>
                </a:solidFill>
                <a:latin typeface="Arial"/>
                <a:cs typeface="Arial"/>
              </a:rPr>
              <a:t>AVG</a:t>
            </a:r>
            <a:r>
              <a:rPr sz="3900" spc="-232" baseline="1495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spc="-952" baseline="14957" dirty="0">
                <a:solidFill>
                  <a:srgbClr val="FFFFFF"/>
                </a:solidFill>
                <a:latin typeface="Arial"/>
                <a:cs typeface="Arial"/>
              </a:rPr>
              <a:t>HOURLY</a:t>
            </a:r>
            <a:endParaRPr sz="3900" baseline="14957">
              <a:latin typeface="Arial"/>
              <a:cs typeface="Arial"/>
            </a:endParaRPr>
          </a:p>
          <a:p>
            <a:pPr marR="485775" algn="r">
              <a:lnSpc>
                <a:spcPts val="3360"/>
              </a:lnSpc>
              <a:tabLst>
                <a:tab pos="2382520" algn="l"/>
                <a:tab pos="4921885" algn="l"/>
              </a:tabLst>
            </a:pPr>
            <a:r>
              <a:rPr sz="4575" b="1" spc="-847" baseline="-637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4575" b="1" spc="-607" baseline="-637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4575" b="1" spc="-794" baseline="-637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4575" b="1" spc="-494" baseline="-637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4575" b="1" spc="-675" baseline="-6375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4575" b="1" spc="-382" baseline="-637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4575" b="1" spc="-532" baseline="-63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4575" b="1" baseline="-6375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600" spc="-645" dirty="0">
                <a:solidFill>
                  <a:srgbClr val="FFFFFF"/>
                </a:solidFill>
                <a:latin typeface="Arial"/>
                <a:cs typeface="Arial"/>
              </a:rPr>
              <a:t>UP</a:t>
            </a:r>
            <a:r>
              <a:rPr sz="2600" spc="-66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600" spc="-74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600" spc="-81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600" spc="-50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2600" spc="-5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900" spc="-1447" baseline="11752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3900" spc="-1027" baseline="11752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900" spc="-1267" baseline="11752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900" spc="-869" baseline="11752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900" baseline="11752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300">
              <a:latin typeface="Times New Roman"/>
              <a:cs typeface="Times New Roman"/>
            </a:endParaRPr>
          </a:p>
          <a:p>
            <a:pPr marL="418465">
              <a:lnSpc>
                <a:spcPct val="100000"/>
              </a:lnSpc>
            </a:pPr>
            <a:r>
              <a:rPr sz="1500" spc="-10" dirty="0">
                <a:latin typeface="Trebuchet MS"/>
                <a:cs typeface="Trebuchet MS"/>
              </a:rPr>
              <a:t>ENDING</a:t>
            </a:r>
            <a:r>
              <a:rPr sz="1500" spc="-105" dirty="0">
                <a:latin typeface="Trebuchet MS"/>
                <a:cs typeface="Trebuchet MS"/>
              </a:rPr>
              <a:t> </a:t>
            </a:r>
            <a:r>
              <a:rPr sz="1500" spc="-15" dirty="0">
                <a:latin typeface="Trebuchet MS"/>
                <a:cs typeface="Trebuchet MS"/>
              </a:rPr>
              <a:t>HOMELESSNESS</a:t>
            </a:r>
            <a:r>
              <a:rPr sz="1500" spc="-120" dirty="0">
                <a:latin typeface="Trebuchet MS"/>
                <a:cs typeface="Trebuchet MS"/>
              </a:rPr>
              <a:t> </a:t>
            </a:r>
            <a:r>
              <a:rPr sz="1500" spc="-35" dirty="0">
                <a:latin typeface="Trebuchet MS"/>
                <a:cs typeface="Trebuchet MS"/>
              </a:rPr>
              <a:t>THROUGH</a:t>
            </a:r>
            <a:r>
              <a:rPr sz="1500" spc="-105" dirty="0">
                <a:latin typeface="Trebuchet MS"/>
                <a:cs typeface="Trebuchet MS"/>
              </a:rPr>
              <a:t> </a:t>
            </a:r>
            <a:r>
              <a:rPr sz="1500" spc="-65" dirty="0">
                <a:latin typeface="Trebuchet MS"/>
                <a:cs typeface="Trebuchet MS"/>
              </a:rPr>
              <a:t>THE</a:t>
            </a:r>
            <a:r>
              <a:rPr sz="1500" spc="-105" dirty="0">
                <a:latin typeface="Trebuchet MS"/>
                <a:cs typeface="Trebuchet MS"/>
              </a:rPr>
              <a:t> </a:t>
            </a:r>
            <a:r>
              <a:rPr sz="1500" spc="-40" dirty="0">
                <a:latin typeface="Trebuchet MS"/>
                <a:cs typeface="Trebuchet MS"/>
              </a:rPr>
              <a:t>DIGNITY</a:t>
            </a:r>
            <a:r>
              <a:rPr sz="1500" spc="-105" dirty="0">
                <a:latin typeface="Trebuchet MS"/>
                <a:cs typeface="Trebuchet MS"/>
              </a:rPr>
              <a:t> </a:t>
            </a:r>
            <a:r>
              <a:rPr sz="1500" spc="-40" dirty="0">
                <a:latin typeface="Trebuchet MS"/>
                <a:cs typeface="Trebuchet MS"/>
              </a:rPr>
              <a:t>OF</a:t>
            </a:r>
            <a:r>
              <a:rPr sz="1500" spc="-12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WORK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114300"/>
            <a:ext cx="10058400" cy="7543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0804" y="655928"/>
            <a:ext cx="283273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0" dirty="0">
                <a:solidFill>
                  <a:srgbClr val="82BC41"/>
                </a:solidFill>
              </a:rPr>
              <a:t>A </a:t>
            </a:r>
            <a:r>
              <a:rPr sz="4400" spc="-215" dirty="0">
                <a:solidFill>
                  <a:srgbClr val="82BC41"/>
                </a:solidFill>
              </a:rPr>
              <a:t>case</a:t>
            </a:r>
            <a:r>
              <a:rPr sz="4400" spc="-705" dirty="0">
                <a:solidFill>
                  <a:srgbClr val="82BC41"/>
                </a:solidFill>
              </a:rPr>
              <a:t> </a:t>
            </a:r>
            <a:r>
              <a:rPr sz="4400" spc="-165" dirty="0">
                <a:solidFill>
                  <a:srgbClr val="82BC41"/>
                </a:solidFill>
              </a:rPr>
              <a:t>study</a:t>
            </a:r>
            <a:endParaRPr sz="44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2A4747-45C9-544E-83EA-41ED343CF129}"/>
              </a:ext>
            </a:extLst>
          </p:cNvPr>
          <p:cNvSpPr txBox="1"/>
          <p:nvPr/>
        </p:nvSpPr>
        <p:spPr>
          <a:xfrm>
            <a:off x="838200" y="1588238"/>
            <a:ext cx="9305176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 -    San Jose, 2013 – Cleanups with the City </a:t>
            </a:r>
          </a:p>
          <a:p>
            <a:r>
              <a:rPr lang="en-US" sz="3200" dirty="0"/>
              <a:t>     were super expensive.</a:t>
            </a:r>
          </a:p>
          <a:p>
            <a:pPr marL="285750" indent="-285750">
              <a:buFontTx/>
              <a:buChar char="-"/>
            </a:pPr>
            <a:r>
              <a:rPr lang="en-US" sz="3200" dirty="0"/>
              <a:t>The Jungle was the largest homeless encampment</a:t>
            </a:r>
          </a:p>
          <a:p>
            <a:r>
              <a:rPr lang="en-US" sz="3200" dirty="0"/>
              <a:t>    some say in the U.S.</a:t>
            </a:r>
          </a:p>
          <a:p>
            <a:pPr marL="285750" indent="-285750">
              <a:buFontTx/>
              <a:buChar char="-"/>
            </a:pPr>
            <a:r>
              <a:rPr lang="en-US" sz="3200" dirty="0"/>
              <a:t>City was adversarial and didn’t have a path out </a:t>
            </a:r>
          </a:p>
          <a:p>
            <a:r>
              <a:rPr lang="en-US" sz="3200" dirty="0"/>
              <a:t>   of homelessness for encampment residents.</a:t>
            </a:r>
          </a:p>
          <a:p>
            <a:pPr marL="285750" indent="-285750">
              <a:buFontTx/>
              <a:buChar char="-"/>
            </a:pPr>
            <a:r>
              <a:rPr lang="en-US" sz="3200" dirty="0"/>
              <a:t>City of San Jose sued by Bay Keepers.</a:t>
            </a:r>
          </a:p>
          <a:p>
            <a:pPr marL="285750" indent="-285750">
              <a:buFontTx/>
              <a:buChar char="-"/>
            </a:pPr>
            <a:r>
              <a:rPr lang="en-US" sz="3200" dirty="0"/>
              <a:t>City brought out Downtown Streets Team, </a:t>
            </a:r>
          </a:p>
          <a:p>
            <a:r>
              <a:rPr lang="en-US" sz="3200" dirty="0"/>
              <a:t>   un-housed volunteers to help be part of the solution.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F8A596-669B-254D-83A3-3D9B60F31DF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286"/>
            <a:ext cx="10053334" cy="6759886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981200" y="2971800"/>
            <a:ext cx="5579059" cy="28398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08167" y="3440988"/>
            <a:ext cx="3505200" cy="123634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64160" marR="5080" indent="-251460">
              <a:lnSpc>
                <a:spcPct val="103200"/>
              </a:lnSpc>
              <a:spcBef>
                <a:spcPts val="55"/>
              </a:spcBef>
              <a:buFont typeface="Arial"/>
              <a:buChar char="•"/>
              <a:tabLst>
                <a:tab pos="263525" algn="l"/>
                <a:tab pos="264160" algn="l"/>
              </a:tabLst>
            </a:pPr>
            <a:r>
              <a:rPr sz="1950" spc="-50" dirty="0">
                <a:latin typeface="Trebuchet MS"/>
                <a:cs typeface="Trebuchet MS"/>
              </a:rPr>
              <a:t>SCU </a:t>
            </a:r>
            <a:r>
              <a:rPr sz="1950" spc="-70" dirty="0">
                <a:latin typeface="Trebuchet MS"/>
                <a:cs typeface="Trebuchet MS"/>
              </a:rPr>
              <a:t>report </a:t>
            </a:r>
            <a:r>
              <a:rPr sz="1950" spc="20" dirty="0">
                <a:latin typeface="Trebuchet MS"/>
                <a:cs typeface="Trebuchet MS"/>
              </a:rPr>
              <a:t>(51%</a:t>
            </a:r>
            <a:r>
              <a:rPr sz="1950" spc="-385" dirty="0">
                <a:latin typeface="Trebuchet MS"/>
                <a:cs typeface="Trebuchet MS"/>
              </a:rPr>
              <a:t> </a:t>
            </a:r>
            <a:r>
              <a:rPr sz="1950" spc="-70" dirty="0">
                <a:latin typeface="Trebuchet MS"/>
                <a:cs typeface="Trebuchet MS"/>
              </a:rPr>
              <a:t>trash </a:t>
            </a:r>
            <a:r>
              <a:rPr sz="1950" spc="-65" dirty="0">
                <a:latin typeface="Trebuchet MS"/>
                <a:cs typeface="Trebuchet MS"/>
              </a:rPr>
              <a:t>removed  </a:t>
            </a:r>
            <a:r>
              <a:rPr sz="1950" spc="-70" dirty="0">
                <a:latin typeface="Trebuchet MS"/>
                <a:cs typeface="Trebuchet MS"/>
              </a:rPr>
              <a:t>from </a:t>
            </a:r>
            <a:r>
              <a:rPr sz="1950" spc="-80" dirty="0">
                <a:latin typeface="Trebuchet MS"/>
                <a:cs typeface="Trebuchet MS"/>
              </a:rPr>
              <a:t>waterways </a:t>
            </a:r>
            <a:r>
              <a:rPr sz="1950" spc="-50" dirty="0">
                <a:latin typeface="Trebuchet MS"/>
                <a:cs typeface="Trebuchet MS"/>
              </a:rPr>
              <a:t>out </a:t>
            </a:r>
            <a:r>
              <a:rPr sz="1950" spc="-65" dirty="0">
                <a:latin typeface="Trebuchet MS"/>
                <a:cs typeface="Trebuchet MS"/>
              </a:rPr>
              <a:t>of </a:t>
            </a:r>
            <a:r>
              <a:rPr sz="1950" spc="-110" dirty="0">
                <a:latin typeface="Trebuchet MS"/>
                <a:cs typeface="Trebuchet MS"/>
              </a:rPr>
              <a:t>all  </a:t>
            </a:r>
            <a:r>
              <a:rPr sz="1950" spc="-70" dirty="0">
                <a:latin typeface="Trebuchet MS"/>
                <a:cs typeface="Trebuchet MS"/>
              </a:rPr>
              <a:t>volunteer </a:t>
            </a:r>
            <a:r>
              <a:rPr sz="1950" spc="-40" dirty="0">
                <a:latin typeface="Trebuchet MS"/>
                <a:cs typeface="Trebuchet MS"/>
              </a:rPr>
              <a:t>groups</a:t>
            </a:r>
            <a:r>
              <a:rPr sz="1950" spc="-220" dirty="0">
                <a:latin typeface="Trebuchet MS"/>
                <a:cs typeface="Trebuchet MS"/>
              </a:rPr>
              <a:t> </a:t>
            </a:r>
            <a:r>
              <a:rPr sz="1950" spc="-100" dirty="0">
                <a:latin typeface="Trebuchet MS"/>
                <a:cs typeface="Trebuchet MS"/>
              </a:rPr>
              <a:t>city-wide)</a:t>
            </a:r>
            <a:endParaRPr sz="1950">
              <a:latin typeface="Trebuchet MS"/>
              <a:cs typeface="Trebuchet MS"/>
            </a:endParaRPr>
          </a:p>
          <a:p>
            <a:pPr marL="264160" indent="-251460">
              <a:lnSpc>
                <a:spcPts val="2325"/>
              </a:lnSpc>
              <a:buFont typeface="Arial"/>
              <a:buChar char="•"/>
              <a:tabLst>
                <a:tab pos="263525" algn="l"/>
                <a:tab pos="264160" algn="l"/>
              </a:tabLst>
            </a:pPr>
            <a:r>
              <a:rPr sz="1950" spc="-20" dirty="0">
                <a:latin typeface="Trebuchet MS"/>
                <a:cs typeface="Trebuchet MS"/>
              </a:rPr>
              <a:t>4 </a:t>
            </a:r>
            <a:r>
              <a:rPr sz="1950" spc="-75" dirty="0">
                <a:latin typeface="Trebuchet MS"/>
                <a:cs typeface="Trebuchet MS"/>
              </a:rPr>
              <a:t>hours/day </a:t>
            </a:r>
            <a:r>
              <a:rPr sz="1950" spc="-20" dirty="0">
                <a:latin typeface="Trebuchet MS"/>
                <a:cs typeface="Trebuchet MS"/>
              </a:rPr>
              <a:t>5</a:t>
            </a:r>
            <a:r>
              <a:rPr sz="1950" spc="-325" dirty="0">
                <a:latin typeface="Trebuchet MS"/>
                <a:cs typeface="Trebuchet MS"/>
              </a:rPr>
              <a:t> </a:t>
            </a:r>
            <a:r>
              <a:rPr sz="1950" spc="-95" dirty="0">
                <a:latin typeface="Trebuchet MS"/>
                <a:cs typeface="Trebuchet MS"/>
              </a:rPr>
              <a:t>days/week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5554" y="621284"/>
            <a:ext cx="4839970" cy="83375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65" dirty="0">
                <a:solidFill>
                  <a:srgbClr val="7030A0"/>
                </a:solidFill>
              </a:rPr>
              <a:t>San </a:t>
            </a:r>
            <a:r>
              <a:rPr spc="-135" dirty="0">
                <a:solidFill>
                  <a:srgbClr val="7030A0"/>
                </a:solidFill>
              </a:rPr>
              <a:t>Jose </a:t>
            </a:r>
            <a:r>
              <a:rPr spc="-100" dirty="0">
                <a:solidFill>
                  <a:srgbClr val="7030A0"/>
                </a:solidFill>
              </a:rPr>
              <a:t>Environmental</a:t>
            </a:r>
            <a:r>
              <a:rPr spc="-380" dirty="0">
                <a:solidFill>
                  <a:srgbClr val="7030A0"/>
                </a:solidFill>
              </a:rPr>
              <a:t> </a:t>
            </a:r>
            <a:r>
              <a:rPr spc="-85" dirty="0">
                <a:solidFill>
                  <a:srgbClr val="7030A0"/>
                </a:solidFill>
              </a:rPr>
              <a:t>Success</a:t>
            </a: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pc="-65" dirty="0">
                <a:solidFill>
                  <a:srgbClr val="7030A0"/>
                </a:solidFill>
              </a:rPr>
              <a:t>as </a:t>
            </a:r>
            <a:r>
              <a:rPr spc="-90" dirty="0">
                <a:solidFill>
                  <a:srgbClr val="7030A0"/>
                </a:solidFill>
              </a:rPr>
              <a:t>studied </a:t>
            </a:r>
            <a:r>
              <a:rPr spc="-85" dirty="0">
                <a:solidFill>
                  <a:srgbClr val="7030A0"/>
                </a:solidFill>
              </a:rPr>
              <a:t>by </a:t>
            </a:r>
            <a:r>
              <a:rPr spc="-100" dirty="0">
                <a:solidFill>
                  <a:srgbClr val="7030A0"/>
                </a:solidFill>
              </a:rPr>
              <a:t>Santa</a:t>
            </a:r>
            <a:r>
              <a:rPr spc="-595" dirty="0">
                <a:solidFill>
                  <a:srgbClr val="7030A0"/>
                </a:solidFill>
              </a:rPr>
              <a:t> </a:t>
            </a:r>
            <a:r>
              <a:rPr spc="-140" dirty="0">
                <a:solidFill>
                  <a:srgbClr val="7030A0"/>
                </a:solidFill>
              </a:rPr>
              <a:t>Clara </a:t>
            </a:r>
            <a:r>
              <a:rPr spc="-95" dirty="0">
                <a:solidFill>
                  <a:srgbClr val="7030A0"/>
                </a:solidFill>
              </a:rPr>
              <a:t>University</a:t>
            </a:r>
          </a:p>
        </p:txBody>
      </p:sp>
      <p:sp>
        <p:nvSpPr>
          <p:cNvPr id="5" name="object 5"/>
          <p:cNvSpPr/>
          <p:nvPr/>
        </p:nvSpPr>
        <p:spPr>
          <a:xfrm>
            <a:off x="643737" y="2789834"/>
            <a:ext cx="3587496" cy="3382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32120" y="114300"/>
            <a:ext cx="4526279" cy="32019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6DAE56-4408-2343-B33E-72F48C380BB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58"/>
            <a:ext cx="10058400" cy="676883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52208" y="2895600"/>
            <a:ext cx="6108801" cy="24743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469A3F-F987-244A-BFA8-2DBAFD3BB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967316" cy="681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989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04C288-0D2F-714C-A939-1AAA47754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0058400" cy="687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290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7200" y="3009895"/>
            <a:ext cx="7105815" cy="2398862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64160" marR="5080" indent="-251460">
              <a:lnSpc>
                <a:spcPct val="102400"/>
              </a:lnSpc>
              <a:spcBef>
                <a:spcPts val="40"/>
              </a:spcBef>
              <a:buFont typeface="Arial"/>
              <a:buChar char="•"/>
              <a:tabLst>
                <a:tab pos="264160" algn="l"/>
              </a:tabLst>
            </a:pPr>
            <a:r>
              <a:rPr sz="3050" b="1" spc="-155" dirty="0">
                <a:solidFill>
                  <a:srgbClr val="7030A0"/>
                </a:solidFill>
                <a:latin typeface="Trebuchet MS"/>
                <a:cs typeface="Trebuchet MS"/>
              </a:rPr>
              <a:t>Hayward </a:t>
            </a:r>
            <a:r>
              <a:rPr sz="3050" b="1" spc="-145" dirty="0">
                <a:solidFill>
                  <a:srgbClr val="7030A0"/>
                </a:solidFill>
                <a:latin typeface="Trebuchet MS"/>
                <a:cs typeface="Trebuchet MS"/>
              </a:rPr>
              <a:t>part </a:t>
            </a:r>
            <a:r>
              <a:rPr sz="3050" b="1" spc="-120" dirty="0">
                <a:solidFill>
                  <a:srgbClr val="7030A0"/>
                </a:solidFill>
                <a:latin typeface="Trebuchet MS"/>
                <a:cs typeface="Trebuchet MS"/>
              </a:rPr>
              <a:t>of</a:t>
            </a:r>
            <a:r>
              <a:rPr sz="3050" b="1" spc="-400" dirty="0">
                <a:solidFill>
                  <a:srgbClr val="7030A0"/>
                </a:solidFill>
                <a:latin typeface="Trebuchet MS"/>
                <a:cs typeface="Trebuchet MS"/>
              </a:rPr>
              <a:t> </a:t>
            </a:r>
            <a:r>
              <a:rPr sz="3050" b="1" spc="-225" dirty="0">
                <a:solidFill>
                  <a:srgbClr val="7030A0"/>
                </a:solidFill>
                <a:latin typeface="Trebuchet MS"/>
                <a:cs typeface="Trebuchet MS"/>
              </a:rPr>
              <a:t>2022  </a:t>
            </a:r>
            <a:r>
              <a:rPr sz="3050" b="1" spc="-245" dirty="0">
                <a:solidFill>
                  <a:srgbClr val="7030A0"/>
                </a:solidFill>
                <a:latin typeface="Trebuchet MS"/>
                <a:cs typeface="Trebuchet MS"/>
              </a:rPr>
              <a:t>zero </a:t>
            </a:r>
            <a:r>
              <a:rPr sz="3050" b="1" spc="-150" dirty="0">
                <a:solidFill>
                  <a:srgbClr val="7030A0"/>
                </a:solidFill>
                <a:latin typeface="Trebuchet MS"/>
                <a:cs typeface="Trebuchet MS"/>
              </a:rPr>
              <a:t>waste</a:t>
            </a:r>
            <a:r>
              <a:rPr sz="3050" b="1" spc="-204" dirty="0">
                <a:solidFill>
                  <a:srgbClr val="7030A0"/>
                </a:solidFill>
                <a:latin typeface="Trebuchet MS"/>
                <a:cs typeface="Trebuchet MS"/>
              </a:rPr>
              <a:t> </a:t>
            </a:r>
            <a:r>
              <a:rPr sz="3050" b="1" spc="-160" dirty="0">
                <a:solidFill>
                  <a:srgbClr val="7030A0"/>
                </a:solidFill>
                <a:latin typeface="Trebuchet MS"/>
                <a:cs typeface="Trebuchet MS"/>
              </a:rPr>
              <a:t>initiative</a:t>
            </a:r>
            <a:endParaRPr sz="3050" dirty="0">
              <a:latin typeface="Trebuchet MS"/>
              <a:cs typeface="Trebuchet MS"/>
            </a:endParaRPr>
          </a:p>
          <a:p>
            <a:pPr marL="264160" marR="661035" indent="-251460">
              <a:lnSpc>
                <a:spcPts val="3750"/>
              </a:lnSpc>
              <a:spcBef>
                <a:spcPts val="5"/>
              </a:spcBef>
              <a:buFont typeface="Arial"/>
              <a:buChar char="•"/>
              <a:tabLst>
                <a:tab pos="264160" algn="l"/>
              </a:tabLst>
            </a:pPr>
            <a:r>
              <a:rPr sz="3050" b="1" spc="-125" dirty="0">
                <a:solidFill>
                  <a:srgbClr val="7030A0"/>
                </a:solidFill>
                <a:latin typeface="Trebuchet MS"/>
                <a:cs typeface="Trebuchet MS"/>
              </a:rPr>
              <a:t>Salinas </a:t>
            </a:r>
            <a:r>
              <a:rPr sz="3050" b="1" spc="-180" dirty="0">
                <a:solidFill>
                  <a:srgbClr val="7030A0"/>
                </a:solidFill>
                <a:latin typeface="Trebuchet MS"/>
                <a:cs typeface="Trebuchet MS"/>
              </a:rPr>
              <a:t>- </a:t>
            </a:r>
            <a:r>
              <a:rPr sz="3050" b="1" spc="-185" dirty="0">
                <a:solidFill>
                  <a:srgbClr val="7030A0"/>
                </a:solidFill>
                <a:latin typeface="Trebuchet MS"/>
                <a:cs typeface="Trebuchet MS"/>
              </a:rPr>
              <a:t>city  </a:t>
            </a:r>
            <a:r>
              <a:rPr sz="3050" b="1" spc="-165" dirty="0">
                <a:solidFill>
                  <a:srgbClr val="7030A0"/>
                </a:solidFill>
                <a:latin typeface="Trebuchet MS"/>
                <a:cs typeface="Trebuchet MS"/>
              </a:rPr>
              <a:t>recommends</a:t>
            </a:r>
            <a:r>
              <a:rPr sz="3050" b="1" spc="-240" dirty="0">
                <a:solidFill>
                  <a:srgbClr val="7030A0"/>
                </a:solidFill>
                <a:latin typeface="Trebuchet MS"/>
                <a:cs typeface="Trebuchet MS"/>
              </a:rPr>
              <a:t> </a:t>
            </a:r>
            <a:r>
              <a:rPr sz="3050" b="1" spc="-120" dirty="0">
                <a:solidFill>
                  <a:srgbClr val="7030A0"/>
                </a:solidFill>
                <a:latin typeface="Trebuchet MS"/>
                <a:cs typeface="Trebuchet MS"/>
              </a:rPr>
              <a:t>to</a:t>
            </a:r>
            <a:endParaRPr sz="3050" dirty="0">
              <a:latin typeface="Trebuchet MS"/>
              <a:cs typeface="Trebuchet MS"/>
            </a:endParaRPr>
          </a:p>
          <a:p>
            <a:pPr marL="264160" marR="91440">
              <a:lnSpc>
                <a:spcPts val="3620"/>
              </a:lnSpc>
              <a:spcBef>
                <a:spcPts val="105"/>
              </a:spcBef>
            </a:pPr>
            <a:r>
              <a:rPr sz="3050" b="1" spc="-200" dirty="0">
                <a:solidFill>
                  <a:srgbClr val="7030A0"/>
                </a:solidFill>
                <a:latin typeface="Trebuchet MS"/>
                <a:cs typeface="Trebuchet MS"/>
              </a:rPr>
              <a:t>utilize </a:t>
            </a:r>
            <a:r>
              <a:rPr sz="3050" b="1" spc="-114" dirty="0">
                <a:solidFill>
                  <a:srgbClr val="7030A0"/>
                </a:solidFill>
                <a:latin typeface="Trebuchet MS"/>
                <a:cs typeface="Trebuchet MS"/>
              </a:rPr>
              <a:t>Downtown  </a:t>
            </a:r>
            <a:r>
              <a:rPr sz="3050" b="1" spc="-165" dirty="0">
                <a:solidFill>
                  <a:srgbClr val="7030A0"/>
                </a:solidFill>
                <a:latin typeface="Trebuchet MS"/>
                <a:cs typeface="Trebuchet MS"/>
              </a:rPr>
              <a:t>Streets </a:t>
            </a:r>
            <a:r>
              <a:rPr sz="3050" b="1" spc="-260" dirty="0">
                <a:solidFill>
                  <a:srgbClr val="7030A0"/>
                </a:solidFill>
                <a:latin typeface="Trebuchet MS"/>
                <a:cs typeface="Trebuchet MS"/>
              </a:rPr>
              <a:t>Team </a:t>
            </a:r>
            <a:endParaRPr lang="en-US" sz="3050" b="1" spc="-260" dirty="0">
              <a:solidFill>
                <a:srgbClr val="7030A0"/>
              </a:solidFill>
              <a:latin typeface="Trebuchet MS"/>
              <a:cs typeface="Trebuchet MS"/>
            </a:endParaRPr>
          </a:p>
          <a:p>
            <a:pPr marL="264160" marR="91440">
              <a:lnSpc>
                <a:spcPts val="3620"/>
              </a:lnSpc>
              <a:spcBef>
                <a:spcPts val="105"/>
              </a:spcBef>
            </a:pPr>
            <a:r>
              <a:rPr sz="3050" b="1" spc="-165" dirty="0">
                <a:solidFill>
                  <a:srgbClr val="7030A0"/>
                </a:solidFill>
                <a:latin typeface="Trebuchet MS"/>
                <a:cs typeface="Trebuchet MS"/>
              </a:rPr>
              <a:t>for</a:t>
            </a:r>
            <a:r>
              <a:rPr sz="3050" b="1" spc="-280" dirty="0">
                <a:solidFill>
                  <a:srgbClr val="7030A0"/>
                </a:solidFill>
                <a:latin typeface="Trebuchet MS"/>
                <a:cs typeface="Trebuchet MS"/>
              </a:rPr>
              <a:t> </a:t>
            </a:r>
            <a:r>
              <a:rPr sz="3050" b="1" spc="-245" dirty="0">
                <a:solidFill>
                  <a:srgbClr val="7030A0"/>
                </a:solidFill>
                <a:latin typeface="Trebuchet MS"/>
                <a:cs typeface="Trebuchet MS"/>
              </a:rPr>
              <a:t>zero</a:t>
            </a:r>
            <a:r>
              <a:rPr lang="en-US" sz="3050" dirty="0">
                <a:latin typeface="Trebuchet MS"/>
                <a:cs typeface="Trebuchet MS"/>
              </a:rPr>
              <a:t> </a:t>
            </a:r>
            <a:r>
              <a:rPr sz="3050" b="1" spc="-150" dirty="0">
                <a:solidFill>
                  <a:srgbClr val="7030A0"/>
                </a:solidFill>
                <a:latin typeface="Trebuchet MS"/>
                <a:cs typeface="Trebuchet MS"/>
              </a:rPr>
              <a:t>waste</a:t>
            </a:r>
            <a:r>
              <a:rPr sz="3050" b="1" spc="-225" dirty="0">
                <a:solidFill>
                  <a:srgbClr val="7030A0"/>
                </a:solidFill>
                <a:latin typeface="Trebuchet MS"/>
                <a:cs typeface="Trebuchet MS"/>
              </a:rPr>
              <a:t> </a:t>
            </a:r>
            <a:r>
              <a:rPr sz="3050" b="1" spc="-150" dirty="0">
                <a:solidFill>
                  <a:srgbClr val="7030A0"/>
                </a:solidFill>
                <a:latin typeface="Trebuchet MS"/>
                <a:cs typeface="Trebuchet MS"/>
              </a:rPr>
              <a:t>initiatives</a:t>
            </a:r>
            <a:endParaRPr sz="305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47402" y="1271727"/>
            <a:ext cx="3246755" cy="629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spc="-145" dirty="0">
                <a:solidFill>
                  <a:srgbClr val="94C36A"/>
                </a:solidFill>
              </a:rPr>
              <a:t>Other</a:t>
            </a:r>
            <a:r>
              <a:rPr sz="3950" spc="-385" dirty="0">
                <a:solidFill>
                  <a:srgbClr val="94C36A"/>
                </a:solidFill>
              </a:rPr>
              <a:t> </a:t>
            </a:r>
            <a:r>
              <a:rPr sz="3950" spc="-190" dirty="0">
                <a:solidFill>
                  <a:srgbClr val="94C36A"/>
                </a:solidFill>
              </a:rPr>
              <a:t>examples</a:t>
            </a:r>
            <a:endParaRPr sz="39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7FAF8B-7ABA-AD49-8D92-40915AE14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900" y="1444309"/>
            <a:ext cx="3111500" cy="4762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876" y="275234"/>
            <a:ext cx="4636922" cy="59780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42611" y="630631"/>
            <a:ext cx="4626864" cy="14785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89117" y="2464612"/>
            <a:ext cx="3641140" cy="28230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53253" y="5388254"/>
            <a:ext cx="4516221" cy="8650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89117" y="114300"/>
            <a:ext cx="4469282" cy="68832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52132" y="511382"/>
            <a:ext cx="4069079" cy="748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750" spc="-715" dirty="0">
                <a:solidFill>
                  <a:srgbClr val="000000"/>
                </a:solidFill>
                <a:latin typeface="Arial"/>
                <a:cs typeface="Arial"/>
              </a:rPr>
              <a:t>Community</a:t>
            </a:r>
            <a:r>
              <a:rPr sz="4750" spc="-2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750" spc="-515" dirty="0">
                <a:solidFill>
                  <a:srgbClr val="000000"/>
                </a:solidFill>
                <a:latin typeface="Arial"/>
                <a:cs typeface="Arial"/>
              </a:rPr>
              <a:t>Benefits</a:t>
            </a:r>
            <a:endParaRPr sz="47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0713" y="1596948"/>
            <a:ext cx="5231130" cy="468947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9890" marR="5080" indent="-377190">
              <a:lnSpc>
                <a:spcPct val="102400"/>
              </a:lnSpc>
              <a:spcBef>
                <a:spcPts val="65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z="2600" spc="15" dirty="0">
                <a:latin typeface="Times New Roman"/>
                <a:cs typeface="Times New Roman"/>
              </a:rPr>
              <a:t>Un-housed community </a:t>
            </a:r>
            <a:r>
              <a:rPr sz="2600" spc="10" dirty="0">
                <a:latin typeface="Times New Roman"/>
                <a:cs typeface="Times New Roman"/>
              </a:rPr>
              <a:t>reach higher  </a:t>
            </a:r>
            <a:r>
              <a:rPr sz="2600" spc="5" dirty="0">
                <a:latin typeface="Times New Roman"/>
                <a:cs typeface="Times New Roman"/>
              </a:rPr>
              <a:t>self-sufficiency</a:t>
            </a:r>
            <a:endParaRPr sz="2600">
              <a:latin typeface="Times New Roman"/>
              <a:cs typeface="Times New Roman"/>
            </a:endParaRPr>
          </a:p>
          <a:p>
            <a:pPr marL="389890" indent="-37719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z="2600" spc="10" dirty="0">
                <a:latin typeface="Times New Roman"/>
                <a:cs typeface="Times New Roman"/>
              </a:rPr>
              <a:t>Environmental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impact</a:t>
            </a:r>
            <a:endParaRPr sz="2600">
              <a:latin typeface="Times New Roman"/>
              <a:cs typeface="Times New Roman"/>
            </a:endParaRPr>
          </a:p>
          <a:p>
            <a:pPr marL="389890" indent="-377190">
              <a:lnSpc>
                <a:spcPct val="100000"/>
              </a:lnSpc>
              <a:spcBef>
                <a:spcPts val="630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z="2600" spc="10" dirty="0">
                <a:latin typeface="Times New Roman"/>
                <a:cs typeface="Times New Roman"/>
              </a:rPr>
              <a:t>Cleaner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Streets</a:t>
            </a:r>
            <a:endParaRPr sz="2600">
              <a:latin typeface="Times New Roman"/>
              <a:cs typeface="Times New Roman"/>
            </a:endParaRPr>
          </a:p>
          <a:p>
            <a:pPr marL="389890" indent="-377190">
              <a:lnSpc>
                <a:spcPct val="100000"/>
              </a:lnSpc>
              <a:spcBef>
                <a:spcPts val="735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z="2600" spc="15" dirty="0">
                <a:latin typeface="Times New Roman"/>
                <a:cs typeface="Times New Roman"/>
              </a:rPr>
              <a:t>Cost </a:t>
            </a:r>
            <a:r>
              <a:rPr sz="2600" spc="5" dirty="0">
                <a:latin typeface="Times New Roman"/>
                <a:cs typeface="Times New Roman"/>
              </a:rPr>
              <a:t>effective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solution</a:t>
            </a:r>
            <a:endParaRPr sz="2600">
              <a:latin typeface="Times New Roman"/>
              <a:cs typeface="Times New Roman"/>
            </a:endParaRPr>
          </a:p>
          <a:p>
            <a:pPr marL="389890" indent="-377190">
              <a:lnSpc>
                <a:spcPct val="100000"/>
              </a:lnSpc>
              <a:spcBef>
                <a:spcPts val="630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z="2600" spc="15" dirty="0">
                <a:latin typeface="Times New Roman"/>
                <a:cs typeface="Times New Roman"/>
              </a:rPr>
              <a:t>Immediate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results</a:t>
            </a:r>
            <a:endParaRPr sz="2600">
              <a:latin typeface="Times New Roman"/>
              <a:cs typeface="Times New Roman"/>
            </a:endParaRPr>
          </a:p>
          <a:p>
            <a:pPr marL="389890" indent="-37719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z="2600" spc="15" dirty="0">
                <a:latin typeface="Times New Roman"/>
                <a:cs typeface="Times New Roman"/>
              </a:rPr>
              <a:t>Addresses </a:t>
            </a:r>
            <a:r>
              <a:rPr sz="2600" spc="10" dirty="0">
                <a:latin typeface="Times New Roman"/>
                <a:cs typeface="Times New Roman"/>
              </a:rPr>
              <a:t>behavioral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issues</a:t>
            </a:r>
            <a:endParaRPr sz="2600">
              <a:latin typeface="Times New Roman"/>
              <a:cs typeface="Times New Roman"/>
            </a:endParaRPr>
          </a:p>
          <a:p>
            <a:pPr marL="389890" indent="-377190">
              <a:lnSpc>
                <a:spcPct val="100000"/>
              </a:lnSpc>
              <a:spcBef>
                <a:spcPts val="630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z="2600" spc="15" dirty="0">
                <a:latin typeface="Times New Roman"/>
                <a:cs typeface="Times New Roman"/>
              </a:rPr>
              <a:t>Highly </a:t>
            </a:r>
            <a:r>
              <a:rPr sz="2600" spc="-10" dirty="0">
                <a:latin typeface="Times New Roman"/>
                <a:cs typeface="Times New Roman"/>
              </a:rPr>
              <a:t>Visible</a:t>
            </a:r>
            <a:r>
              <a:rPr sz="2600" spc="-204" dirty="0">
                <a:latin typeface="Times New Roman"/>
                <a:cs typeface="Times New Roman"/>
              </a:rPr>
              <a:t> </a:t>
            </a:r>
            <a:r>
              <a:rPr sz="2600" spc="15" dirty="0">
                <a:latin typeface="Times New Roman"/>
                <a:cs typeface="Times New Roman"/>
              </a:rPr>
              <a:t>Action</a:t>
            </a:r>
            <a:endParaRPr sz="2600">
              <a:latin typeface="Times New Roman"/>
              <a:cs typeface="Times New Roman"/>
            </a:endParaRPr>
          </a:p>
          <a:p>
            <a:pPr marL="829944" lvl="1" indent="-314325">
              <a:lnSpc>
                <a:spcPct val="100000"/>
              </a:lnSpc>
              <a:spcBef>
                <a:spcPts val="735"/>
              </a:spcBef>
              <a:buFont typeface="Arial"/>
              <a:buChar char="–"/>
              <a:tabLst>
                <a:tab pos="829944" algn="l"/>
              </a:tabLst>
            </a:pPr>
            <a:r>
              <a:rPr sz="2600" spc="10" dirty="0">
                <a:latin typeface="Times New Roman"/>
                <a:cs typeface="Times New Roman"/>
              </a:rPr>
              <a:t>Attitude shift </a:t>
            </a:r>
            <a:r>
              <a:rPr sz="2600" spc="15" dirty="0">
                <a:latin typeface="Times New Roman"/>
                <a:cs typeface="Times New Roman"/>
              </a:rPr>
              <a:t>amongst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residents</a:t>
            </a:r>
            <a:endParaRPr sz="2600">
              <a:latin typeface="Times New Roman"/>
              <a:cs typeface="Times New Roman"/>
            </a:endParaRPr>
          </a:p>
          <a:p>
            <a:pPr marL="829944" lvl="1" indent="-314325">
              <a:lnSpc>
                <a:spcPct val="100000"/>
              </a:lnSpc>
              <a:spcBef>
                <a:spcPts val="630"/>
              </a:spcBef>
              <a:buFont typeface="Arial"/>
              <a:buChar char="–"/>
              <a:tabLst>
                <a:tab pos="829944" algn="l"/>
              </a:tabLst>
            </a:pPr>
            <a:r>
              <a:rPr sz="2600" spc="15" dirty="0">
                <a:latin typeface="Times New Roman"/>
                <a:cs typeface="Times New Roman"/>
              </a:rPr>
              <a:t>Changes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perception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 flipH="1" flipV="1">
            <a:off x="-381000" y="1235966"/>
            <a:ext cx="381000" cy="59434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endParaRPr sz="4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36896" y="1955698"/>
            <a:ext cx="4527550" cy="421322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389890" indent="-377190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z="2600" spc="20" dirty="0">
                <a:latin typeface="Times New Roman"/>
                <a:cs typeface="Times New Roman"/>
              </a:rPr>
              <a:t>CDBG</a:t>
            </a:r>
            <a:endParaRPr sz="2600" dirty="0">
              <a:latin typeface="Times New Roman"/>
              <a:cs typeface="Times New Roman"/>
            </a:endParaRPr>
          </a:p>
          <a:p>
            <a:pPr marL="514984">
              <a:lnSpc>
                <a:spcPct val="100000"/>
              </a:lnSpc>
              <a:spcBef>
                <a:spcPts val="705"/>
              </a:spcBef>
            </a:pPr>
            <a:r>
              <a:rPr sz="2600" spc="20" dirty="0">
                <a:latin typeface="Arial"/>
                <a:cs typeface="Arial"/>
              </a:rPr>
              <a:t>– </a:t>
            </a:r>
            <a:r>
              <a:rPr sz="2600" spc="15" dirty="0">
                <a:latin typeface="Times New Roman"/>
                <a:cs typeface="Times New Roman"/>
              </a:rPr>
              <a:t>Economic</a:t>
            </a:r>
            <a:r>
              <a:rPr sz="2600" spc="245" dirty="0">
                <a:latin typeface="Times New Roman"/>
                <a:cs typeface="Times New Roman"/>
              </a:rPr>
              <a:t> </a:t>
            </a:r>
            <a:r>
              <a:rPr sz="2600" spc="15" dirty="0">
                <a:latin typeface="Times New Roman"/>
                <a:cs typeface="Times New Roman"/>
              </a:rPr>
              <a:t>Development</a:t>
            </a:r>
            <a:endParaRPr sz="2600" dirty="0">
              <a:latin typeface="Times New Roman"/>
              <a:cs typeface="Times New Roman"/>
            </a:endParaRPr>
          </a:p>
          <a:p>
            <a:pPr marL="389890" marR="922655" indent="-377190">
              <a:lnSpc>
                <a:spcPct val="102400"/>
              </a:lnSpc>
              <a:spcBef>
                <a:spcPts val="555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z="2600" spc="10" dirty="0">
                <a:solidFill>
                  <a:srgbClr val="7030A0"/>
                </a:solidFill>
                <a:latin typeface="Times New Roman"/>
                <a:cs typeface="Times New Roman"/>
              </a:rPr>
              <a:t>Public </a:t>
            </a:r>
            <a:r>
              <a:rPr sz="2600" spc="-5" dirty="0">
                <a:solidFill>
                  <a:srgbClr val="7030A0"/>
                </a:solidFill>
                <a:latin typeface="Times New Roman"/>
                <a:cs typeface="Times New Roman"/>
              </a:rPr>
              <a:t>Works/Parks</a:t>
            </a:r>
            <a:r>
              <a:rPr sz="2600" spc="-7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2600" spc="15" dirty="0">
                <a:solidFill>
                  <a:srgbClr val="7030A0"/>
                </a:solidFill>
                <a:latin typeface="Times New Roman"/>
                <a:cs typeface="Times New Roman"/>
              </a:rPr>
              <a:t>and 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Recreation</a:t>
            </a:r>
            <a:endParaRPr sz="2600" dirty="0">
              <a:latin typeface="Times New Roman"/>
              <a:cs typeface="Times New Roman"/>
            </a:endParaRPr>
          </a:p>
          <a:p>
            <a:pPr marL="389890" marR="1048385" indent="-377190">
              <a:lnSpc>
                <a:spcPts val="3060"/>
              </a:lnSpc>
              <a:spcBef>
                <a:spcPts val="885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z="2600" spc="15" dirty="0">
                <a:solidFill>
                  <a:srgbClr val="7030A0"/>
                </a:solidFill>
                <a:latin typeface="Times New Roman"/>
                <a:cs typeface="Times New Roman"/>
              </a:rPr>
              <a:t>Business</a:t>
            </a:r>
            <a:r>
              <a:rPr sz="2600" spc="-50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2600" spc="15" dirty="0">
                <a:solidFill>
                  <a:srgbClr val="7030A0"/>
                </a:solidFill>
                <a:latin typeface="Times New Roman"/>
                <a:cs typeface="Times New Roman"/>
              </a:rPr>
              <a:t>Improvement  </a:t>
            </a:r>
            <a:r>
              <a:rPr sz="2600" spc="10" dirty="0">
                <a:solidFill>
                  <a:srgbClr val="7030A0"/>
                </a:solidFill>
                <a:latin typeface="Times New Roman"/>
                <a:cs typeface="Times New Roman"/>
              </a:rPr>
              <a:t>Districts/PBIDs</a:t>
            </a:r>
            <a:endParaRPr sz="2600" dirty="0">
              <a:latin typeface="Times New Roman"/>
              <a:cs typeface="Times New Roman"/>
            </a:endParaRPr>
          </a:p>
          <a:p>
            <a:pPr marL="389890" indent="-37719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z="2600" spc="10" dirty="0">
                <a:latin typeface="Times New Roman"/>
                <a:cs typeface="Times New Roman"/>
              </a:rPr>
              <a:t>Healthcare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15" dirty="0">
                <a:latin typeface="Times New Roman"/>
                <a:cs typeface="Times New Roman"/>
              </a:rPr>
              <a:t>Foundations</a:t>
            </a:r>
            <a:endParaRPr sz="2600" dirty="0">
              <a:latin typeface="Times New Roman"/>
              <a:cs typeface="Times New Roman"/>
            </a:endParaRPr>
          </a:p>
          <a:p>
            <a:pPr marL="389890" indent="-377190">
              <a:lnSpc>
                <a:spcPct val="100000"/>
              </a:lnSpc>
              <a:spcBef>
                <a:spcPts val="735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z="2600" spc="10" dirty="0">
                <a:solidFill>
                  <a:srgbClr val="7030A0"/>
                </a:solidFill>
                <a:latin typeface="Times New Roman"/>
                <a:cs typeface="Times New Roman"/>
              </a:rPr>
              <a:t>Events, </a:t>
            </a:r>
            <a:r>
              <a:rPr sz="2600" spc="15" dirty="0">
                <a:solidFill>
                  <a:srgbClr val="7030A0"/>
                </a:solidFill>
                <a:latin typeface="Times New Roman"/>
                <a:cs typeface="Times New Roman"/>
              </a:rPr>
              <a:t>donors, </a:t>
            </a:r>
            <a:r>
              <a:rPr sz="2600" spc="20" dirty="0">
                <a:solidFill>
                  <a:srgbClr val="7030A0"/>
                </a:solidFill>
                <a:latin typeface="Times New Roman"/>
                <a:cs typeface="Times New Roman"/>
              </a:rPr>
              <a:t>crowd</a:t>
            </a:r>
            <a:r>
              <a:rPr sz="2600" spc="-4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2600" spc="15" dirty="0">
                <a:solidFill>
                  <a:srgbClr val="7030A0"/>
                </a:solidFill>
                <a:latin typeface="Times New Roman"/>
                <a:cs typeface="Times New Roman"/>
              </a:rPr>
              <a:t>funding</a:t>
            </a:r>
            <a:endParaRPr sz="2600" dirty="0">
              <a:latin typeface="Times New Roman"/>
              <a:cs typeface="Times New Roman"/>
            </a:endParaRPr>
          </a:p>
          <a:p>
            <a:pPr marL="389890" indent="-377190">
              <a:lnSpc>
                <a:spcPct val="100000"/>
              </a:lnSpc>
              <a:spcBef>
                <a:spcPts val="630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z="2600" spc="15" dirty="0">
                <a:latin typeface="Times New Roman"/>
                <a:cs typeface="Times New Roman"/>
              </a:rPr>
              <a:t>General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15" dirty="0">
                <a:latin typeface="Times New Roman"/>
                <a:cs typeface="Times New Roman"/>
              </a:rPr>
              <a:t>funds</a:t>
            </a:r>
            <a:endParaRPr sz="26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389890" indent="-377190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pc="10" dirty="0"/>
              <a:t>Environmental</a:t>
            </a:r>
            <a:r>
              <a:rPr spc="-150" dirty="0"/>
              <a:t> </a:t>
            </a:r>
            <a:r>
              <a:rPr spc="15" dirty="0"/>
              <a:t>Agencies</a:t>
            </a:r>
          </a:p>
          <a:p>
            <a:pPr marL="829944" lvl="1" indent="-314325">
              <a:lnSpc>
                <a:spcPct val="100000"/>
              </a:lnSpc>
              <a:spcBef>
                <a:spcPts val="705"/>
              </a:spcBef>
              <a:buFont typeface="Arial"/>
              <a:buChar char="–"/>
              <a:tabLst>
                <a:tab pos="829944" algn="l"/>
              </a:tabLst>
            </a:pPr>
            <a:r>
              <a:rPr sz="2600" spc="-30" dirty="0">
                <a:latin typeface="Times New Roman"/>
                <a:cs typeface="Times New Roman"/>
              </a:rPr>
              <a:t>Water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Districts</a:t>
            </a:r>
            <a:endParaRPr sz="2600">
              <a:latin typeface="Times New Roman"/>
              <a:cs typeface="Times New Roman"/>
            </a:endParaRPr>
          </a:p>
          <a:p>
            <a:pPr marL="829944" marR="5080" lvl="1" indent="-314325">
              <a:lnSpc>
                <a:spcPct val="102400"/>
              </a:lnSpc>
              <a:spcBef>
                <a:spcPts val="555"/>
              </a:spcBef>
              <a:buFont typeface="Arial"/>
              <a:buChar char="–"/>
              <a:tabLst>
                <a:tab pos="829944" algn="l"/>
              </a:tabLst>
            </a:pPr>
            <a:r>
              <a:rPr sz="2600" spc="10" dirty="0">
                <a:latin typeface="Times New Roman"/>
                <a:cs typeface="Times New Roman"/>
              </a:rPr>
              <a:t>Environmental Services  </a:t>
            </a:r>
            <a:r>
              <a:rPr sz="2600" spc="15" dirty="0">
                <a:latin typeface="Times New Roman"/>
                <a:cs typeface="Times New Roman"/>
              </a:rPr>
              <a:t>Departments</a:t>
            </a:r>
            <a:endParaRPr sz="2600">
              <a:latin typeface="Times New Roman"/>
              <a:cs typeface="Times New Roman"/>
            </a:endParaRPr>
          </a:p>
          <a:p>
            <a:pPr marL="829944" lvl="1" indent="-314325">
              <a:lnSpc>
                <a:spcPct val="100000"/>
              </a:lnSpc>
              <a:spcBef>
                <a:spcPts val="630"/>
              </a:spcBef>
              <a:buFont typeface="Arial"/>
              <a:buChar char="–"/>
              <a:tabLst>
                <a:tab pos="829944" algn="l"/>
              </a:tabLst>
            </a:pPr>
            <a:r>
              <a:rPr sz="2600" spc="-60" dirty="0">
                <a:latin typeface="Times New Roman"/>
                <a:cs typeface="Times New Roman"/>
              </a:rPr>
              <a:t>EPA</a:t>
            </a:r>
            <a:endParaRPr sz="2600">
              <a:latin typeface="Times New Roman"/>
              <a:cs typeface="Times New Roman"/>
            </a:endParaRPr>
          </a:p>
          <a:p>
            <a:pPr marL="389890" indent="-37719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pc="15" dirty="0"/>
              <a:t>Corporations</a:t>
            </a:r>
          </a:p>
          <a:p>
            <a:pPr marL="829944" lvl="1" indent="-314325">
              <a:lnSpc>
                <a:spcPct val="100000"/>
              </a:lnSpc>
              <a:spcBef>
                <a:spcPts val="735"/>
              </a:spcBef>
              <a:buFont typeface="Arial"/>
              <a:buChar char="–"/>
              <a:tabLst>
                <a:tab pos="829944" algn="l"/>
              </a:tabLst>
            </a:pPr>
            <a:r>
              <a:rPr sz="2600" spc="15" dirty="0">
                <a:solidFill>
                  <a:srgbClr val="7030A0"/>
                </a:solidFill>
                <a:latin typeface="Times New Roman"/>
                <a:cs typeface="Times New Roman"/>
              </a:rPr>
              <a:t>Gateways</a:t>
            </a:r>
            <a:r>
              <a:rPr sz="2600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2600" spc="15" dirty="0">
                <a:solidFill>
                  <a:srgbClr val="7030A0"/>
                </a:solidFill>
                <a:latin typeface="Times New Roman"/>
                <a:cs typeface="Times New Roman"/>
              </a:rPr>
              <a:t>program</a:t>
            </a:r>
            <a:endParaRPr sz="2600">
              <a:latin typeface="Times New Roman"/>
              <a:cs typeface="Times New Roman"/>
            </a:endParaRPr>
          </a:p>
          <a:p>
            <a:pPr marL="829944" lvl="1" indent="-314325">
              <a:lnSpc>
                <a:spcPct val="100000"/>
              </a:lnSpc>
              <a:spcBef>
                <a:spcPts val="630"/>
              </a:spcBef>
              <a:buFont typeface="Arial"/>
              <a:buChar char="–"/>
              <a:tabLst>
                <a:tab pos="829944" algn="l"/>
              </a:tabLst>
            </a:pPr>
            <a:r>
              <a:rPr sz="2600" spc="15" dirty="0">
                <a:solidFill>
                  <a:srgbClr val="7030A0"/>
                </a:solidFill>
                <a:latin typeface="Times New Roman"/>
                <a:cs typeface="Times New Roman"/>
              </a:rPr>
              <a:t>Google</a:t>
            </a:r>
            <a:endParaRPr sz="2600">
              <a:latin typeface="Times New Roman"/>
              <a:cs typeface="Times New Roman"/>
            </a:endParaRPr>
          </a:p>
          <a:p>
            <a:pPr marL="389890" indent="-377190">
              <a:lnSpc>
                <a:spcPct val="100000"/>
              </a:lnSpc>
              <a:spcBef>
                <a:spcPts val="735"/>
              </a:spcBef>
              <a:buFont typeface="Arial"/>
              <a:buChar char="•"/>
              <a:tabLst>
                <a:tab pos="389255" algn="l"/>
                <a:tab pos="389890" algn="l"/>
              </a:tabLst>
            </a:pPr>
            <a:r>
              <a:rPr spc="15" dirty="0">
                <a:solidFill>
                  <a:srgbClr val="000000"/>
                </a:solidFill>
              </a:rPr>
              <a:t>Foundations and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spc="10" dirty="0">
                <a:solidFill>
                  <a:srgbClr val="000000"/>
                </a:solidFill>
              </a:rPr>
              <a:t>grants</a:t>
            </a:r>
          </a:p>
        </p:txBody>
      </p:sp>
      <p:sp>
        <p:nvSpPr>
          <p:cNvPr id="5" name="object 5"/>
          <p:cNvSpPr/>
          <p:nvPr/>
        </p:nvSpPr>
        <p:spPr>
          <a:xfrm>
            <a:off x="6739128" y="181355"/>
            <a:ext cx="2424074" cy="20619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21E1B9-ED7C-8F43-A67F-F8CE3D1EF12D}"/>
              </a:ext>
            </a:extLst>
          </p:cNvPr>
          <p:cNvSpPr txBox="1"/>
          <p:nvPr/>
        </p:nvSpPr>
        <p:spPr>
          <a:xfrm>
            <a:off x="943457" y="310515"/>
            <a:ext cx="4724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4000" b="1" dirty="0"/>
              <a:t>Funding Sources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76400" y="709003"/>
            <a:ext cx="6289852" cy="22396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E596DA-DA35-314E-97E9-C2DCBACD6620}"/>
              </a:ext>
            </a:extLst>
          </p:cNvPr>
          <p:cNvSpPr txBox="1"/>
          <p:nvPr/>
        </p:nvSpPr>
        <p:spPr>
          <a:xfrm>
            <a:off x="945362" y="3810000"/>
            <a:ext cx="8763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/>
              <a:t>Join the DST Community and checkout a Team Meeting</a:t>
            </a:r>
          </a:p>
          <a:p>
            <a:r>
              <a:rPr lang="en-US" sz="2800" dirty="0"/>
              <a:t>          </a:t>
            </a:r>
            <a:r>
              <a:rPr lang="en-US" sz="2800" dirty="0">
                <a:hlinkClick r:id="rId3"/>
              </a:rPr>
              <a:t>www.streetsteam.org</a:t>
            </a:r>
            <a:endParaRPr lang="en-US" sz="2800" dirty="0"/>
          </a:p>
          <a:p>
            <a:pPr marL="285750" indent="-285750">
              <a:buFontTx/>
              <a:buChar char="-"/>
            </a:pPr>
            <a:r>
              <a:rPr lang="en-US" sz="2800" dirty="0"/>
              <a:t>Provide employment opportunities to Team Members.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Share this opportunity with a local un-housed person.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17640"/>
            <a:ext cx="10058400" cy="520065"/>
          </a:xfrm>
          <a:custGeom>
            <a:avLst/>
            <a:gdLst/>
            <a:ahLst/>
            <a:cxnLst/>
            <a:rect l="l" t="t" r="r" b="b"/>
            <a:pathLst>
              <a:path w="10058400" h="520065">
                <a:moveTo>
                  <a:pt x="0" y="0"/>
                </a:moveTo>
                <a:lnTo>
                  <a:pt x="0" y="519600"/>
                </a:lnTo>
                <a:lnTo>
                  <a:pt x="10058400" y="395935"/>
                </a:lnTo>
                <a:lnTo>
                  <a:pt x="10058400" y="123673"/>
                </a:lnTo>
                <a:lnTo>
                  <a:pt x="0" y="0"/>
                </a:lnTo>
                <a:close/>
              </a:path>
            </a:pathLst>
          </a:custGeom>
          <a:solidFill>
            <a:srgbClr val="711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03530" algn="ctr">
              <a:lnSpc>
                <a:spcPct val="100000"/>
              </a:lnSpc>
              <a:spcBef>
                <a:spcPts val="120"/>
              </a:spcBef>
            </a:pPr>
            <a:r>
              <a:rPr spc="5" dirty="0"/>
              <a:t>Zama Dlamini </a:t>
            </a:r>
            <a:r>
              <a:rPr spc="10" dirty="0"/>
              <a:t>– Oakland </a:t>
            </a:r>
            <a:r>
              <a:rPr spc="5" dirty="0"/>
              <a:t>Project</a:t>
            </a:r>
            <a:r>
              <a:rPr spc="-50" dirty="0"/>
              <a:t> </a:t>
            </a:r>
            <a:r>
              <a:rPr spc="10" dirty="0"/>
              <a:t>Manager</a:t>
            </a:r>
          </a:p>
          <a:p>
            <a:pPr marL="303530">
              <a:lnSpc>
                <a:spcPct val="100000"/>
              </a:lnSpc>
              <a:spcBef>
                <a:spcPts val="15"/>
              </a:spcBef>
            </a:pPr>
            <a:endParaRPr sz="4550"/>
          </a:p>
          <a:p>
            <a:pPr marL="303530" algn="ctr">
              <a:lnSpc>
                <a:spcPct val="100000"/>
              </a:lnSpc>
            </a:pPr>
            <a:r>
              <a:rPr sz="3950" b="1" spc="-15" dirty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zama@StreetsTeam.org</a:t>
            </a:r>
            <a:endParaRPr sz="39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44267" y="5253507"/>
            <a:ext cx="5671820" cy="0"/>
          </a:xfrm>
          <a:custGeom>
            <a:avLst/>
            <a:gdLst/>
            <a:ahLst/>
            <a:cxnLst/>
            <a:rect l="l" t="t" r="r" b="b"/>
            <a:pathLst>
              <a:path w="5671820">
                <a:moveTo>
                  <a:pt x="0" y="0"/>
                </a:moveTo>
                <a:lnTo>
                  <a:pt x="5671807" y="0"/>
                </a:lnTo>
              </a:path>
            </a:pathLst>
          </a:custGeom>
          <a:ln w="558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82799" y="1448460"/>
            <a:ext cx="1812925" cy="8147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150" spc="-735" dirty="0">
                <a:solidFill>
                  <a:srgbClr val="7030A0"/>
                </a:solidFill>
                <a:latin typeface="Arial"/>
                <a:cs typeface="Arial"/>
              </a:rPr>
              <a:t>Connect</a:t>
            </a:r>
            <a:endParaRPr sz="51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66815" y="647395"/>
            <a:ext cx="2551480" cy="24508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10" dirty="0"/>
              <a:t>ENDING</a:t>
            </a:r>
            <a:r>
              <a:rPr spc="-105" dirty="0"/>
              <a:t> </a:t>
            </a:r>
            <a:r>
              <a:rPr spc="-15" dirty="0"/>
              <a:t>HOMELESSNESS</a:t>
            </a:r>
            <a:r>
              <a:rPr spc="-114" dirty="0"/>
              <a:t> </a:t>
            </a:r>
            <a:r>
              <a:rPr spc="-35" dirty="0"/>
              <a:t>THROUGH</a:t>
            </a:r>
            <a:r>
              <a:rPr spc="-105" dirty="0"/>
              <a:t> </a:t>
            </a:r>
            <a:r>
              <a:rPr spc="-65" dirty="0"/>
              <a:t>THE</a:t>
            </a:r>
            <a:r>
              <a:rPr spc="-100" dirty="0"/>
              <a:t> </a:t>
            </a:r>
            <a:r>
              <a:rPr spc="-40" dirty="0"/>
              <a:t>DIGNITY</a:t>
            </a:r>
            <a:r>
              <a:rPr spc="-100" dirty="0"/>
              <a:t> </a:t>
            </a:r>
            <a:r>
              <a:rPr spc="-40" dirty="0"/>
              <a:t>OF</a:t>
            </a:r>
            <a:r>
              <a:rPr spc="-120" dirty="0"/>
              <a:t> </a:t>
            </a:r>
            <a:r>
              <a:rPr spc="-5" dirty="0"/>
              <a:t>WORK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704</Words>
  <Application>Microsoft Macintosh PowerPoint</Application>
  <PresentationFormat>Custom</PresentationFormat>
  <Paragraphs>135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True or False?</vt:lpstr>
      <vt:lpstr>PowerPoint Presentation</vt:lpstr>
      <vt:lpstr>WE ARE helping homeless PEOPLE  REBUILD THEIR LIVES through the dignity of work.</vt:lpstr>
      <vt:lpstr>PowerPoint Presentation</vt:lpstr>
      <vt:lpstr>Stipend</vt:lpstr>
      <vt:lpstr>When a Team Member</vt:lpstr>
      <vt:lpstr>Team Members  volunteer all over cities  removing debris and  helping the  environment</vt:lpstr>
      <vt:lpstr>PowerPoint Presentation</vt:lpstr>
      <vt:lpstr>PowerPoint Presentation</vt:lpstr>
      <vt:lpstr>A case study</vt:lpstr>
      <vt:lpstr>PowerPoint Presentation</vt:lpstr>
      <vt:lpstr>San Jose Environmental Success as studied by Santa Clara University</vt:lpstr>
      <vt:lpstr>PowerPoint Presentation</vt:lpstr>
      <vt:lpstr>PowerPoint Presentation</vt:lpstr>
      <vt:lpstr>PowerPoint Presentation</vt:lpstr>
      <vt:lpstr>Other examples</vt:lpstr>
      <vt:lpstr>PowerPoint Presentation</vt:lpstr>
      <vt:lpstr>Community Benefits</vt:lpstr>
      <vt:lpstr>PowerPoint Presentation</vt:lpstr>
      <vt:lpstr>PowerPoint Presentation</vt:lpstr>
      <vt:lpstr>Connect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Zama Dlamini</cp:lastModifiedBy>
  <cp:revision>4</cp:revision>
  <dcterms:created xsi:type="dcterms:W3CDTF">2019-05-03T19:38:13Z</dcterms:created>
  <dcterms:modified xsi:type="dcterms:W3CDTF">2019-05-03T20:13:46Z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2019-05-03T00:00:00Z</vt:filetime>
  </property>
</Properties>
</file>