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5" r:id="rId9"/>
    <p:sldId id="267" r:id="rId10"/>
    <p:sldId id="266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AB05F-6814-419D-A76D-31AF2206C00B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E3AE-3569-4A36-B676-FD3B3F8AD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622251-0744-4BCD-A97A-93451233C998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D408-126C-4EE5-A698-3CCF08E59571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1418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CA7EDA-8DAC-4C08-AE96-E8FA51222310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F6969F-46A3-431C-ADE4-354A8EA71B5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Bay Area Watershed Network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May 3, 2019</a:t>
            </a:r>
            <a:endParaRPr lang="en-US" dirty="0" smtClean="0"/>
          </a:p>
          <a:p>
            <a:r>
              <a:rPr lang="en-US" sz="2400" dirty="0" smtClean="0"/>
              <a:t>Mitch Avalon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9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cost-effective mitigation for transportation projects</a:t>
            </a:r>
          </a:p>
          <a:p>
            <a:r>
              <a:rPr lang="en-US" dirty="0" smtClean="0"/>
              <a:t>Development of robust Alternative Compliance program</a:t>
            </a:r>
          </a:p>
          <a:p>
            <a:r>
              <a:rPr lang="en-US" dirty="0" smtClean="0"/>
              <a:t>Protecting transportation investment from climate change impacts</a:t>
            </a:r>
          </a:p>
          <a:p>
            <a:r>
              <a:rPr lang="en-US" dirty="0" smtClean="0"/>
              <a:t>Potential groundwater recharge co-benefit</a:t>
            </a:r>
          </a:p>
          <a:p>
            <a:r>
              <a:rPr lang="en-US" dirty="0" smtClean="0"/>
              <a:t>Development of better </a:t>
            </a:r>
            <a:r>
              <a:rPr lang="en-US" dirty="0" err="1" smtClean="0"/>
              <a:t>stormwater</a:t>
            </a:r>
            <a:r>
              <a:rPr lang="en-US" dirty="0" smtClean="0"/>
              <a:t> infrastructure inventory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</a:t>
            </a:r>
            <a:r>
              <a:rPr lang="en-US" dirty="0" err="1" smtClean="0"/>
              <a:t>Stormwater</a:t>
            </a:r>
            <a:r>
              <a:rPr lang="en-US" dirty="0" smtClean="0"/>
              <a:t> Legislation:</a:t>
            </a:r>
            <a:br>
              <a:rPr lang="en-US" dirty="0" smtClean="0"/>
            </a:br>
            <a:r>
              <a:rPr lang="en-US" dirty="0" smtClean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dirty="0" smtClean="0"/>
              <a:t>Work </a:t>
            </a:r>
            <a:r>
              <a:rPr lang="en-US" dirty="0" smtClean="0"/>
              <a:t>with MTC to develop implementation details</a:t>
            </a:r>
          </a:p>
          <a:p>
            <a:r>
              <a:rPr lang="en-US" dirty="0" smtClean="0"/>
              <a:t>Go through the Plan Bay Area process</a:t>
            </a:r>
          </a:p>
          <a:p>
            <a:r>
              <a:rPr lang="en-US" dirty="0" smtClean="0"/>
              <a:t>Include in the California State Association of Counties legislative program (next 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23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Day at the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r>
              <a:rPr lang="en-US" dirty="0" smtClean="0"/>
              <a:t>Sponsored by the California Watershed Network</a:t>
            </a:r>
          </a:p>
          <a:p>
            <a:r>
              <a:rPr lang="en-US" dirty="0" smtClean="0"/>
              <a:t>Annual event to network and meet with legislators</a:t>
            </a:r>
          </a:p>
          <a:p>
            <a:r>
              <a:rPr lang="en-US" dirty="0" smtClean="0"/>
              <a:t>Usually occurs in April</a:t>
            </a:r>
          </a:p>
          <a:p>
            <a:r>
              <a:rPr lang="en-US" dirty="0" smtClean="0"/>
              <a:t>Morning session with speakers </a:t>
            </a:r>
          </a:p>
          <a:p>
            <a:r>
              <a:rPr lang="en-US" dirty="0" smtClean="0"/>
              <a:t>Afternoon meetings with legislators</a:t>
            </a:r>
          </a:p>
          <a:p>
            <a:r>
              <a:rPr lang="en-US" dirty="0" smtClean="0"/>
              <a:t>Opportunity to educate legislators and advocate for our collective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7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G:\fldctl\Watershed Planning - Engineering\Zone 3B\Lower WC\Pacheco Marsh Restoration\Photos from MHLT\pacheco#2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84263"/>
            <a:ext cx="7467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5257800" y="1219200"/>
            <a:ext cx="28194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Questions?</a:t>
            </a:r>
          </a:p>
        </p:txBody>
      </p:sp>
      <p:pic>
        <p:nvPicPr>
          <p:cNvPr id="3174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5286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5716588"/>
            <a:ext cx="6842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4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Funding: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43400" cy="4434840"/>
          </a:xfrm>
        </p:spPr>
        <p:txBody>
          <a:bodyPr/>
          <a:lstStyle/>
          <a:p>
            <a:r>
              <a:rPr lang="en-US" dirty="0" err="1" smtClean="0"/>
              <a:t>Stormwater</a:t>
            </a:r>
            <a:r>
              <a:rPr lang="en-US" dirty="0" smtClean="0"/>
              <a:t> is: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quality (</a:t>
            </a:r>
            <a:r>
              <a:rPr lang="en-US" dirty="0" smtClean="0"/>
              <a:t>pollutant </a:t>
            </a:r>
            <a:r>
              <a:rPr lang="en-US" dirty="0"/>
              <a:t>reduction)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quantity (flood waters)</a:t>
            </a:r>
          </a:p>
          <a:p>
            <a:r>
              <a:rPr lang="en-US" dirty="0" smtClean="0"/>
              <a:t>Resiliency relates to:</a:t>
            </a:r>
          </a:p>
          <a:p>
            <a:pPr lvl="1"/>
            <a:r>
              <a:rPr lang="en-US" dirty="0" smtClean="0"/>
              <a:t>Rising sea levels</a:t>
            </a:r>
          </a:p>
          <a:p>
            <a:pPr lvl="1"/>
            <a:r>
              <a:rPr lang="en-US" dirty="0" smtClean="0"/>
              <a:t>Increased storm surge</a:t>
            </a:r>
          </a:p>
          <a:p>
            <a:pPr lvl="1"/>
            <a:r>
              <a:rPr lang="en-US" dirty="0" smtClean="0"/>
              <a:t>More </a:t>
            </a:r>
            <a:r>
              <a:rPr lang="en-US" smtClean="0"/>
              <a:t>intense </a:t>
            </a:r>
            <a:r>
              <a:rPr lang="en-US" smtClean="0"/>
              <a:t>rainfall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29576"/>
            <a:ext cx="3810000" cy="3016485"/>
          </a:xfrm>
        </p:spPr>
      </p:pic>
    </p:spTree>
    <p:extLst>
      <p:ext uri="{BB962C8B-B14F-4D97-AF65-F5344CB8AC3E}">
        <p14:creationId xmlns:p14="http://schemas.microsoft.com/office/powerpoint/2010/main" val="325382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(by the numbers)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7200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$1 billion in flood protection asset value</a:t>
            </a:r>
          </a:p>
          <a:p>
            <a:r>
              <a:rPr lang="en-US" dirty="0" smtClean="0"/>
              <a:t>$2.4 billion in capital replacement costs</a:t>
            </a:r>
          </a:p>
          <a:p>
            <a:r>
              <a:rPr lang="en-US" dirty="0" smtClean="0"/>
              <a:t>$5 million (this year) pollution reduction program costs</a:t>
            </a:r>
          </a:p>
          <a:p>
            <a:r>
              <a:rPr lang="en-US" dirty="0" smtClean="0"/>
              <a:t>$1.2 million shortfall (this year)</a:t>
            </a:r>
          </a:p>
          <a:p>
            <a:r>
              <a:rPr lang="en-US" dirty="0" smtClean="0"/>
              <a:t>Pollution reduction program costs increase each year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96267"/>
            <a:ext cx="3581400" cy="2683103"/>
          </a:xfrm>
        </p:spPr>
      </p:pic>
    </p:spTree>
    <p:extLst>
      <p:ext uri="{BB962C8B-B14F-4D97-AF65-F5344CB8AC3E}">
        <p14:creationId xmlns:p14="http://schemas.microsoft.com/office/powerpoint/2010/main" val="37979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 (</a:t>
            </a:r>
            <a:r>
              <a:rPr lang="en-US" sz="4000" dirty="0" err="1" smtClean="0"/>
              <a:t>stormwater</a:t>
            </a:r>
            <a:r>
              <a:rPr lang="en-US" sz="4000" dirty="0" smtClean="0"/>
              <a:t> perspective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66260" cy="44348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Rises to public conscious infrequently</a:t>
            </a:r>
          </a:p>
          <a:p>
            <a:r>
              <a:rPr lang="en-US" dirty="0" smtClean="0"/>
              <a:t>Underfunded, underappreciated, undervalued</a:t>
            </a:r>
          </a:p>
          <a:p>
            <a:r>
              <a:rPr lang="en-US" dirty="0" smtClean="0"/>
              <a:t>Not viewed as a benefit to upland dwellers </a:t>
            </a:r>
          </a:p>
          <a:p>
            <a:r>
              <a:rPr lang="en-US" dirty="0" smtClean="0"/>
              <a:t>Out of sight, out of mind applies here</a:t>
            </a:r>
          </a:p>
          <a:p>
            <a:r>
              <a:rPr lang="en-US" dirty="0" smtClean="0"/>
              <a:t>No customer/service relationship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73831"/>
            <a:ext cx="3886200" cy="2727976"/>
          </a:xfrm>
        </p:spPr>
      </p:pic>
    </p:spTree>
    <p:extLst>
      <p:ext uri="{BB962C8B-B14F-4D97-AF65-F5344CB8AC3E}">
        <p14:creationId xmlns:p14="http://schemas.microsoft.com/office/powerpoint/2010/main" val="260694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3434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Storm drainage inventory not fully known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infrastructure not considered until project stage</a:t>
            </a:r>
          </a:p>
          <a:p>
            <a:r>
              <a:rPr lang="en-US" dirty="0" smtClean="0"/>
              <a:t>Understanding </a:t>
            </a:r>
            <a:r>
              <a:rPr lang="en-US" dirty="0" err="1"/>
              <a:t>s</a:t>
            </a:r>
            <a:r>
              <a:rPr lang="en-US" dirty="0" err="1" smtClean="0"/>
              <a:t>tormwater</a:t>
            </a:r>
            <a:r>
              <a:rPr lang="en-US" dirty="0" smtClean="0"/>
              <a:t> infrastructure needs is critical for resiliency</a:t>
            </a:r>
            <a:endParaRPr lang="en-US" dirty="0"/>
          </a:p>
        </p:txBody>
      </p:sp>
      <p:pic>
        <p:nvPicPr>
          <p:cNvPr id="5" name="Picture 9" descr="G:\Admin\Mitch\Pictures\Pine Creek Flooding 1958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05873"/>
            <a:ext cx="3886200" cy="34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35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8006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Integrate </a:t>
            </a:r>
            <a:r>
              <a:rPr lang="en-US" dirty="0" err="1" smtClean="0"/>
              <a:t>stormwater</a:t>
            </a:r>
            <a:r>
              <a:rPr lang="en-US" dirty="0" smtClean="0"/>
              <a:t> infrastructure needs into the regional transportation planning process, along with land-use and housing needs.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infrastructure includes flood protection facilities and </a:t>
            </a:r>
            <a:r>
              <a:rPr lang="en-US" dirty="0" err="1" smtClean="0"/>
              <a:t>stormwater</a:t>
            </a:r>
            <a:r>
              <a:rPr lang="en-US" dirty="0" smtClean="0"/>
              <a:t> treatment facilities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38399"/>
            <a:ext cx="3047999" cy="3916363"/>
          </a:xfrm>
        </p:spPr>
      </p:pic>
    </p:spTree>
    <p:extLst>
      <p:ext uri="{BB962C8B-B14F-4D97-AF65-F5344CB8AC3E}">
        <p14:creationId xmlns:p14="http://schemas.microsoft.com/office/powerpoint/2010/main" val="3757438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smtClean="0"/>
              <a:t>Planning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6999"/>
            <a:ext cx="4343400" cy="3687925"/>
          </a:xfrm>
        </p:spPr>
        <p:txBody>
          <a:bodyPr>
            <a:normAutofit/>
          </a:bodyPr>
          <a:lstStyle/>
          <a:p>
            <a:r>
              <a:rPr lang="en-US" dirty="0" smtClean="0"/>
              <a:t>Green </a:t>
            </a:r>
            <a:r>
              <a:rPr lang="en-US" dirty="0"/>
              <a:t>Infrastructure Plan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Resiliency Planning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Storm Water Resource </a:t>
            </a:r>
            <a:r>
              <a:rPr lang="en-US" dirty="0" smtClean="0"/>
              <a:t>Plan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Flood Control District </a:t>
            </a:r>
            <a:r>
              <a:rPr lang="en-US" dirty="0" smtClean="0"/>
              <a:t>CIP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Integrated Regional Water </a:t>
            </a:r>
            <a:r>
              <a:rPr lang="en-US" dirty="0" smtClean="0"/>
              <a:t>Management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/>
              <a:t>Pollutant Attainment Planning (TMDL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FC-10696 Walnut Cre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" t="3329" r="2280" b="4349"/>
          <a:stretch>
            <a:fillRect/>
          </a:stretch>
        </p:blipFill>
        <p:spPr bwMode="auto">
          <a:xfrm>
            <a:off x="4876800" y="2652566"/>
            <a:ext cx="4038600" cy="297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12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Transportation </a:t>
            </a:r>
            <a:r>
              <a:rPr lang="en-US" dirty="0" smtClean="0"/>
              <a:t>Planning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20085"/>
            <a:ext cx="4724400" cy="443484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Regional Transportation Plan </a:t>
            </a:r>
          </a:p>
          <a:p>
            <a:pPr lvl="1"/>
            <a:r>
              <a:rPr lang="en-US" dirty="0" smtClean="0"/>
              <a:t>Sustainable Communities Strategy (Plan Bay Area)</a:t>
            </a:r>
          </a:p>
          <a:p>
            <a:pPr lvl="1"/>
            <a:r>
              <a:rPr lang="en-US" dirty="0" smtClean="0"/>
              <a:t>Integrates regional land-use and housing needs</a:t>
            </a:r>
          </a:p>
          <a:p>
            <a:pPr lvl="1"/>
            <a:r>
              <a:rPr lang="en-US" dirty="0" smtClean="0"/>
              <a:t>Updated </a:t>
            </a:r>
            <a:r>
              <a:rPr lang="en-US" dirty="0" smtClean="0"/>
              <a:t>every 4 to 5 years</a:t>
            </a:r>
          </a:p>
          <a:p>
            <a:pPr lvl="1"/>
            <a:r>
              <a:rPr lang="en-US" dirty="0" err="1" smtClean="0"/>
              <a:t>Stormwater</a:t>
            </a:r>
            <a:r>
              <a:rPr lang="en-US" dirty="0" smtClean="0"/>
              <a:t> infrastructure needs are not included</a:t>
            </a:r>
          </a:p>
          <a:p>
            <a:pPr lvl="1"/>
            <a:r>
              <a:rPr lang="en-US" dirty="0" smtClean="0"/>
              <a:t>Resiliency will be included in the next cycle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18519"/>
            <a:ext cx="3733800" cy="4038600"/>
          </a:xfrm>
        </p:spPr>
      </p:pic>
    </p:spTree>
    <p:extLst>
      <p:ext uri="{BB962C8B-B14F-4D97-AF65-F5344CB8AC3E}">
        <p14:creationId xmlns:p14="http://schemas.microsoft.com/office/powerpoint/2010/main" val="385093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Integration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Gather </a:t>
            </a:r>
            <a:r>
              <a:rPr lang="en-US" dirty="0" err="1" smtClean="0"/>
              <a:t>stormwater</a:t>
            </a:r>
            <a:r>
              <a:rPr lang="en-US" dirty="0" smtClean="0"/>
              <a:t> quality and quantity information, data gaps, plan to fill gaps</a:t>
            </a:r>
          </a:p>
          <a:p>
            <a:r>
              <a:rPr lang="en-US" dirty="0" smtClean="0"/>
              <a:t>Identify impacts on </a:t>
            </a:r>
            <a:r>
              <a:rPr lang="en-US" dirty="0" err="1" smtClean="0"/>
              <a:t>stormwater</a:t>
            </a:r>
            <a:r>
              <a:rPr lang="en-US" dirty="0" smtClean="0"/>
              <a:t> and identify mitigation measures</a:t>
            </a:r>
          </a:p>
          <a:p>
            <a:r>
              <a:rPr lang="en-US" dirty="0" smtClean="0"/>
              <a:t>Determine future impact of floodwaters due to a changing climate</a:t>
            </a:r>
          </a:p>
          <a:p>
            <a:r>
              <a:rPr lang="en-US" dirty="0" smtClean="0"/>
              <a:t>Not a grab of transportation dollars, but should help leverage </a:t>
            </a:r>
            <a:r>
              <a:rPr lang="en-US" dirty="0" err="1" smtClean="0"/>
              <a:t>stormwater</a:t>
            </a:r>
            <a:r>
              <a:rPr lang="en-US" dirty="0" smtClean="0"/>
              <a:t>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64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403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Bay Area Watershed Network</vt:lpstr>
      <vt:lpstr>Stormwater Funding: Terminology</vt:lpstr>
      <vt:lpstr>The Problem (by the numbers)</vt:lpstr>
      <vt:lpstr>The Problem (stormwater perspective)</vt:lpstr>
      <vt:lpstr>Overarching Problem</vt:lpstr>
      <vt:lpstr>Legislative Proposal</vt:lpstr>
      <vt:lpstr>Stormwater Planning Activities</vt:lpstr>
      <vt:lpstr>Transportation Planning Activities</vt:lpstr>
      <vt:lpstr>What does Integration Mean?</vt:lpstr>
      <vt:lpstr>Benefits of Integration</vt:lpstr>
      <vt:lpstr>Proposed Stormwater Legislation: Next Steps</vt:lpstr>
      <vt:lpstr>Watershed Day at the Capitol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Bay Leadership Council</dc:title>
  <dc:creator>Mitch Avalon</dc:creator>
  <cp:lastModifiedBy>Mitch Avalon</cp:lastModifiedBy>
  <cp:revision>22</cp:revision>
  <dcterms:created xsi:type="dcterms:W3CDTF">2018-11-14T23:36:59Z</dcterms:created>
  <dcterms:modified xsi:type="dcterms:W3CDTF">2019-05-03T14:48:03Z</dcterms:modified>
</cp:coreProperties>
</file>