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5" r:id="rId17"/>
    <p:sldId id="284" r:id="rId18"/>
    <p:sldId id="273" r:id="rId19"/>
    <p:sldId id="263" r:id="rId20"/>
    <p:sldId id="29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669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7535" autoAdjust="0"/>
    <p:restoredTop sz="94660"/>
  </p:normalViewPr>
  <p:slideViewPr>
    <p:cSldViewPr>
      <p:cViewPr>
        <p:scale>
          <a:sx n="100" d="100"/>
          <a:sy n="100" d="100"/>
        </p:scale>
        <p:origin x="-36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7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FB061-B4FF-468D-AE57-6B991D1CBEA2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4C9F7-BF73-4DF3-8672-BA0562468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48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7255-6A04-40A3-8584-74ECC11247FE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4680-5D13-4396-B620-97AC2B3B8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7255-6A04-40A3-8584-74ECC11247FE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4680-5D13-4396-B620-97AC2B3B8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55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7255-6A04-40A3-8584-74ECC11247FE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4680-5D13-4396-B620-97AC2B3B8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7255-6A04-40A3-8584-74ECC11247FE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4680-5D13-4396-B620-97AC2B3B8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7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7255-6A04-40A3-8584-74ECC11247FE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4680-5D13-4396-B620-97AC2B3B8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7255-6A04-40A3-8584-74ECC11247FE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4680-5D13-4396-B620-97AC2B3B8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2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7255-6A04-40A3-8584-74ECC11247FE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4680-5D13-4396-B620-97AC2B3B8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8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7255-6A04-40A3-8584-74ECC11247FE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4680-5D13-4396-B620-97AC2B3B8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6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7255-6A04-40A3-8584-74ECC11247FE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4680-5D13-4396-B620-97AC2B3B8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5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7255-6A04-40A3-8584-74ECC11247FE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4680-5D13-4396-B620-97AC2B3B8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1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7255-6A04-40A3-8584-74ECC11247FE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4680-5D13-4396-B620-97AC2B3B8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0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A7255-6A04-40A3-8584-74ECC11247FE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84680-5D13-4396-B620-97AC2B3B8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8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GreenPlan</a:t>
            </a:r>
            <a:r>
              <a:rPr lang="en-US" dirty="0" smtClean="0"/>
              <a:t> Bay Area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Kick Off Meeting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9/19/13, 2-4pm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Elihu</a:t>
            </a:r>
            <a:r>
              <a:rPr lang="en-US" dirty="0" smtClean="0">
                <a:solidFill>
                  <a:schemeClr val="tx1"/>
                </a:solidFill>
              </a:rPr>
              <a:t> Harris Building, Oakland, CA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blueLogo_on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191000"/>
            <a:ext cx="13335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599" y="3124200"/>
            <a:ext cx="450828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Simulate watershed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Identify critical sources areas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Flow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Contaminants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Overlay area-specific considerations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Areas </a:t>
            </a:r>
            <a:r>
              <a:rPr lang="en-US" sz="2000" dirty="0"/>
              <a:t>of known </a:t>
            </a:r>
            <a:r>
              <a:rPr lang="en-US" sz="2000" dirty="0" smtClean="0"/>
              <a:t>flooding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121" y="609600"/>
            <a:ext cx="2521560" cy="23722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77122" y="206986"/>
            <a:ext cx="291953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Critical Areas Tool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704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6550"/>
            <a:ext cx="2515121" cy="22890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477" y="240268"/>
            <a:ext cx="213675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GIS Siting Tool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121" y="609600"/>
            <a:ext cx="2521560" cy="2372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7122" y="206986"/>
            <a:ext cx="291953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Critical Areas Tool</a:t>
            </a:r>
            <a:endParaRPr lang="en-US" sz="2000" dirty="0"/>
          </a:p>
        </p:txBody>
      </p:sp>
      <p:cxnSp>
        <p:nvCxnSpPr>
          <p:cNvPr id="10" name="Elbow Connector 9"/>
          <p:cNvCxnSpPr/>
          <p:nvPr/>
        </p:nvCxnSpPr>
        <p:spPr>
          <a:xfrm rot="10800000" flipV="1">
            <a:off x="2484641" y="2287352"/>
            <a:ext cx="1325881" cy="533399"/>
          </a:xfrm>
          <a:prstGeom prst="bentConnector3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1257821" y="2287351"/>
            <a:ext cx="1082040" cy="533400"/>
          </a:xfrm>
          <a:prstGeom prst="bentConnector3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>
            <a:off x="2307978" y="3046067"/>
            <a:ext cx="251458" cy="840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0" y="4180564"/>
            <a:ext cx="2935623" cy="22964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4202668"/>
            <a:ext cx="227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Feasible &amp; Effective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4049486" y="3733341"/>
            <a:ext cx="494211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Combination = Initial for optimization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e.g., 1000 possible locations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Field  verification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83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94287" y="4809511"/>
            <a:ext cx="2306513" cy="8925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Optimization Tool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Maximize benefit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Minimize cost</a:t>
            </a:r>
          </a:p>
        </p:txBody>
      </p:sp>
      <p:sp>
        <p:nvSpPr>
          <p:cNvPr id="18" name="Right Arrow 17"/>
          <p:cNvSpPr/>
          <p:nvPr/>
        </p:nvSpPr>
        <p:spPr>
          <a:xfrm rot="5400000">
            <a:off x="7543253" y="4367734"/>
            <a:ext cx="583940" cy="232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7333511" y="4845429"/>
            <a:ext cx="1726305" cy="1959489"/>
            <a:chOff x="2840181" y="1905000"/>
            <a:chExt cx="4419600" cy="416260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2784764"/>
              <a:ext cx="3618629" cy="3282844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2840181" y="1905000"/>
              <a:ext cx="4419600" cy="40102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0" y="4180564"/>
            <a:ext cx="2935623" cy="2296436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7638311" y="4724400"/>
            <a:ext cx="1353289" cy="605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600" u="sng" dirty="0" smtClean="0"/>
              <a:t>Master Plan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76200" y="4202668"/>
            <a:ext cx="227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Feasible &amp; Effective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18208833">
            <a:off x="4977339" y="4318902"/>
            <a:ext cx="663541" cy="232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3351910" y="5029200"/>
            <a:ext cx="686691" cy="285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094634" y="471678"/>
            <a:ext cx="4936067" cy="3513666"/>
            <a:chOff x="4094634" y="471678"/>
            <a:chExt cx="4936067" cy="3513666"/>
          </a:xfrm>
        </p:grpSpPr>
        <p:pic>
          <p:nvPicPr>
            <p:cNvPr id="47" name="Picture 46" descr="random_plot2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3" r="2464" b="7013"/>
            <a:stretch/>
          </p:blipFill>
          <p:spPr>
            <a:xfrm>
              <a:off x="4094634" y="471678"/>
              <a:ext cx="4936067" cy="3513666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 bwMode="auto">
            <a:xfrm>
              <a:off x="4262457" y="772829"/>
              <a:ext cx="4570909" cy="29795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 bwMode="auto">
            <a:xfrm>
              <a:off x="4196227" y="2207340"/>
              <a:ext cx="4775195" cy="0"/>
            </a:xfrm>
            <a:prstGeom prst="line">
              <a:avLst/>
            </a:prstGeom>
            <a:ln w="38100" cmpd="sng">
              <a:solidFill>
                <a:srgbClr val="0000FF"/>
              </a:solidFill>
              <a:prstDash val="dash"/>
              <a:headEnd type="none" w="med" len="med"/>
              <a:tailEnd type="none"/>
            </a:ln>
            <a:extLst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4128498" y="1919459"/>
              <a:ext cx="1676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aseline="0" dirty="0">
                  <a:solidFill>
                    <a:srgbClr val="333399"/>
                  </a:solidFill>
                  <a:latin typeface="+mn-lt"/>
                  <a:ea typeface="ＭＳ Ｐゴシック" pitchFamily="34" charset="-128"/>
                </a:rPr>
                <a:t>Target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477000" y="38670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aseline="0" dirty="0">
                <a:latin typeface="+mn-lt"/>
                <a:ea typeface="ＭＳ Ｐゴシック" pitchFamily="34" charset="-128"/>
              </a:rPr>
              <a:t>cost</a:t>
            </a:r>
          </a:p>
        </p:txBody>
      </p:sp>
      <p:sp>
        <p:nvSpPr>
          <p:cNvPr id="24" name="TextBox 23"/>
          <p:cNvSpPr txBox="1"/>
          <p:nvPr/>
        </p:nvSpPr>
        <p:spPr>
          <a:xfrm rot="16200000">
            <a:off x="2505949" y="1957160"/>
            <a:ext cx="284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aseline="0" dirty="0" smtClean="0">
                <a:latin typeface="+mn-lt"/>
                <a:ea typeface="ＭＳ Ｐゴシック" pitchFamily="34" charset="-128"/>
              </a:rPr>
              <a:t>e.g. Peak </a:t>
            </a:r>
            <a:r>
              <a:rPr lang="en-US" sz="2000" baseline="0" dirty="0">
                <a:latin typeface="+mn-lt"/>
                <a:ea typeface="ＭＳ Ｐゴシック" pitchFamily="34" charset="-128"/>
              </a:rPr>
              <a:t>flow </a:t>
            </a:r>
            <a:r>
              <a:rPr lang="en-US" sz="2000" baseline="0" dirty="0" smtClean="0">
                <a:latin typeface="+mn-lt"/>
                <a:ea typeface="ＭＳ Ｐゴシック" pitchFamily="34" charset="-128"/>
              </a:rPr>
              <a:t>reduction</a:t>
            </a:r>
            <a:endParaRPr lang="en-US" sz="2000" baseline="0" dirty="0"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117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94287" y="4809511"/>
            <a:ext cx="2306513" cy="8925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Optimization Tool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Maximize benefit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Minimize cost</a:t>
            </a:r>
          </a:p>
        </p:txBody>
      </p:sp>
      <p:sp>
        <p:nvSpPr>
          <p:cNvPr id="18" name="Right Arrow 17"/>
          <p:cNvSpPr/>
          <p:nvPr/>
        </p:nvSpPr>
        <p:spPr>
          <a:xfrm rot="5400000">
            <a:off x="7543253" y="4367734"/>
            <a:ext cx="583940" cy="232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7333511" y="4845429"/>
            <a:ext cx="1726305" cy="1959489"/>
            <a:chOff x="2840181" y="1905000"/>
            <a:chExt cx="4419600" cy="416260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2784764"/>
              <a:ext cx="3618629" cy="3282844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2840181" y="1905000"/>
              <a:ext cx="4419600" cy="40102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0" y="4180564"/>
            <a:ext cx="2935623" cy="2296436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7638311" y="4724400"/>
            <a:ext cx="1353289" cy="605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600" u="sng" dirty="0" smtClean="0"/>
              <a:t>Master Plan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76200" y="4202668"/>
            <a:ext cx="227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Feasible &amp; Effective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18208833">
            <a:off x="4977339" y="4318902"/>
            <a:ext cx="663541" cy="232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3351910" y="5029200"/>
            <a:ext cx="686691" cy="285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4094634" y="471678"/>
            <a:ext cx="4936067" cy="3513666"/>
            <a:chOff x="1083744" y="1684867"/>
            <a:chExt cx="4936067" cy="3513666"/>
          </a:xfrm>
        </p:grpSpPr>
        <p:pic>
          <p:nvPicPr>
            <p:cNvPr id="47" name="Picture 46" descr="random_plot2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3" r="2464" b="7013"/>
            <a:stretch/>
          </p:blipFill>
          <p:spPr>
            <a:xfrm>
              <a:off x="1083744" y="1684867"/>
              <a:ext cx="4936067" cy="3513666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 bwMode="auto">
            <a:xfrm>
              <a:off x="1251567" y="1986018"/>
              <a:ext cx="4570909" cy="29795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1990398" y="2881593"/>
              <a:ext cx="3582724" cy="1497669"/>
            </a:xfrm>
            <a:custGeom>
              <a:avLst/>
              <a:gdLst>
                <a:gd name="connsiteX0" fmla="*/ 0 w 2691781"/>
                <a:gd name="connsiteY0" fmla="*/ 1611416 h 1611416"/>
                <a:gd name="connsiteX1" fmla="*/ 94781 w 2691781"/>
                <a:gd name="connsiteY1" fmla="*/ 1383922 h 1611416"/>
                <a:gd name="connsiteX2" fmla="*/ 435993 w 2691781"/>
                <a:gd name="connsiteY2" fmla="*/ 1061639 h 1611416"/>
                <a:gd name="connsiteX3" fmla="*/ 1364847 w 2691781"/>
                <a:gd name="connsiteY3" fmla="*/ 454988 h 1611416"/>
                <a:gd name="connsiteX4" fmla="*/ 2691781 w 2691781"/>
                <a:gd name="connsiteY4" fmla="*/ 0 h 1611416"/>
                <a:gd name="connsiteX0" fmla="*/ 0 w 2691781"/>
                <a:gd name="connsiteY0" fmla="*/ 1611416 h 1611416"/>
                <a:gd name="connsiteX1" fmla="*/ 94781 w 2691781"/>
                <a:gd name="connsiteY1" fmla="*/ 1383922 h 1611416"/>
                <a:gd name="connsiteX2" fmla="*/ 435993 w 2691781"/>
                <a:gd name="connsiteY2" fmla="*/ 1061639 h 1611416"/>
                <a:gd name="connsiteX3" fmla="*/ 1137372 w 2691781"/>
                <a:gd name="connsiteY3" fmla="*/ 587693 h 1611416"/>
                <a:gd name="connsiteX4" fmla="*/ 2691781 w 2691781"/>
                <a:gd name="connsiteY4" fmla="*/ 0 h 1611416"/>
                <a:gd name="connsiteX0" fmla="*/ 0 w 2919256"/>
                <a:gd name="connsiteY0" fmla="*/ 1308091 h 1308091"/>
                <a:gd name="connsiteX1" fmla="*/ 94781 w 2919256"/>
                <a:gd name="connsiteY1" fmla="*/ 1080597 h 1308091"/>
                <a:gd name="connsiteX2" fmla="*/ 435993 w 2919256"/>
                <a:gd name="connsiteY2" fmla="*/ 758314 h 1308091"/>
                <a:gd name="connsiteX3" fmla="*/ 1137372 w 2919256"/>
                <a:gd name="connsiteY3" fmla="*/ 284368 h 1308091"/>
                <a:gd name="connsiteX4" fmla="*/ 2919256 w 2919256"/>
                <a:gd name="connsiteY4" fmla="*/ 0 h 1308091"/>
                <a:gd name="connsiteX0" fmla="*/ 0 w 3203599"/>
                <a:gd name="connsiteY0" fmla="*/ 1535585 h 1535585"/>
                <a:gd name="connsiteX1" fmla="*/ 379124 w 3203599"/>
                <a:gd name="connsiteY1" fmla="*/ 1080597 h 1535585"/>
                <a:gd name="connsiteX2" fmla="*/ 720336 w 3203599"/>
                <a:gd name="connsiteY2" fmla="*/ 758314 h 1535585"/>
                <a:gd name="connsiteX3" fmla="*/ 1421715 w 3203599"/>
                <a:gd name="connsiteY3" fmla="*/ 284368 h 1535585"/>
                <a:gd name="connsiteX4" fmla="*/ 3203599 w 3203599"/>
                <a:gd name="connsiteY4" fmla="*/ 0 h 1535585"/>
                <a:gd name="connsiteX0" fmla="*/ 0 w 3203599"/>
                <a:gd name="connsiteY0" fmla="*/ 1535585 h 1535585"/>
                <a:gd name="connsiteX1" fmla="*/ 379124 w 3203599"/>
                <a:gd name="connsiteY1" fmla="*/ 1080597 h 1535585"/>
                <a:gd name="connsiteX2" fmla="*/ 720336 w 3203599"/>
                <a:gd name="connsiteY2" fmla="*/ 663525 h 1535585"/>
                <a:gd name="connsiteX3" fmla="*/ 1421715 w 3203599"/>
                <a:gd name="connsiteY3" fmla="*/ 284368 h 1535585"/>
                <a:gd name="connsiteX4" fmla="*/ 3203599 w 3203599"/>
                <a:gd name="connsiteY4" fmla="*/ 0 h 1535585"/>
                <a:gd name="connsiteX0" fmla="*/ 0 w 3203599"/>
                <a:gd name="connsiteY0" fmla="*/ 1535585 h 1535585"/>
                <a:gd name="connsiteX1" fmla="*/ 132693 w 3203599"/>
                <a:gd name="connsiteY1" fmla="*/ 1023724 h 1535585"/>
                <a:gd name="connsiteX2" fmla="*/ 720336 w 3203599"/>
                <a:gd name="connsiteY2" fmla="*/ 663525 h 1535585"/>
                <a:gd name="connsiteX3" fmla="*/ 1421715 w 3203599"/>
                <a:gd name="connsiteY3" fmla="*/ 284368 h 1535585"/>
                <a:gd name="connsiteX4" fmla="*/ 3203599 w 3203599"/>
                <a:gd name="connsiteY4" fmla="*/ 0 h 1535585"/>
                <a:gd name="connsiteX0" fmla="*/ 0 w 3582724"/>
                <a:gd name="connsiteY0" fmla="*/ 1497669 h 1497669"/>
                <a:gd name="connsiteX1" fmla="*/ 511818 w 3582724"/>
                <a:gd name="connsiteY1" fmla="*/ 1023724 h 1497669"/>
                <a:gd name="connsiteX2" fmla="*/ 1099461 w 3582724"/>
                <a:gd name="connsiteY2" fmla="*/ 663525 h 1497669"/>
                <a:gd name="connsiteX3" fmla="*/ 1800840 w 3582724"/>
                <a:gd name="connsiteY3" fmla="*/ 284368 h 1497669"/>
                <a:gd name="connsiteX4" fmla="*/ 3582724 w 3582724"/>
                <a:gd name="connsiteY4" fmla="*/ 0 h 1497669"/>
                <a:gd name="connsiteX0" fmla="*/ 0 w 3582724"/>
                <a:gd name="connsiteY0" fmla="*/ 1497669 h 1497669"/>
                <a:gd name="connsiteX1" fmla="*/ 367885 w 3582724"/>
                <a:gd name="connsiteY1" fmla="*/ 1150724 h 1497669"/>
                <a:gd name="connsiteX2" fmla="*/ 1099461 w 3582724"/>
                <a:gd name="connsiteY2" fmla="*/ 663525 h 1497669"/>
                <a:gd name="connsiteX3" fmla="*/ 1800840 w 3582724"/>
                <a:gd name="connsiteY3" fmla="*/ 284368 h 1497669"/>
                <a:gd name="connsiteX4" fmla="*/ 3582724 w 3582724"/>
                <a:gd name="connsiteY4" fmla="*/ 0 h 1497669"/>
                <a:gd name="connsiteX0" fmla="*/ 0 w 3582724"/>
                <a:gd name="connsiteY0" fmla="*/ 1497669 h 1497669"/>
                <a:gd name="connsiteX1" fmla="*/ 367885 w 3582724"/>
                <a:gd name="connsiteY1" fmla="*/ 1150724 h 1497669"/>
                <a:gd name="connsiteX2" fmla="*/ 803127 w 3582724"/>
                <a:gd name="connsiteY2" fmla="*/ 849792 h 1497669"/>
                <a:gd name="connsiteX3" fmla="*/ 1800840 w 3582724"/>
                <a:gd name="connsiteY3" fmla="*/ 284368 h 1497669"/>
                <a:gd name="connsiteX4" fmla="*/ 3582724 w 3582724"/>
                <a:gd name="connsiteY4" fmla="*/ 0 h 1497669"/>
                <a:gd name="connsiteX0" fmla="*/ 0 w 3582724"/>
                <a:gd name="connsiteY0" fmla="*/ 1497669 h 1497669"/>
                <a:gd name="connsiteX1" fmla="*/ 367885 w 3582724"/>
                <a:gd name="connsiteY1" fmla="*/ 1150724 h 1497669"/>
                <a:gd name="connsiteX2" fmla="*/ 693060 w 3582724"/>
                <a:gd name="connsiteY2" fmla="*/ 917525 h 1497669"/>
                <a:gd name="connsiteX3" fmla="*/ 1800840 w 3582724"/>
                <a:gd name="connsiteY3" fmla="*/ 284368 h 1497669"/>
                <a:gd name="connsiteX4" fmla="*/ 3582724 w 3582724"/>
                <a:gd name="connsiteY4" fmla="*/ 0 h 1497669"/>
                <a:gd name="connsiteX0" fmla="*/ 0 w 3582724"/>
                <a:gd name="connsiteY0" fmla="*/ 1497669 h 1497669"/>
                <a:gd name="connsiteX1" fmla="*/ 283219 w 3582724"/>
                <a:gd name="connsiteY1" fmla="*/ 1235390 h 1497669"/>
                <a:gd name="connsiteX2" fmla="*/ 693060 w 3582724"/>
                <a:gd name="connsiteY2" fmla="*/ 917525 h 1497669"/>
                <a:gd name="connsiteX3" fmla="*/ 1800840 w 3582724"/>
                <a:gd name="connsiteY3" fmla="*/ 284368 h 1497669"/>
                <a:gd name="connsiteX4" fmla="*/ 3582724 w 3582724"/>
                <a:gd name="connsiteY4" fmla="*/ 0 h 149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2724" h="1497669">
                  <a:moveTo>
                    <a:pt x="0" y="1497669"/>
                  </a:moveTo>
                  <a:lnTo>
                    <a:pt x="283219" y="1235390"/>
                  </a:lnTo>
                  <a:lnTo>
                    <a:pt x="693060" y="917525"/>
                  </a:lnTo>
                  <a:lnTo>
                    <a:pt x="1800840" y="284368"/>
                  </a:lnTo>
                  <a:lnTo>
                    <a:pt x="3582724" y="0"/>
                  </a:lnTo>
                </a:path>
              </a:pathLst>
            </a:custGeom>
            <a:ln w="28575" cmpd="sng"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Trebuchet MS"/>
                <a:ea typeface="ＭＳ Ｐゴシック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 bwMode="auto">
            <a:xfrm>
              <a:off x="1898864" y="4320666"/>
              <a:ext cx="118513" cy="11709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aseline="0" smtClean="0">
                <a:solidFill>
                  <a:srgbClr val="0000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 bwMode="auto">
            <a:xfrm>
              <a:off x="2214665" y="4046241"/>
              <a:ext cx="118513" cy="11709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aseline="0" smtClean="0">
                <a:solidFill>
                  <a:srgbClr val="0000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 bwMode="auto">
            <a:xfrm>
              <a:off x="2623224" y="3752487"/>
              <a:ext cx="118513" cy="11709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aseline="0" smtClean="0">
                <a:solidFill>
                  <a:srgbClr val="0000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 bwMode="auto">
            <a:xfrm>
              <a:off x="3739852" y="3109562"/>
              <a:ext cx="118513" cy="11709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aseline="0" smtClean="0">
                <a:solidFill>
                  <a:srgbClr val="0000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 bwMode="auto">
            <a:xfrm>
              <a:off x="5503512" y="2821880"/>
              <a:ext cx="118513" cy="11709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aseline="-250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 bwMode="auto">
            <a:xfrm>
              <a:off x="1185337" y="3420529"/>
              <a:ext cx="4775195" cy="0"/>
            </a:xfrm>
            <a:prstGeom prst="line">
              <a:avLst/>
            </a:prstGeom>
            <a:ln w="38100" cmpd="sng">
              <a:solidFill>
                <a:srgbClr val="0000FF"/>
              </a:solidFill>
              <a:prstDash val="dash"/>
              <a:headEnd type="none" w="med" len="med"/>
              <a:tailEnd type="none"/>
            </a:ln>
            <a:extLst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1117608" y="3132648"/>
              <a:ext cx="1676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aseline="0" dirty="0">
                  <a:solidFill>
                    <a:srgbClr val="333399"/>
                  </a:solidFill>
                  <a:latin typeface="+mn-lt"/>
                  <a:ea typeface="ＭＳ Ｐゴシック" pitchFamily="34" charset="-128"/>
                </a:rPr>
                <a:t>Target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477000" y="38670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aseline="0" dirty="0">
                <a:latin typeface="+mn-lt"/>
                <a:ea typeface="ＭＳ Ｐゴシック" pitchFamily="34" charset="-128"/>
              </a:rPr>
              <a:t>cost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803966" y="3605131"/>
            <a:ext cx="2025589" cy="25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aseline="0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Grey Infrastructure</a:t>
            </a:r>
            <a:endParaRPr lang="en-US" sz="1400" baseline="0" dirty="0">
              <a:solidFill>
                <a:srgbClr val="FF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 bwMode="auto">
          <a:xfrm>
            <a:off x="6644640" y="3681350"/>
            <a:ext cx="137160" cy="13551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2505949" y="1957160"/>
            <a:ext cx="284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aseline="0" dirty="0" smtClean="0">
                <a:latin typeface="+mn-lt"/>
                <a:ea typeface="ＭＳ Ｐゴシック" pitchFamily="34" charset="-128"/>
              </a:rPr>
              <a:t>e.g. Peak </a:t>
            </a:r>
            <a:r>
              <a:rPr lang="en-US" sz="2000" baseline="0" dirty="0">
                <a:latin typeface="+mn-lt"/>
                <a:ea typeface="ＭＳ Ｐゴシック" pitchFamily="34" charset="-128"/>
              </a:rPr>
              <a:t>flow </a:t>
            </a:r>
            <a:r>
              <a:rPr lang="en-US" sz="2000" baseline="0" dirty="0" smtClean="0">
                <a:latin typeface="+mn-lt"/>
                <a:ea typeface="ＭＳ Ｐゴシック" pitchFamily="34" charset="-128"/>
              </a:rPr>
              <a:t>reduction</a:t>
            </a:r>
            <a:endParaRPr lang="en-US" sz="2000" baseline="0" dirty="0"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254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94287" y="4809511"/>
            <a:ext cx="2306513" cy="8925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Optimization Tool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Maximize benefit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Minimize cost</a:t>
            </a:r>
          </a:p>
        </p:txBody>
      </p:sp>
      <p:sp>
        <p:nvSpPr>
          <p:cNvPr id="18" name="Right Arrow 17"/>
          <p:cNvSpPr/>
          <p:nvPr/>
        </p:nvSpPr>
        <p:spPr>
          <a:xfrm rot="5400000">
            <a:off x="7543253" y="4367734"/>
            <a:ext cx="583940" cy="232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7333511" y="4845429"/>
            <a:ext cx="1726305" cy="1959489"/>
            <a:chOff x="2840181" y="1905000"/>
            <a:chExt cx="4419600" cy="416260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2784764"/>
              <a:ext cx="3618629" cy="3282844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2840181" y="1905000"/>
              <a:ext cx="4419600" cy="40102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0" y="4180564"/>
            <a:ext cx="2935623" cy="2296436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7638311" y="4724400"/>
            <a:ext cx="1353289" cy="605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600" u="sng" dirty="0" smtClean="0"/>
              <a:t>Master Plan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76200" y="4202668"/>
            <a:ext cx="227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Feasible &amp; Effective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18208833">
            <a:off x="4977339" y="4318902"/>
            <a:ext cx="663541" cy="232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3351910" y="5029200"/>
            <a:ext cx="686691" cy="285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477000" y="38670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aseline="0" dirty="0">
                <a:latin typeface="+mn-lt"/>
                <a:ea typeface="ＭＳ Ｐゴシック" pitchFamily="34" charset="-128"/>
              </a:rPr>
              <a:t>cost</a:t>
            </a:r>
          </a:p>
        </p:txBody>
      </p:sp>
      <p:pic>
        <p:nvPicPr>
          <p:cNvPr id="26" name="Picture 25" descr="random_plot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r="2464" b="7013"/>
          <a:stretch/>
        </p:blipFill>
        <p:spPr>
          <a:xfrm>
            <a:off x="4094634" y="471678"/>
            <a:ext cx="4936067" cy="351366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4196227" y="2207340"/>
            <a:ext cx="4775195" cy="0"/>
          </a:xfrm>
          <a:prstGeom prst="line">
            <a:avLst/>
          </a:prstGeom>
          <a:ln w="38100" cmpd="sng">
            <a:solidFill>
              <a:srgbClr val="0000FF"/>
            </a:solidFill>
            <a:prstDash val="dash"/>
            <a:headEnd type="none" w="med" len="med"/>
            <a:tailEnd type="non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28498" y="1919459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aseline="0" dirty="0">
                <a:solidFill>
                  <a:srgbClr val="333399"/>
                </a:solidFill>
                <a:latin typeface="+mn-lt"/>
                <a:ea typeface="ＭＳ Ｐゴシック" pitchFamily="34" charset="-128"/>
              </a:rPr>
              <a:t>Target</a:t>
            </a:r>
          </a:p>
        </p:txBody>
      </p:sp>
      <p:sp>
        <p:nvSpPr>
          <p:cNvPr id="29" name="Freeform 28"/>
          <p:cNvSpPr/>
          <p:nvPr/>
        </p:nvSpPr>
        <p:spPr>
          <a:xfrm>
            <a:off x="5001288" y="1668404"/>
            <a:ext cx="3582724" cy="1497669"/>
          </a:xfrm>
          <a:custGeom>
            <a:avLst/>
            <a:gdLst>
              <a:gd name="connsiteX0" fmla="*/ 0 w 2691781"/>
              <a:gd name="connsiteY0" fmla="*/ 1611416 h 1611416"/>
              <a:gd name="connsiteX1" fmla="*/ 94781 w 2691781"/>
              <a:gd name="connsiteY1" fmla="*/ 1383922 h 1611416"/>
              <a:gd name="connsiteX2" fmla="*/ 435993 w 2691781"/>
              <a:gd name="connsiteY2" fmla="*/ 1061639 h 1611416"/>
              <a:gd name="connsiteX3" fmla="*/ 1364847 w 2691781"/>
              <a:gd name="connsiteY3" fmla="*/ 454988 h 1611416"/>
              <a:gd name="connsiteX4" fmla="*/ 2691781 w 2691781"/>
              <a:gd name="connsiteY4" fmla="*/ 0 h 1611416"/>
              <a:gd name="connsiteX0" fmla="*/ 0 w 2691781"/>
              <a:gd name="connsiteY0" fmla="*/ 1611416 h 1611416"/>
              <a:gd name="connsiteX1" fmla="*/ 94781 w 2691781"/>
              <a:gd name="connsiteY1" fmla="*/ 1383922 h 1611416"/>
              <a:gd name="connsiteX2" fmla="*/ 435993 w 2691781"/>
              <a:gd name="connsiteY2" fmla="*/ 1061639 h 1611416"/>
              <a:gd name="connsiteX3" fmla="*/ 1137372 w 2691781"/>
              <a:gd name="connsiteY3" fmla="*/ 587693 h 1611416"/>
              <a:gd name="connsiteX4" fmla="*/ 2691781 w 2691781"/>
              <a:gd name="connsiteY4" fmla="*/ 0 h 1611416"/>
              <a:gd name="connsiteX0" fmla="*/ 0 w 2919256"/>
              <a:gd name="connsiteY0" fmla="*/ 1308091 h 1308091"/>
              <a:gd name="connsiteX1" fmla="*/ 94781 w 2919256"/>
              <a:gd name="connsiteY1" fmla="*/ 1080597 h 1308091"/>
              <a:gd name="connsiteX2" fmla="*/ 435993 w 2919256"/>
              <a:gd name="connsiteY2" fmla="*/ 758314 h 1308091"/>
              <a:gd name="connsiteX3" fmla="*/ 1137372 w 2919256"/>
              <a:gd name="connsiteY3" fmla="*/ 284368 h 1308091"/>
              <a:gd name="connsiteX4" fmla="*/ 2919256 w 2919256"/>
              <a:gd name="connsiteY4" fmla="*/ 0 h 1308091"/>
              <a:gd name="connsiteX0" fmla="*/ 0 w 3203599"/>
              <a:gd name="connsiteY0" fmla="*/ 1535585 h 1535585"/>
              <a:gd name="connsiteX1" fmla="*/ 379124 w 3203599"/>
              <a:gd name="connsiteY1" fmla="*/ 1080597 h 1535585"/>
              <a:gd name="connsiteX2" fmla="*/ 720336 w 3203599"/>
              <a:gd name="connsiteY2" fmla="*/ 758314 h 1535585"/>
              <a:gd name="connsiteX3" fmla="*/ 1421715 w 3203599"/>
              <a:gd name="connsiteY3" fmla="*/ 284368 h 1535585"/>
              <a:gd name="connsiteX4" fmla="*/ 3203599 w 3203599"/>
              <a:gd name="connsiteY4" fmla="*/ 0 h 1535585"/>
              <a:gd name="connsiteX0" fmla="*/ 0 w 3203599"/>
              <a:gd name="connsiteY0" fmla="*/ 1535585 h 1535585"/>
              <a:gd name="connsiteX1" fmla="*/ 379124 w 3203599"/>
              <a:gd name="connsiteY1" fmla="*/ 1080597 h 1535585"/>
              <a:gd name="connsiteX2" fmla="*/ 720336 w 3203599"/>
              <a:gd name="connsiteY2" fmla="*/ 663525 h 1535585"/>
              <a:gd name="connsiteX3" fmla="*/ 1421715 w 3203599"/>
              <a:gd name="connsiteY3" fmla="*/ 284368 h 1535585"/>
              <a:gd name="connsiteX4" fmla="*/ 3203599 w 3203599"/>
              <a:gd name="connsiteY4" fmla="*/ 0 h 1535585"/>
              <a:gd name="connsiteX0" fmla="*/ 0 w 3203599"/>
              <a:gd name="connsiteY0" fmla="*/ 1535585 h 1535585"/>
              <a:gd name="connsiteX1" fmla="*/ 132693 w 3203599"/>
              <a:gd name="connsiteY1" fmla="*/ 1023724 h 1535585"/>
              <a:gd name="connsiteX2" fmla="*/ 720336 w 3203599"/>
              <a:gd name="connsiteY2" fmla="*/ 663525 h 1535585"/>
              <a:gd name="connsiteX3" fmla="*/ 1421715 w 3203599"/>
              <a:gd name="connsiteY3" fmla="*/ 284368 h 1535585"/>
              <a:gd name="connsiteX4" fmla="*/ 3203599 w 3203599"/>
              <a:gd name="connsiteY4" fmla="*/ 0 h 1535585"/>
              <a:gd name="connsiteX0" fmla="*/ 0 w 3582724"/>
              <a:gd name="connsiteY0" fmla="*/ 1497669 h 1497669"/>
              <a:gd name="connsiteX1" fmla="*/ 511818 w 3582724"/>
              <a:gd name="connsiteY1" fmla="*/ 1023724 h 1497669"/>
              <a:gd name="connsiteX2" fmla="*/ 1099461 w 3582724"/>
              <a:gd name="connsiteY2" fmla="*/ 663525 h 1497669"/>
              <a:gd name="connsiteX3" fmla="*/ 1800840 w 3582724"/>
              <a:gd name="connsiteY3" fmla="*/ 284368 h 1497669"/>
              <a:gd name="connsiteX4" fmla="*/ 3582724 w 3582724"/>
              <a:gd name="connsiteY4" fmla="*/ 0 h 1497669"/>
              <a:gd name="connsiteX0" fmla="*/ 0 w 3582724"/>
              <a:gd name="connsiteY0" fmla="*/ 1497669 h 1497669"/>
              <a:gd name="connsiteX1" fmla="*/ 367885 w 3582724"/>
              <a:gd name="connsiteY1" fmla="*/ 1150724 h 1497669"/>
              <a:gd name="connsiteX2" fmla="*/ 1099461 w 3582724"/>
              <a:gd name="connsiteY2" fmla="*/ 663525 h 1497669"/>
              <a:gd name="connsiteX3" fmla="*/ 1800840 w 3582724"/>
              <a:gd name="connsiteY3" fmla="*/ 284368 h 1497669"/>
              <a:gd name="connsiteX4" fmla="*/ 3582724 w 3582724"/>
              <a:gd name="connsiteY4" fmla="*/ 0 h 1497669"/>
              <a:gd name="connsiteX0" fmla="*/ 0 w 3582724"/>
              <a:gd name="connsiteY0" fmla="*/ 1497669 h 1497669"/>
              <a:gd name="connsiteX1" fmla="*/ 367885 w 3582724"/>
              <a:gd name="connsiteY1" fmla="*/ 1150724 h 1497669"/>
              <a:gd name="connsiteX2" fmla="*/ 803127 w 3582724"/>
              <a:gd name="connsiteY2" fmla="*/ 849792 h 1497669"/>
              <a:gd name="connsiteX3" fmla="*/ 1800840 w 3582724"/>
              <a:gd name="connsiteY3" fmla="*/ 284368 h 1497669"/>
              <a:gd name="connsiteX4" fmla="*/ 3582724 w 3582724"/>
              <a:gd name="connsiteY4" fmla="*/ 0 h 1497669"/>
              <a:gd name="connsiteX0" fmla="*/ 0 w 3582724"/>
              <a:gd name="connsiteY0" fmla="*/ 1497669 h 1497669"/>
              <a:gd name="connsiteX1" fmla="*/ 367885 w 3582724"/>
              <a:gd name="connsiteY1" fmla="*/ 1150724 h 1497669"/>
              <a:gd name="connsiteX2" fmla="*/ 693060 w 3582724"/>
              <a:gd name="connsiteY2" fmla="*/ 917525 h 1497669"/>
              <a:gd name="connsiteX3" fmla="*/ 1800840 w 3582724"/>
              <a:gd name="connsiteY3" fmla="*/ 284368 h 1497669"/>
              <a:gd name="connsiteX4" fmla="*/ 3582724 w 3582724"/>
              <a:gd name="connsiteY4" fmla="*/ 0 h 1497669"/>
              <a:gd name="connsiteX0" fmla="*/ 0 w 3582724"/>
              <a:gd name="connsiteY0" fmla="*/ 1497669 h 1497669"/>
              <a:gd name="connsiteX1" fmla="*/ 283219 w 3582724"/>
              <a:gd name="connsiteY1" fmla="*/ 1235390 h 1497669"/>
              <a:gd name="connsiteX2" fmla="*/ 693060 w 3582724"/>
              <a:gd name="connsiteY2" fmla="*/ 917525 h 1497669"/>
              <a:gd name="connsiteX3" fmla="*/ 1800840 w 3582724"/>
              <a:gd name="connsiteY3" fmla="*/ 284368 h 1497669"/>
              <a:gd name="connsiteX4" fmla="*/ 3582724 w 3582724"/>
              <a:gd name="connsiteY4" fmla="*/ 0 h 149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2724" h="1497669">
                <a:moveTo>
                  <a:pt x="0" y="1497669"/>
                </a:moveTo>
                <a:lnTo>
                  <a:pt x="283219" y="1235390"/>
                </a:lnTo>
                <a:lnTo>
                  <a:pt x="693060" y="917525"/>
                </a:lnTo>
                <a:lnTo>
                  <a:pt x="1800840" y="284368"/>
                </a:lnTo>
                <a:lnTo>
                  <a:pt x="3582724" y="0"/>
                </a:lnTo>
              </a:path>
            </a:pathLst>
          </a:custGeom>
          <a:ln w="28575" cmpd="sng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aseline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 bwMode="auto">
          <a:xfrm>
            <a:off x="4909754" y="3107477"/>
            <a:ext cx="118513" cy="11709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5225555" y="2833052"/>
            <a:ext cx="118513" cy="11709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 bwMode="auto">
          <a:xfrm>
            <a:off x="5634114" y="2539298"/>
            <a:ext cx="118513" cy="11709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 bwMode="auto">
          <a:xfrm>
            <a:off x="6750742" y="1896373"/>
            <a:ext cx="118513" cy="11709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 bwMode="auto">
          <a:xfrm>
            <a:off x="8514402" y="1608691"/>
            <a:ext cx="118513" cy="11709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03966" y="3605131"/>
            <a:ext cx="2025589" cy="25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aseline="0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Grey Infrastructure</a:t>
            </a:r>
            <a:endParaRPr lang="en-US" sz="1400" baseline="0" dirty="0">
              <a:solidFill>
                <a:srgbClr val="FF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 bwMode="auto">
          <a:xfrm>
            <a:off x="6644640" y="3681350"/>
            <a:ext cx="137160" cy="13551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 bwMode="auto">
          <a:xfrm>
            <a:off x="6665025" y="3464625"/>
            <a:ext cx="137160" cy="135517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05550" y="3376550"/>
            <a:ext cx="2025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ea typeface="ＭＳ Ｐゴシック" pitchFamily="34" charset="-128"/>
              </a:rPr>
              <a:t>LID</a:t>
            </a:r>
            <a:r>
              <a:rPr lang="en-US" sz="1400" dirty="0" smtClean="0">
                <a:solidFill>
                  <a:srgbClr val="FF0000"/>
                </a:solidFill>
                <a:ea typeface="ＭＳ Ｐゴシック" pitchFamily="34" charset="-128"/>
              </a:rPr>
              <a:t> (+ Grey)</a:t>
            </a:r>
            <a:endParaRPr lang="en-US" sz="1400" baseline="0" dirty="0">
              <a:solidFill>
                <a:srgbClr val="FF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200" y="580630"/>
            <a:ext cx="37235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Multiple 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Quantify potential effectiveness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Balance benefit and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LID + Grey Infrastructure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2505949" y="1957160"/>
            <a:ext cx="284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aseline="0" dirty="0" smtClean="0">
                <a:latin typeface="+mn-lt"/>
                <a:ea typeface="ＭＳ Ｐゴシック" pitchFamily="34" charset="-128"/>
              </a:rPr>
              <a:t>e.g. Peak </a:t>
            </a:r>
            <a:r>
              <a:rPr lang="en-US" sz="2000" baseline="0" dirty="0">
                <a:latin typeface="+mn-lt"/>
                <a:ea typeface="ＭＳ Ｐゴシック" pitchFamily="34" charset="-128"/>
              </a:rPr>
              <a:t>flow </a:t>
            </a:r>
            <a:r>
              <a:rPr lang="en-US" sz="2000" baseline="0" dirty="0" smtClean="0">
                <a:latin typeface="+mn-lt"/>
                <a:ea typeface="ＭＳ Ｐゴシック" pitchFamily="34" charset="-128"/>
              </a:rPr>
              <a:t>reduction</a:t>
            </a:r>
            <a:endParaRPr lang="en-US" sz="2000" baseline="0" dirty="0"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35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94287" y="4809511"/>
            <a:ext cx="2306513" cy="8925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Optimization Tool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Maximize benefit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Minimize cost</a:t>
            </a:r>
          </a:p>
        </p:txBody>
      </p:sp>
      <p:sp>
        <p:nvSpPr>
          <p:cNvPr id="18" name="Right Arrow 17"/>
          <p:cNvSpPr/>
          <p:nvPr/>
        </p:nvSpPr>
        <p:spPr>
          <a:xfrm rot="5400000">
            <a:off x="7543253" y="4367734"/>
            <a:ext cx="583940" cy="232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7333511" y="4845429"/>
            <a:ext cx="1726305" cy="1959489"/>
            <a:chOff x="2840181" y="1905000"/>
            <a:chExt cx="4419600" cy="416260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2784764"/>
              <a:ext cx="3618629" cy="3282844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2840181" y="1905000"/>
              <a:ext cx="4419600" cy="40102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0" y="4180564"/>
            <a:ext cx="2935623" cy="2296436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7638311" y="4724400"/>
            <a:ext cx="1353289" cy="605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600" u="sng" dirty="0" smtClean="0"/>
              <a:t>Master Plan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76200" y="4202668"/>
            <a:ext cx="227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Feasible &amp; Effective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18208833">
            <a:off x="4977339" y="4318902"/>
            <a:ext cx="663541" cy="232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3351910" y="5029200"/>
            <a:ext cx="686691" cy="285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477000" y="38670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aseline="0" dirty="0">
                <a:latin typeface="+mn-lt"/>
                <a:ea typeface="ＭＳ Ｐゴシック" pitchFamily="34" charset="-128"/>
              </a:rPr>
              <a:t>cost</a:t>
            </a:r>
          </a:p>
        </p:txBody>
      </p:sp>
      <p:pic>
        <p:nvPicPr>
          <p:cNvPr id="26" name="Picture 25" descr="random_plot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r="2464" b="7013"/>
          <a:stretch/>
        </p:blipFill>
        <p:spPr>
          <a:xfrm>
            <a:off x="4094634" y="471678"/>
            <a:ext cx="4936067" cy="351366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4196227" y="2207340"/>
            <a:ext cx="4775195" cy="0"/>
          </a:xfrm>
          <a:prstGeom prst="line">
            <a:avLst/>
          </a:prstGeom>
          <a:ln w="38100" cmpd="sng">
            <a:solidFill>
              <a:srgbClr val="0000FF"/>
            </a:solidFill>
            <a:prstDash val="dash"/>
            <a:headEnd type="none" w="med" len="med"/>
            <a:tailEnd type="non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28498" y="1919459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aseline="0" dirty="0">
                <a:solidFill>
                  <a:srgbClr val="333399"/>
                </a:solidFill>
                <a:latin typeface="+mn-lt"/>
                <a:ea typeface="ＭＳ Ｐゴシック" pitchFamily="34" charset="-128"/>
              </a:rPr>
              <a:t>Target</a:t>
            </a:r>
          </a:p>
        </p:txBody>
      </p:sp>
      <p:sp>
        <p:nvSpPr>
          <p:cNvPr id="29" name="Freeform 28"/>
          <p:cNvSpPr/>
          <p:nvPr/>
        </p:nvSpPr>
        <p:spPr>
          <a:xfrm>
            <a:off x="5001288" y="1668404"/>
            <a:ext cx="3582724" cy="1497669"/>
          </a:xfrm>
          <a:custGeom>
            <a:avLst/>
            <a:gdLst>
              <a:gd name="connsiteX0" fmla="*/ 0 w 2691781"/>
              <a:gd name="connsiteY0" fmla="*/ 1611416 h 1611416"/>
              <a:gd name="connsiteX1" fmla="*/ 94781 w 2691781"/>
              <a:gd name="connsiteY1" fmla="*/ 1383922 h 1611416"/>
              <a:gd name="connsiteX2" fmla="*/ 435993 w 2691781"/>
              <a:gd name="connsiteY2" fmla="*/ 1061639 h 1611416"/>
              <a:gd name="connsiteX3" fmla="*/ 1364847 w 2691781"/>
              <a:gd name="connsiteY3" fmla="*/ 454988 h 1611416"/>
              <a:gd name="connsiteX4" fmla="*/ 2691781 w 2691781"/>
              <a:gd name="connsiteY4" fmla="*/ 0 h 1611416"/>
              <a:gd name="connsiteX0" fmla="*/ 0 w 2691781"/>
              <a:gd name="connsiteY0" fmla="*/ 1611416 h 1611416"/>
              <a:gd name="connsiteX1" fmla="*/ 94781 w 2691781"/>
              <a:gd name="connsiteY1" fmla="*/ 1383922 h 1611416"/>
              <a:gd name="connsiteX2" fmla="*/ 435993 w 2691781"/>
              <a:gd name="connsiteY2" fmla="*/ 1061639 h 1611416"/>
              <a:gd name="connsiteX3" fmla="*/ 1137372 w 2691781"/>
              <a:gd name="connsiteY3" fmla="*/ 587693 h 1611416"/>
              <a:gd name="connsiteX4" fmla="*/ 2691781 w 2691781"/>
              <a:gd name="connsiteY4" fmla="*/ 0 h 1611416"/>
              <a:gd name="connsiteX0" fmla="*/ 0 w 2919256"/>
              <a:gd name="connsiteY0" fmla="*/ 1308091 h 1308091"/>
              <a:gd name="connsiteX1" fmla="*/ 94781 w 2919256"/>
              <a:gd name="connsiteY1" fmla="*/ 1080597 h 1308091"/>
              <a:gd name="connsiteX2" fmla="*/ 435993 w 2919256"/>
              <a:gd name="connsiteY2" fmla="*/ 758314 h 1308091"/>
              <a:gd name="connsiteX3" fmla="*/ 1137372 w 2919256"/>
              <a:gd name="connsiteY3" fmla="*/ 284368 h 1308091"/>
              <a:gd name="connsiteX4" fmla="*/ 2919256 w 2919256"/>
              <a:gd name="connsiteY4" fmla="*/ 0 h 1308091"/>
              <a:gd name="connsiteX0" fmla="*/ 0 w 3203599"/>
              <a:gd name="connsiteY0" fmla="*/ 1535585 h 1535585"/>
              <a:gd name="connsiteX1" fmla="*/ 379124 w 3203599"/>
              <a:gd name="connsiteY1" fmla="*/ 1080597 h 1535585"/>
              <a:gd name="connsiteX2" fmla="*/ 720336 w 3203599"/>
              <a:gd name="connsiteY2" fmla="*/ 758314 h 1535585"/>
              <a:gd name="connsiteX3" fmla="*/ 1421715 w 3203599"/>
              <a:gd name="connsiteY3" fmla="*/ 284368 h 1535585"/>
              <a:gd name="connsiteX4" fmla="*/ 3203599 w 3203599"/>
              <a:gd name="connsiteY4" fmla="*/ 0 h 1535585"/>
              <a:gd name="connsiteX0" fmla="*/ 0 w 3203599"/>
              <a:gd name="connsiteY0" fmla="*/ 1535585 h 1535585"/>
              <a:gd name="connsiteX1" fmla="*/ 379124 w 3203599"/>
              <a:gd name="connsiteY1" fmla="*/ 1080597 h 1535585"/>
              <a:gd name="connsiteX2" fmla="*/ 720336 w 3203599"/>
              <a:gd name="connsiteY2" fmla="*/ 663525 h 1535585"/>
              <a:gd name="connsiteX3" fmla="*/ 1421715 w 3203599"/>
              <a:gd name="connsiteY3" fmla="*/ 284368 h 1535585"/>
              <a:gd name="connsiteX4" fmla="*/ 3203599 w 3203599"/>
              <a:gd name="connsiteY4" fmla="*/ 0 h 1535585"/>
              <a:gd name="connsiteX0" fmla="*/ 0 w 3203599"/>
              <a:gd name="connsiteY0" fmla="*/ 1535585 h 1535585"/>
              <a:gd name="connsiteX1" fmla="*/ 132693 w 3203599"/>
              <a:gd name="connsiteY1" fmla="*/ 1023724 h 1535585"/>
              <a:gd name="connsiteX2" fmla="*/ 720336 w 3203599"/>
              <a:gd name="connsiteY2" fmla="*/ 663525 h 1535585"/>
              <a:gd name="connsiteX3" fmla="*/ 1421715 w 3203599"/>
              <a:gd name="connsiteY3" fmla="*/ 284368 h 1535585"/>
              <a:gd name="connsiteX4" fmla="*/ 3203599 w 3203599"/>
              <a:gd name="connsiteY4" fmla="*/ 0 h 1535585"/>
              <a:gd name="connsiteX0" fmla="*/ 0 w 3582724"/>
              <a:gd name="connsiteY0" fmla="*/ 1497669 h 1497669"/>
              <a:gd name="connsiteX1" fmla="*/ 511818 w 3582724"/>
              <a:gd name="connsiteY1" fmla="*/ 1023724 h 1497669"/>
              <a:gd name="connsiteX2" fmla="*/ 1099461 w 3582724"/>
              <a:gd name="connsiteY2" fmla="*/ 663525 h 1497669"/>
              <a:gd name="connsiteX3" fmla="*/ 1800840 w 3582724"/>
              <a:gd name="connsiteY3" fmla="*/ 284368 h 1497669"/>
              <a:gd name="connsiteX4" fmla="*/ 3582724 w 3582724"/>
              <a:gd name="connsiteY4" fmla="*/ 0 h 1497669"/>
              <a:gd name="connsiteX0" fmla="*/ 0 w 3582724"/>
              <a:gd name="connsiteY0" fmla="*/ 1497669 h 1497669"/>
              <a:gd name="connsiteX1" fmla="*/ 367885 w 3582724"/>
              <a:gd name="connsiteY1" fmla="*/ 1150724 h 1497669"/>
              <a:gd name="connsiteX2" fmla="*/ 1099461 w 3582724"/>
              <a:gd name="connsiteY2" fmla="*/ 663525 h 1497669"/>
              <a:gd name="connsiteX3" fmla="*/ 1800840 w 3582724"/>
              <a:gd name="connsiteY3" fmla="*/ 284368 h 1497669"/>
              <a:gd name="connsiteX4" fmla="*/ 3582724 w 3582724"/>
              <a:gd name="connsiteY4" fmla="*/ 0 h 1497669"/>
              <a:gd name="connsiteX0" fmla="*/ 0 w 3582724"/>
              <a:gd name="connsiteY0" fmla="*/ 1497669 h 1497669"/>
              <a:gd name="connsiteX1" fmla="*/ 367885 w 3582724"/>
              <a:gd name="connsiteY1" fmla="*/ 1150724 h 1497669"/>
              <a:gd name="connsiteX2" fmla="*/ 803127 w 3582724"/>
              <a:gd name="connsiteY2" fmla="*/ 849792 h 1497669"/>
              <a:gd name="connsiteX3" fmla="*/ 1800840 w 3582724"/>
              <a:gd name="connsiteY3" fmla="*/ 284368 h 1497669"/>
              <a:gd name="connsiteX4" fmla="*/ 3582724 w 3582724"/>
              <a:gd name="connsiteY4" fmla="*/ 0 h 1497669"/>
              <a:gd name="connsiteX0" fmla="*/ 0 w 3582724"/>
              <a:gd name="connsiteY0" fmla="*/ 1497669 h 1497669"/>
              <a:gd name="connsiteX1" fmla="*/ 367885 w 3582724"/>
              <a:gd name="connsiteY1" fmla="*/ 1150724 h 1497669"/>
              <a:gd name="connsiteX2" fmla="*/ 693060 w 3582724"/>
              <a:gd name="connsiteY2" fmla="*/ 917525 h 1497669"/>
              <a:gd name="connsiteX3" fmla="*/ 1800840 w 3582724"/>
              <a:gd name="connsiteY3" fmla="*/ 284368 h 1497669"/>
              <a:gd name="connsiteX4" fmla="*/ 3582724 w 3582724"/>
              <a:gd name="connsiteY4" fmla="*/ 0 h 1497669"/>
              <a:gd name="connsiteX0" fmla="*/ 0 w 3582724"/>
              <a:gd name="connsiteY0" fmla="*/ 1497669 h 1497669"/>
              <a:gd name="connsiteX1" fmla="*/ 283219 w 3582724"/>
              <a:gd name="connsiteY1" fmla="*/ 1235390 h 1497669"/>
              <a:gd name="connsiteX2" fmla="*/ 693060 w 3582724"/>
              <a:gd name="connsiteY2" fmla="*/ 917525 h 1497669"/>
              <a:gd name="connsiteX3" fmla="*/ 1800840 w 3582724"/>
              <a:gd name="connsiteY3" fmla="*/ 284368 h 1497669"/>
              <a:gd name="connsiteX4" fmla="*/ 3582724 w 3582724"/>
              <a:gd name="connsiteY4" fmla="*/ 0 h 149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2724" h="1497669">
                <a:moveTo>
                  <a:pt x="0" y="1497669"/>
                </a:moveTo>
                <a:lnTo>
                  <a:pt x="283219" y="1235390"/>
                </a:lnTo>
                <a:lnTo>
                  <a:pt x="693060" y="917525"/>
                </a:lnTo>
                <a:lnTo>
                  <a:pt x="1800840" y="284368"/>
                </a:lnTo>
                <a:lnTo>
                  <a:pt x="3582724" y="0"/>
                </a:lnTo>
              </a:path>
            </a:pathLst>
          </a:custGeom>
          <a:ln w="28575" cmpd="sng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aseline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 bwMode="auto">
          <a:xfrm>
            <a:off x="4909754" y="3107477"/>
            <a:ext cx="118513" cy="11709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5225555" y="2833052"/>
            <a:ext cx="118513" cy="11709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 bwMode="auto">
          <a:xfrm>
            <a:off x="5634114" y="2539298"/>
            <a:ext cx="118513" cy="11709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 bwMode="auto">
          <a:xfrm>
            <a:off x="6750742" y="1896373"/>
            <a:ext cx="118513" cy="11709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 bwMode="auto">
          <a:xfrm>
            <a:off x="8514402" y="1608691"/>
            <a:ext cx="118513" cy="11709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03966" y="3605131"/>
            <a:ext cx="2025589" cy="25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aseline="0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Grey Infrastructure</a:t>
            </a:r>
            <a:endParaRPr lang="en-US" sz="1400" baseline="0" dirty="0">
              <a:solidFill>
                <a:srgbClr val="FF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 bwMode="auto">
          <a:xfrm>
            <a:off x="6644640" y="3681350"/>
            <a:ext cx="137160" cy="13551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 bwMode="auto">
          <a:xfrm>
            <a:off x="6665025" y="3464625"/>
            <a:ext cx="137160" cy="135517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05550" y="3376550"/>
            <a:ext cx="2025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ea typeface="ＭＳ Ｐゴシック" pitchFamily="34" charset="-128"/>
              </a:rPr>
              <a:t>LID</a:t>
            </a:r>
            <a:r>
              <a:rPr lang="en-US" sz="1400" dirty="0" smtClean="0">
                <a:solidFill>
                  <a:srgbClr val="FF0000"/>
                </a:solidFill>
                <a:ea typeface="ＭＳ Ｐゴシック" pitchFamily="34" charset="-128"/>
              </a:rPr>
              <a:t> (+ Grey)</a:t>
            </a:r>
            <a:endParaRPr lang="en-US" sz="1400" baseline="0" dirty="0">
              <a:solidFill>
                <a:srgbClr val="FF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200" y="580630"/>
            <a:ext cx="37235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Multiple 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Quantify potential effectiveness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Balance benefit and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LID + Grey Infrastructure</a:t>
            </a:r>
            <a:endParaRPr lang="en-US" sz="2000" dirty="0"/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5861141" y="1905906"/>
            <a:ext cx="146835" cy="145076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 bwMode="auto">
          <a:xfrm>
            <a:off x="5548007" y="1905906"/>
            <a:ext cx="146835" cy="145076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37" name="Right Arrow 36"/>
          <p:cNvSpPr/>
          <p:nvPr/>
        </p:nvSpPr>
        <p:spPr bwMode="auto">
          <a:xfrm rot="17457488">
            <a:off x="5030538" y="2364538"/>
            <a:ext cx="848872" cy="164012"/>
          </a:xfrm>
          <a:prstGeom prst="rightArrow">
            <a:avLst>
              <a:gd name="adj1" fmla="val 50000"/>
              <a:gd name="adj2" fmla="val 77965"/>
            </a:avLst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34" charset="-128"/>
            </a:endParaRPr>
          </a:p>
        </p:txBody>
      </p:sp>
      <p:sp>
        <p:nvSpPr>
          <p:cNvPr id="38" name="Right Arrow 37"/>
          <p:cNvSpPr>
            <a:spLocks noChangeAspect="1"/>
          </p:cNvSpPr>
          <p:nvPr/>
        </p:nvSpPr>
        <p:spPr bwMode="auto">
          <a:xfrm rot="17457488">
            <a:off x="5543210" y="2218547"/>
            <a:ext cx="535651" cy="165936"/>
          </a:xfrm>
          <a:prstGeom prst="rightArrow">
            <a:avLst>
              <a:gd name="adj1" fmla="val 50000"/>
              <a:gd name="adj2" fmla="val 77965"/>
            </a:avLst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34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 rot="16200000">
            <a:off x="2505949" y="1957160"/>
            <a:ext cx="284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aseline="0" dirty="0" smtClean="0">
                <a:latin typeface="+mn-lt"/>
                <a:ea typeface="ＭＳ Ｐゴシック" pitchFamily="34" charset="-128"/>
              </a:rPr>
              <a:t>e.g. Peak </a:t>
            </a:r>
            <a:r>
              <a:rPr lang="en-US" sz="2000" baseline="0" dirty="0">
                <a:latin typeface="+mn-lt"/>
                <a:ea typeface="ＭＳ Ｐゴシック" pitchFamily="34" charset="-128"/>
              </a:rPr>
              <a:t>flow </a:t>
            </a:r>
            <a:r>
              <a:rPr lang="en-US" sz="2000" baseline="0" dirty="0" smtClean="0">
                <a:latin typeface="+mn-lt"/>
                <a:ea typeface="ＭＳ Ｐゴシック" pitchFamily="34" charset="-128"/>
              </a:rPr>
              <a:t>reduction</a:t>
            </a:r>
            <a:endParaRPr lang="en-US" sz="2000" baseline="0" dirty="0"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620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6550"/>
            <a:ext cx="2515121" cy="22890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477" y="240268"/>
            <a:ext cx="213675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GIS Siting Tool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121" y="609600"/>
            <a:ext cx="2521560" cy="2372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7122" y="206986"/>
            <a:ext cx="291953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Critical Areas Tool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094287" y="4809511"/>
            <a:ext cx="2306513" cy="8925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Optimization Tool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Maximize benefit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Minimize cost</a:t>
            </a:r>
          </a:p>
        </p:txBody>
      </p:sp>
      <p:cxnSp>
        <p:nvCxnSpPr>
          <p:cNvPr id="10" name="Elbow Connector 9"/>
          <p:cNvCxnSpPr/>
          <p:nvPr/>
        </p:nvCxnSpPr>
        <p:spPr>
          <a:xfrm rot="10800000" flipV="1">
            <a:off x="2484641" y="2287352"/>
            <a:ext cx="1325881" cy="533399"/>
          </a:xfrm>
          <a:prstGeom prst="bentConnector3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1257821" y="2287351"/>
            <a:ext cx="1082040" cy="533400"/>
          </a:xfrm>
          <a:prstGeom prst="bentConnector3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>
            <a:off x="2307978" y="3046067"/>
            <a:ext cx="251458" cy="840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35210" y="1600200"/>
            <a:ext cx="1773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Improvement vs. Cost</a:t>
            </a:r>
            <a:endParaRPr lang="en-US" sz="1400" dirty="0"/>
          </a:p>
        </p:txBody>
      </p:sp>
      <p:sp>
        <p:nvSpPr>
          <p:cNvPr id="18" name="Right Arrow 17"/>
          <p:cNvSpPr/>
          <p:nvPr/>
        </p:nvSpPr>
        <p:spPr>
          <a:xfrm rot="5400000">
            <a:off x="7543253" y="4367734"/>
            <a:ext cx="583940" cy="232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7333511" y="4845429"/>
            <a:ext cx="1726305" cy="1887749"/>
            <a:chOff x="2840181" y="1905000"/>
            <a:chExt cx="4419600" cy="401020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399" y="2784763"/>
              <a:ext cx="3618629" cy="2909986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2840181" y="1905000"/>
              <a:ext cx="4419600" cy="40102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0" y="4180564"/>
            <a:ext cx="2935623" cy="2296436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7638311" y="4724400"/>
            <a:ext cx="1353289" cy="605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600" u="sng" dirty="0" smtClean="0"/>
              <a:t>Master Plan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4202668"/>
            <a:ext cx="1667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Feasible &amp; Effective</a:t>
            </a:r>
            <a:endParaRPr lang="en-US" dirty="0"/>
          </a:p>
        </p:txBody>
      </p:sp>
      <p:pic>
        <p:nvPicPr>
          <p:cNvPr id="24" name="Picture 23" descr="random_plot2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r="2464" b="7013"/>
          <a:stretch/>
        </p:blipFill>
        <p:spPr>
          <a:xfrm>
            <a:off x="5901810" y="1811869"/>
            <a:ext cx="2784990" cy="201913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 bwMode="auto">
          <a:xfrm>
            <a:off x="5959130" y="2809268"/>
            <a:ext cx="2694224" cy="0"/>
          </a:xfrm>
          <a:prstGeom prst="line">
            <a:avLst/>
          </a:prstGeom>
          <a:ln w="38100" cmpd="sng">
            <a:solidFill>
              <a:srgbClr val="0000FF"/>
            </a:solidFill>
            <a:prstDash val="dash"/>
            <a:headEnd type="none" w="med" len="med"/>
            <a:tailEnd type="non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08154" y="2586490"/>
            <a:ext cx="9458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baseline="0" dirty="0">
                <a:solidFill>
                  <a:srgbClr val="333399"/>
                </a:solidFill>
                <a:latin typeface="+mn-lt"/>
                <a:ea typeface="ＭＳ Ｐゴシック" pitchFamily="34" charset="-128"/>
              </a:rPr>
              <a:t>Target</a:t>
            </a:r>
          </a:p>
        </p:txBody>
      </p:sp>
      <p:sp>
        <p:nvSpPr>
          <p:cNvPr id="27" name="Freeform 26"/>
          <p:cNvSpPr/>
          <p:nvPr/>
        </p:nvSpPr>
        <p:spPr>
          <a:xfrm>
            <a:off x="6413355" y="2499568"/>
            <a:ext cx="2021417" cy="860636"/>
          </a:xfrm>
          <a:custGeom>
            <a:avLst/>
            <a:gdLst>
              <a:gd name="connsiteX0" fmla="*/ 0 w 2691781"/>
              <a:gd name="connsiteY0" fmla="*/ 1611416 h 1611416"/>
              <a:gd name="connsiteX1" fmla="*/ 94781 w 2691781"/>
              <a:gd name="connsiteY1" fmla="*/ 1383922 h 1611416"/>
              <a:gd name="connsiteX2" fmla="*/ 435993 w 2691781"/>
              <a:gd name="connsiteY2" fmla="*/ 1061639 h 1611416"/>
              <a:gd name="connsiteX3" fmla="*/ 1364847 w 2691781"/>
              <a:gd name="connsiteY3" fmla="*/ 454988 h 1611416"/>
              <a:gd name="connsiteX4" fmla="*/ 2691781 w 2691781"/>
              <a:gd name="connsiteY4" fmla="*/ 0 h 1611416"/>
              <a:gd name="connsiteX0" fmla="*/ 0 w 2691781"/>
              <a:gd name="connsiteY0" fmla="*/ 1611416 h 1611416"/>
              <a:gd name="connsiteX1" fmla="*/ 94781 w 2691781"/>
              <a:gd name="connsiteY1" fmla="*/ 1383922 h 1611416"/>
              <a:gd name="connsiteX2" fmla="*/ 435993 w 2691781"/>
              <a:gd name="connsiteY2" fmla="*/ 1061639 h 1611416"/>
              <a:gd name="connsiteX3" fmla="*/ 1137372 w 2691781"/>
              <a:gd name="connsiteY3" fmla="*/ 587693 h 1611416"/>
              <a:gd name="connsiteX4" fmla="*/ 2691781 w 2691781"/>
              <a:gd name="connsiteY4" fmla="*/ 0 h 1611416"/>
              <a:gd name="connsiteX0" fmla="*/ 0 w 2919256"/>
              <a:gd name="connsiteY0" fmla="*/ 1308091 h 1308091"/>
              <a:gd name="connsiteX1" fmla="*/ 94781 w 2919256"/>
              <a:gd name="connsiteY1" fmla="*/ 1080597 h 1308091"/>
              <a:gd name="connsiteX2" fmla="*/ 435993 w 2919256"/>
              <a:gd name="connsiteY2" fmla="*/ 758314 h 1308091"/>
              <a:gd name="connsiteX3" fmla="*/ 1137372 w 2919256"/>
              <a:gd name="connsiteY3" fmla="*/ 284368 h 1308091"/>
              <a:gd name="connsiteX4" fmla="*/ 2919256 w 2919256"/>
              <a:gd name="connsiteY4" fmla="*/ 0 h 1308091"/>
              <a:gd name="connsiteX0" fmla="*/ 0 w 3203599"/>
              <a:gd name="connsiteY0" fmla="*/ 1535585 h 1535585"/>
              <a:gd name="connsiteX1" fmla="*/ 379124 w 3203599"/>
              <a:gd name="connsiteY1" fmla="*/ 1080597 h 1535585"/>
              <a:gd name="connsiteX2" fmla="*/ 720336 w 3203599"/>
              <a:gd name="connsiteY2" fmla="*/ 758314 h 1535585"/>
              <a:gd name="connsiteX3" fmla="*/ 1421715 w 3203599"/>
              <a:gd name="connsiteY3" fmla="*/ 284368 h 1535585"/>
              <a:gd name="connsiteX4" fmla="*/ 3203599 w 3203599"/>
              <a:gd name="connsiteY4" fmla="*/ 0 h 1535585"/>
              <a:gd name="connsiteX0" fmla="*/ 0 w 3203599"/>
              <a:gd name="connsiteY0" fmla="*/ 1535585 h 1535585"/>
              <a:gd name="connsiteX1" fmla="*/ 379124 w 3203599"/>
              <a:gd name="connsiteY1" fmla="*/ 1080597 h 1535585"/>
              <a:gd name="connsiteX2" fmla="*/ 720336 w 3203599"/>
              <a:gd name="connsiteY2" fmla="*/ 663525 h 1535585"/>
              <a:gd name="connsiteX3" fmla="*/ 1421715 w 3203599"/>
              <a:gd name="connsiteY3" fmla="*/ 284368 h 1535585"/>
              <a:gd name="connsiteX4" fmla="*/ 3203599 w 3203599"/>
              <a:gd name="connsiteY4" fmla="*/ 0 h 1535585"/>
              <a:gd name="connsiteX0" fmla="*/ 0 w 3203599"/>
              <a:gd name="connsiteY0" fmla="*/ 1535585 h 1535585"/>
              <a:gd name="connsiteX1" fmla="*/ 132693 w 3203599"/>
              <a:gd name="connsiteY1" fmla="*/ 1023724 h 1535585"/>
              <a:gd name="connsiteX2" fmla="*/ 720336 w 3203599"/>
              <a:gd name="connsiteY2" fmla="*/ 663525 h 1535585"/>
              <a:gd name="connsiteX3" fmla="*/ 1421715 w 3203599"/>
              <a:gd name="connsiteY3" fmla="*/ 284368 h 1535585"/>
              <a:gd name="connsiteX4" fmla="*/ 3203599 w 3203599"/>
              <a:gd name="connsiteY4" fmla="*/ 0 h 1535585"/>
              <a:gd name="connsiteX0" fmla="*/ 0 w 3582724"/>
              <a:gd name="connsiteY0" fmla="*/ 1497669 h 1497669"/>
              <a:gd name="connsiteX1" fmla="*/ 511818 w 3582724"/>
              <a:gd name="connsiteY1" fmla="*/ 1023724 h 1497669"/>
              <a:gd name="connsiteX2" fmla="*/ 1099461 w 3582724"/>
              <a:gd name="connsiteY2" fmla="*/ 663525 h 1497669"/>
              <a:gd name="connsiteX3" fmla="*/ 1800840 w 3582724"/>
              <a:gd name="connsiteY3" fmla="*/ 284368 h 1497669"/>
              <a:gd name="connsiteX4" fmla="*/ 3582724 w 3582724"/>
              <a:gd name="connsiteY4" fmla="*/ 0 h 1497669"/>
              <a:gd name="connsiteX0" fmla="*/ 0 w 3582724"/>
              <a:gd name="connsiteY0" fmla="*/ 1497669 h 1497669"/>
              <a:gd name="connsiteX1" fmla="*/ 367885 w 3582724"/>
              <a:gd name="connsiteY1" fmla="*/ 1150724 h 1497669"/>
              <a:gd name="connsiteX2" fmla="*/ 1099461 w 3582724"/>
              <a:gd name="connsiteY2" fmla="*/ 663525 h 1497669"/>
              <a:gd name="connsiteX3" fmla="*/ 1800840 w 3582724"/>
              <a:gd name="connsiteY3" fmla="*/ 284368 h 1497669"/>
              <a:gd name="connsiteX4" fmla="*/ 3582724 w 3582724"/>
              <a:gd name="connsiteY4" fmla="*/ 0 h 1497669"/>
              <a:gd name="connsiteX0" fmla="*/ 0 w 3582724"/>
              <a:gd name="connsiteY0" fmla="*/ 1497669 h 1497669"/>
              <a:gd name="connsiteX1" fmla="*/ 367885 w 3582724"/>
              <a:gd name="connsiteY1" fmla="*/ 1150724 h 1497669"/>
              <a:gd name="connsiteX2" fmla="*/ 803127 w 3582724"/>
              <a:gd name="connsiteY2" fmla="*/ 849792 h 1497669"/>
              <a:gd name="connsiteX3" fmla="*/ 1800840 w 3582724"/>
              <a:gd name="connsiteY3" fmla="*/ 284368 h 1497669"/>
              <a:gd name="connsiteX4" fmla="*/ 3582724 w 3582724"/>
              <a:gd name="connsiteY4" fmla="*/ 0 h 1497669"/>
              <a:gd name="connsiteX0" fmla="*/ 0 w 3582724"/>
              <a:gd name="connsiteY0" fmla="*/ 1497669 h 1497669"/>
              <a:gd name="connsiteX1" fmla="*/ 367885 w 3582724"/>
              <a:gd name="connsiteY1" fmla="*/ 1150724 h 1497669"/>
              <a:gd name="connsiteX2" fmla="*/ 693060 w 3582724"/>
              <a:gd name="connsiteY2" fmla="*/ 917525 h 1497669"/>
              <a:gd name="connsiteX3" fmla="*/ 1800840 w 3582724"/>
              <a:gd name="connsiteY3" fmla="*/ 284368 h 1497669"/>
              <a:gd name="connsiteX4" fmla="*/ 3582724 w 3582724"/>
              <a:gd name="connsiteY4" fmla="*/ 0 h 1497669"/>
              <a:gd name="connsiteX0" fmla="*/ 0 w 3582724"/>
              <a:gd name="connsiteY0" fmla="*/ 1497669 h 1497669"/>
              <a:gd name="connsiteX1" fmla="*/ 283219 w 3582724"/>
              <a:gd name="connsiteY1" fmla="*/ 1235390 h 1497669"/>
              <a:gd name="connsiteX2" fmla="*/ 693060 w 3582724"/>
              <a:gd name="connsiteY2" fmla="*/ 917525 h 1497669"/>
              <a:gd name="connsiteX3" fmla="*/ 1800840 w 3582724"/>
              <a:gd name="connsiteY3" fmla="*/ 284368 h 1497669"/>
              <a:gd name="connsiteX4" fmla="*/ 3582724 w 3582724"/>
              <a:gd name="connsiteY4" fmla="*/ 0 h 149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2724" h="1497669">
                <a:moveTo>
                  <a:pt x="0" y="1497669"/>
                </a:moveTo>
                <a:lnTo>
                  <a:pt x="283219" y="1235390"/>
                </a:lnTo>
                <a:lnTo>
                  <a:pt x="693060" y="917525"/>
                </a:lnTo>
                <a:lnTo>
                  <a:pt x="1800840" y="284368"/>
                </a:lnTo>
                <a:lnTo>
                  <a:pt x="3582724" y="0"/>
                </a:lnTo>
              </a:path>
            </a:pathLst>
          </a:custGeom>
          <a:ln w="28575" cmpd="sng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aseline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 bwMode="auto">
          <a:xfrm>
            <a:off x="6361711" y="3326532"/>
            <a:ext cx="66866" cy="6728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 bwMode="auto">
          <a:xfrm>
            <a:off x="6539890" y="3168834"/>
            <a:ext cx="66866" cy="6728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 bwMode="auto">
          <a:xfrm>
            <a:off x="6770404" y="3000028"/>
            <a:ext cx="66866" cy="6728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7400419" y="2630571"/>
            <a:ext cx="66866" cy="6728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 bwMode="auto">
          <a:xfrm>
            <a:off x="8395498" y="2465254"/>
            <a:ext cx="66866" cy="6728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 bwMode="auto">
          <a:xfrm>
            <a:off x="6898495" y="2636049"/>
            <a:ext cx="82846" cy="83368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6721821" y="2636049"/>
            <a:ext cx="82846" cy="83368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39" name="Right Arrow 38"/>
          <p:cNvSpPr/>
          <p:nvPr/>
        </p:nvSpPr>
        <p:spPr bwMode="auto">
          <a:xfrm rot="17457488">
            <a:off x="6425428" y="2900458"/>
            <a:ext cx="487805" cy="92538"/>
          </a:xfrm>
          <a:prstGeom prst="rightArrow">
            <a:avLst>
              <a:gd name="adj1" fmla="val 50000"/>
              <a:gd name="adj2" fmla="val 77965"/>
            </a:avLst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34" charset="-128"/>
            </a:endParaRPr>
          </a:p>
        </p:txBody>
      </p:sp>
      <p:sp>
        <p:nvSpPr>
          <p:cNvPr id="40" name="Right Arrow 39"/>
          <p:cNvSpPr>
            <a:spLocks noChangeAspect="1"/>
          </p:cNvSpPr>
          <p:nvPr/>
        </p:nvSpPr>
        <p:spPr bwMode="auto">
          <a:xfrm rot="17457488">
            <a:off x="6716319" y="2816574"/>
            <a:ext cx="307812" cy="93623"/>
          </a:xfrm>
          <a:prstGeom prst="rightArrow">
            <a:avLst>
              <a:gd name="adj1" fmla="val 50000"/>
              <a:gd name="adj2" fmla="val 77965"/>
            </a:avLst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34" charset="-128"/>
            </a:endParaRPr>
          </a:p>
        </p:txBody>
      </p:sp>
      <p:sp>
        <p:nvSpPr>
          <p:cNvPr id="13" name="Right Arrow 12"/>
          <p:cNvSpPr/>
          <p:nvPr/>
        </p:nvSpPr>
        <p:spPr>
          <a:xfrm rot="18208833">
            <a:off x="5818513" y="4318902"/>
            <a:ext cx="663541" cy="232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3351910" y="5029200"/>
            <a:ext cx="686691" cy="285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 rot="16200000">
            <a:off x="5209940" y="2743337"/>
            <a:ext cx="9669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Improvement</a:t>
            </a:r>
            <a:endParaRPr lang="en-US" sz="1050" dirty="0"/>
          </a:p>
        </p:txBody>
      </p:sp>
      <p:sp>
        <p:nvSpPr>
          <p:cNvPr id="46" name="TextBox 45"/>
          <p:cNvSpPr txBox="1"/>
          <p:nvPr/>
        </p:nvSpPr>
        <p:spPr>
          <a:xfrm>
            <a:off x="7086600" y="381000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Cost</a:t>
            </a:r>
            <a:endParaRPr lang="en-US" sz="1050" dirty="0"/>
          </a:p>
        </p:txBody>
      </p:sp>
      <p:sp>
        <p:nvSpPr>
          <p:cNvPr id="45" name="TextBox 44"/>
          <p:cNvSpPr txBox="1"/>
          <p:nvPr/>
        </p:nvSpPr>
        <p:spPr>
          <a:xfrm>
            <a:off x="7193027" y="3579168"/>
            <a:ext cx="20255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aseline="0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Grey Infrastructure</a:t>
            </a:r>
            <a:endParaRPr lang="en-US" sz="900" baseline="0" dirty="0">
              <a:solidFill>
                <a:srgbClr val="FF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47" name="Oval 46"/>
          <p:cNvSpPr>
            <a:spLocks noChangeAspect="1"/>
          </p:cNvSpPr>
          <p:nvPr/>
        </p:nvSpPr>
        <p:spPr bwMode="auto">
          <a:xfrm>
            <a:off x="7145975" y="3643455"/>
            <a:ext cx="91440" cy="9034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aseline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 bwMode="auto">
          <a:xfrm>
            <a:off x="7135685" y="3514805"/>
            <a:ext cx="91440" cy="90345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aseline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70861" y="3429000"/>
            <a:ext cx="20255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ea typeface="ＭＳ Ｐゴシック" pitchFamily="34" charset="-128"/>
              </a:rPr>
              <a:t>LID</a:t>
            </a:r>
            <a:r>
              <a:rPr lang="en-US" sz="900" dirty="0" smtClean="0">
                <a:solidFill>
                  <a:srgbClr val="FF0000"/>
                </a:solidFill>
                <a:ea typeface="ＭＳ Ｐゴシック" pitchFamily="34" charset="-128"/>
              </a:rPr>
              <a:t> (+ Grey)</a:t>
            </a:r>
            <a:endParaRPr lang="en-US" sz="900" baseline="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101769"/>
            <a:ext cx="26705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GreenPlan</a:t>
            </a:r>
            <a:r>
              <a:rPr lang="en-US" sz="3600" b="1" dirty="0" smtClean="0"/>
              <a:t>-it</a:t>
            </a:r>
            <a:endParaRPr lang="en-US" sz="3600" b="1" dirty="0"/>
          </a:p>
          <a:p>
            <a:pPr algn="ctr"/>
            <a:r>
              <a:rPr lang="en-US" sz="3600" b="1" dirty="0" smtClean="0"/>
              <a:t>toolbox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9432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output would be most useful?</a:t>
            </a:r>
          </a:p>
          <a:p>
            <a:endParaRPr lang="en-US" dirty="0"/>
          </a:p>
          <a:p>
            <a:r>
              <a:rPr lang="en-US" dirty="0" smtClean="0"/>
              <a:t>How could this project/toolkit best integrate with near-term and longer-term planning processes?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77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68"/>
            <a:ext cx="8229600" cy="806532"/>
          </a:xfrm>
        </p:spPr>
        <p:txBody>
          <a:bodyPr/>
          <a:lstStyle/>
          <a:p>
            <a:r>
              <a:rPr lang="en-US" dirty="0" smtClean="0"/>
              <a:t>Local Data Needed for Toolkit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762000" y="1066800"/>
            <a:ext cx="7620000" cy="5638800"/>
          </a:xfrm>
          <a:ln>
            <a:noFill/>
          </a:ln>
        </p:spPr>
        <p:txBody>
          <a:bodyPr>
            <a:normAutofit fontScale="55000" lnSpcReduction="20000"/>
          </a:bodyPr>
          <a:lstStyle/>
          <a:p>
            <a:r>
              <a:rPr lang="en-US" sz="3600" b="1" dirty="0">
                <a:cs typeface="Times New Roman" panose="02020603050405020304" pitchFamily="18" charset="0"/>
              </a:rPr>
              <a:t>Topography </a:t>
            </a:r>
            <a:r>
              <a:rPr lang="en-US" sz="3600" dirty="0" smtClean="0">
                <a:cs typeface="Times New Roman" panose="02020603050405020304" pitchFamily="18" charset="0"/>
              </a:rPr>
              <a:t>– ~1ft vertical </a:t>
            </a:r>
            <a:r>
              <a:rPr lang="en-US" sz="3600" dirty="0" err="1" smtClean="0">
                <a:cs typeface="Times New Roman" panose="02020603050405020304" pitchFamily="18" charset="0"/>
              </a:rPr>
              <a:t>resoluton</a:t>
            </a:r>
            <a:r>
              <a:rPr lang="en-US" sz="3600" dirty="0" smtClean="0">
                <a:cs typeface="Times New Roman" panose="02020603050405020304" pitchFamily="18" charset="0"/>
              </a:rPr>
              <a:t> (LiDAR)</a:t>
            </a:r>
            <a:endParaRPr lang="en-US" sz="3600" dirty="0">
              <a:cs typeface="Times New Roman" panose="02020603050405020304" pitchFamily="18" charset="0"/>
            </a:endParaRPr>
          </a:p>
          <a:p>
            <a:r>
              <a:rPr lang="en-US" sz="3600" b="1" dirty="0">
                <a:cs typeface="Times New Roman" panose="02020603050405020304" pitchFamily="18" charset="0"/>
              </a:rPr>
              <a:t>Land cover </a:t>
            </a:r>
            <a:r>
              <a:rPr lang="en-US" sz="3600" dirty="0">
                <a:cs typeface="Times New Roman" panose="02020603050405020304" pitchFamily="18" charset="0"/>
              </a:rPr>
              <a:t>- </a:t>
            </a:r>
            <a:r>
              <a:rPr lang="en-US" sz="3600" dirty="0" smtClean="0">
                <a:cs typeface="Times New Roman" panose="02020603050405020304" pitchFamily="18" charset="0"/>
              </a:rPr>
              <a:t>ownership</a:t>
            </a:r>
            <a:r>
              <a:rPr lang="en-US" sz="3600" dirty="0">
                <a:cs typeface="Times New Roman" panose="02020603050405020304" pitchFamily="18" charset="0"/>
              </a:rPr>
              <a:t>, parcels, </a:t>
            </a:r>
            <a:r>
              <a:rPr lang="en-US" sz="3600" dirty="0" smtClean="0">
                <a:cs typeface="Times New Roman" panose="02020603050405020304" pitchFamily="18" charset="0"/>
              </a:rPr>
              <a:t>roads</a:t>
            </a:r>
            <a:endParaRPr lang="en-US" sz="3600" dirty="0">
              <a:cs typeface="Times New Roman" panose="02020603050405020304" pitchFamily="18" charset="0"/>
            </a:endParaRPr>
          </a:p>
          <a:p>
            <a:r>
              <a:rPr lang="en-US" sz="3600" b="1" dirty="0">
                <a:cs typeface="Times New Roman" panose="02020603050405020304" pitchFamily="18" charset="0"/>
              </a:rPr>
              <a:t>Hydrology</a:t>
            </a:r>
            <a:r>
              <a:rPr lang="en-US" sz="3600" dirty="0">
                <a:cs typeface="Times New Roman" panose="02020603050405020304" pitchFamily="18" charset="0"/>
              </a:rPr>
              <a:t> - </a:t>
            </a:r>
            <a:r>
              <a:rPr lang="en-US" sz="3600" dirty="0" smtClean="0">
                <a:cs typeface="Times New Roman" panose="02020603050405020304" pitchFamily="18" charset="0"/>
              </a:rPr>
              <a:t>storm </a:t>
            </a:r>
            <a:r>
              <a:rPr lang="en-US" sz="3600" dirty="0">
                <a:cs typeface="Times New Roman" panose="02020603050405020304" pitchFamily="18" charset="0"/>
              </a:rPr>
              <a:t>drainage network</a:t>
            </a:r>
            <a:r>
              <a:rPr lang="en-US" sz="3600" dirty="0" smtClean="0">
                <a:cs typeface="Times New Roman" panose="02020603050405020304" pitchFamily="18" charset="0"/>
              </a:rPr>
              <a:t>, </a:t>
            </a:r>
            <a:r>
              <a:rPr lang="en-US" sz="3600" dirty="0">
                <a:cs typeface="Times New Roman" panose="02020603050405020304" pitchFamily="18" charset="0"/>
              </a:rPr>
              <a:t>depth to </a:t>
            </a:r>
            <a:r>
              <a:rPr lang="en-US" sz="3600" dirty="0" smtClean="0">
                <a:cs typeface="Times New Roman" panose="02020603050405020304" pitchFamily="18" charset="0"/>
              </a:rPr>
              <a:t>groundwater, flow</a:t>
            </a:r>
          </a:p>
          <a:p>
            <a:r>
              <a:rPr lang="en-US" sz="3600" b="1" dirty="0" smtClean="0">
                <a:cs typeface="Times New Roman" panose="02020603050405020304" pitchFamily="18" charset="0"/>
              </a:rPr>
              <a:t>Water Quality Monitoring </a:t>
            </a:r>
          </a:p>
          <a:p>
            <a:r>
              <a:rPr lang="en-US" sz="3600" b="1" dirty="0" smtClean="0">
                <a:cs typeface="Times New Roman" panose="02020603050405020304" pitchFamily="18" charset="0"/>
              </a:rPr>
              <a:t>Imagery</a:t>
            </a:r>
            <a:r>
              <a:rPr lang="en-US" sz="3600" dirty="0" smtClean="0">
                <a:cs typeface="Times New Roman" panose="02020603050405020304" pitchFamily="18" charset="0"/>
              </a:rPr>
              <a:t> – current (2010 or later) high resolution (&lt;1 </a:t>
            </a:r>
            <a:r>
              <a:rPr lang="en-US" sz="3600" dirty="0" err="1" smtClean="0">
                <a:cs typeface="Times New Roman" panose="02020603050405020304" pitchFamily="18" charset="0"/>
              </a:rPr>
              <a:t>ft</a:t>
            </a:r>
            <a:r>
              <a:rPr lang="en-US" sz="3600" dirty="0" smtClean="0">
                <a:cs typeface="Times New Roman" panose="02020603050405020304" pitchFamily="18" charset="0"/>
              </a:rPr>
              <a:t>) aerial </a:t>
            </a:r>
            <a:r>
              <a:rPr lang="en-US" sz="3600" dirty="0">
                <a:cs typeface="Times New Roman" panose="02020603050405020304" pitchFamily="18" charset="0"/>
              </a:rPr>
              <a:t>photography</a:t>
            </a:r>
          </a:p>
          <a:p>
            <a:r>
              <a:rPr lang="en-US" sz="3600" b="1" dirty="0">
                <a:cs typeface="Times New Roman" panose="02020603050405020304" pitchFamily="18" charset="0"/>
              </a:rPr>
              <a:t>Catchment </a:t>
            </a:r>
            <a:r>
              <a:rPr lang="en-US" sz="3600" b="1" dirty="0" smtClean="0">
                <a:cs typeface="Times New Roman" panose="02020603050405020304" pitchFamily="18" charset="0"/>
              </a:rPr>
              <a:t>Delineations - </a:t>
            </a:r>
            <a:r>
              <a:rPr lang="en-US" sz="3600" dirty="0" smtClean="0">
                <a:cs typeface="Times New Roman" panose="02020603050405020304" pitchFamily="18" charset="0"/>
              </a:rPr>
              <a:t>&lt;HUC12</a:t>
            </a:r>
            <a:endParaRPr lang="en-US" sz="3600" b="1" dirty="0"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cs typeface="Times New Roman" panose="02020603050405020304" pitchFamily="18" charset="0"/>
              </a:rPr>
              <a:t>Additional </a:t>
            </a:r>
            <a:r>
              <a:rPr lang="en-US" sz="3600" b="1" dirty="0">
                <a:cs typeface="Times New Roman" panose="02020603050405020304" pitchFamily="18" charset="0"/>
              </a:rPr>
              <a:t>data</a:t>
            </a:r>
            <a:r>
              <a:rPr lang="en-US" sz="3600" dirty="0">
                <a:cs typeface="Times New Roman" panose="02020603050405020304" pitchFamily="18" charset="0"/>
              </a:rPr>
              <a:t> - any other partner-specific data themes or locations to be included in analysis of LID implementation, e.g., red curbs, right of ways, public parks, etc.</a:t>
            </a:r>
            <a:endParaRPr lang="en-US" sz="3600" b="1" dirty="0">
              <a:cs typeface="Times New Roman" panose="02020603050405020304" pitchFamily="18" charset="0"/>
            </a:endParaRPr>
          </a:p>
          <a:p>
            <a:r>
              <a:rPr lang="en-US" sz="3600" b="1" dirty="0">
                <a:cs typeface="Times New Roman" panose="02020603050405020304" pitchFamily="18" charset="0"/>
              </a:rPr>
              <a:t>Meteorology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cs typeface="Times New Roman" panose="02020603050405020304" pitchFamily="18" charset="0"/>
              </a:rPr>
              <a:t>– precipitation, temperature</a:t>
            </a:r>
            <a:endParaRPr lang="en-US" sz="3600" b="1" dirty="0">
              <a:cs typeface="Times New Roman" panose="02020603050405020304" pitchFamily="18" charset="0"/>
            </a:endParaRPr>
          </a:p>
          <a:p>
            <a:r>
              <a:rPr lang="en-US" sz="3600" b="1" dirty="0">
                <a:cs typeface="Times New Roman" panose="02020603050405020304" pitchFamily="18" charset="0"/>
              </a:rPr>
              <a:t>Diversion</a:t>
            </a:r>
            <a:r>
              <a:rPr lang="en-US" sz="3600" dirty="0">
                <a:cs typeface="Times New Roman" panose="02020603050405020304" pitchFamily="18" charset="0"/>
              </a:rPr>
              <a:t> - any water uses that divert water from the </a:t>
            </a:r>
            <a:r>
              <a:rPr lang="en-US" sz="3600" dirty="0" smtClean="0">
                <a:cs typeface="Times New Roman" panose="02020603050405020304" pitchFamily="18" charset="0"/>
              </a:rPr>
              <a:t>stream/watershed (locations and amounts)</a:t>
            </a:r>
            <a:endParaRPr lang="en-US" sz="3600" b="1" dirty="0"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cs typeface="Times New Roman" panose="02020603050405020304" pitchFamily="18" charset="0"/>
              </a:rPr>
              <a:t>Existing </a:t>
            </a:r>
            <a:r>
              <a:rPr lang="en-US" sz="3600" b="1" dirty="0">
                <a:cs typeface="Times New Roman" panose="02020603050405020304" pitchFamily="18" charset="0"/>
              </a:rPr>
              <a:t>LID information</a:t>
            </a:r>
            <a:r>
              <a:rPr lang="en-US" sz="3600" dirty="0">
                <a:cs typeface="Times New Roman" panose="02020603050405020304" pitchFamily="18" charset="0"/>
              </a:rPr>
              <a:t> - Location, type, remove efficiency, design capacity, any post-implementation monitoring data </a:t>
            </a:r>
          </a:p>
          <a:p>
            <a:r>
              <a:rPr lang="en-US" sz="3600" b="1" dirty="0">
                <a:cs typeface="Times New Roman" panose="02020603050405020304" pitchFamily="18" charset="0"/>
              </a:rPr>
              <a:t>Existing </a:t>
            </a:r>
            <a:r>
              <a:rPr lang="en-US" sz="3600" b="1" dirty="0" err="1">
                <a:cs typeface="Times New Roman" panose="02020603050405020304" pitchFamily="18" charset="0"/>
              </a:rPr>
              <a:t>Stormwater</a:t>
            </a:r>
            <a:r>
              <a:rPr lang="en-US" sz="3600" b="1" dirty="0">
                <a:cs typeface="Times New Roman" panose="02020603050405020304" pitchFamily="18" charset="0"/>
              </a:rPr>
              <a:t> Models</a:t>
            </a:r>
          </a:p>
          <a:p>
            <a:r>
              <a:rPr lang="en-US" sz="3600" b="1" dirty="0">
                <a:cs typeface="Times New Roman" panose="02020603050405020304" pitchFamily="18" charset="0"/>
              </a:rPr>
              <a:t>Local cost information on </a:t>
            </a:r>
            <a:r>
              <a:rPr lang="en-US" sz="3600" b="1" dirty="0" smtClean="0">
                <a:cs typeface="Times New Roman" panose="02020603050405020304" pitchFamily="18" charset="0"/>
              </a:rPr>
              <a:t>various </a:t>
            </a:r>
            <a:r>
              <a:rPr lang="en-US" sz="3600" b="1" dirty="0">
                <a:cs typeface="Times New Roman" panose="02020603050405020304" pitchFamily="18" charset="0"/>
              </a:rPr>
              <a:t>types of LID</a:t>
            </a:r>
            <a:r>
              <a:rPr lang="en-US" sz="3600" dirty="0">
                <a:cs typeface="Times New Roman" panose="02020603050405020304" pitchFamily="18" charset="0"/>
              </a:rPr>
              <a:t> - capital, operation and </a:t>
            </a:r>
            <a:r>
              <a:rPr lang="en-US" sz="3600" dirty="0" smtClean="0">
                <a:cs typeface="Times New Roman" panose="02020603050405020304" pitchFamily="18" charset="0"/>
              </a:rPr>
              <a:t>maintenance</a:t>
            </a:r>
            <a:endParaRPr lang="en-US" sz="3600" b="1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9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Questions on Data   3:20-3:45</a:t>
            </a:r>
            <a:br>
              <a:rPr lang="en-US" dirty="0" smtClean="0"/>
            </a:br>
            <a:r>
              <a:rPr lang="en-US" dirty="0" smtClean="0"/>
              <a:t>Kristen Cayce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en-US" dirty="0" smtClean="0"/>
              <a:t>Input:</a:t>
            </a:r>
          </a:p>
          <a:p>
            <a:pPr fontAlgn="base"/>
            <a:r>
              <a:rPr lang="en-US" dirty="0" smtClean="0"/>
              <a:t>What local data </a:t>
            </a:r>
            <a:r>
              <a:rPr lang="en-US" dirty="0"/>
              <a:t>sets do cities </a:t>
            </a:r>
            <a:r>
              <a:rPr lang="en-US" dirty="0" smtClean="0"/>
              <a:t>have?</a:t>
            </a:r>
            <a:endParaRPr lang="en-US" dirty="0"/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Who might we contact to acquire data?</a:t>
            </a:r>
          </a:p>
          <a:p>
            <a:pPr fontAlgn="base"/>
            <a:endParaRPr lang="en-US" dirty="0" smtClean="0"/>
          </a:p>
          <a:p>
            <a:pPr marL="0" indent="0" fontAlgn="base">
              <a:buNone/>
            </a:pPr>
            <a:r>
              <a:rPr lang="en-US" dirty="0" smtClean="0"/>
              <a:t>Output:</a:t>
            </a:r>
          </a:p>
          <a:p>
            <a:pPr fontAlgn="base"/>
            <a:r>
              <a:rPr lang="en-US" dirty="0" smtClean="0"/>
              <a:t>What type of format of outputs that works best for cities? (map, list....)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Welcomes     2pm</a:t>
            </a:r>
          </a:p>
          <a:p>
            <a:r>
              <a:rPr lang="en-US" dirty="0" smtClean="0"/>
              <a:t>Introduction of Project     2:15</a:t>
            </a:r>
          </a:p>
          <a:p>
            <a:r>
              <a:rPr lang="en-US" dirty="0" smtClean="0"/>
              <a:t>Roles for Cities     2:25</a:t>
            </a:r>
          </a:p>
          <a:p>
            <a:r>
              <a:rPr lang="en-US" dirty="0" smtClean="0"/>
              <a:t>Discussion / Q &amp; A     2:35</a:t>
            </a:r>
          </a:p>
          <a:p>
            <a:r>
              <a:rPr lang="en-US" dirty="0" smtClean="0"/>
              <a:t>Overview of </a:t>
            </a:r>
            <a:r>
              <a:rPr lang="en-US" dirty="0" err="1" smtClean="0"/>
              <a:t>GreenPlan</a:t>
            </a:r>
            <a:r>
              <a:rPr lang="en-US" dirty="0" smtClean="0"/>
              <a:t>-It    3:00</a:t>
            </a:r>
          </a:p>
          <a:p>
            <a:r>
              <a:rPr lang="en-US" dirty="0" smtClean="0"/>
              <a:t>Initial Thoughts on Data / Discussion      3:20</a:t>
            </a:r>
          </a:p>
          <a:p>
            <a:r>
              <a:rPr lang="en-US" dirty="0" smtClean="0"/>
              <a:t>Next Steps      3:45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43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3:45 – 3:55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dirty="0" smtClean="0"/>
              <a:t>Memo to </a:t>
            </a:r>
            <a:r>
              <a:rPr lang="en-US" dirty="0" err="1" smtClean="0"/>
              <a:t>Munis</a:t>
            </a:r>
            <a:r>
              <a:rPr lang="en-US" dirty="0" smtClean="0"/>
              <a:t> re data availability, interest in X role in project, reflections on this meeting (regarding project goals, etc.) – 9/25/13 – SFEP</a:t>
            </a:r>
          </a:p>
          <a:p>
            <a:pPr fontAlgn="base"/>
            <a:r>
              <a:rPr lang="en-US" dirty="0" smtClean="0"/>
              <a:t>Due date for response to memo – 10/15/13 - Municipalities</a:t>
            </a:r>
          </a:p>
          <a:p>
            <a:pPr fontAlgn="base"/>
            <a:r>
              <a:rPr lang="en-US" dirty="0"/>
              <a:t>S</a:t>
            </a:r>
            <a:r>
              <a:rPr lang="en-US" dirty="0" smtClean="0"/>
              <a:t>election </a:t>
            </a:r>
            <a:r>
              <a:rPr lang="en-US" dirty="0"/>
              <a:t>of </a:t>
            </a:r>
            <a:r>
              <a:rPr lang="en-US" dirty="0" err="1" smtClean="0"/>
              <a:t>munis</a:t>
            </a:r>
            <a:r>
              <a:rPr lang="en-US" dirty="0" smtClean="0"/>
              <a:t> </a:t>
            </a:r>
            <a:r>
              <a:rPr lang="en-US" dirty="0"/>
              <a:t>for various roles </a:t>
            </a:r>
            <a:r>
              <a:rPr lang="en-US" dirty="0" smtClean="0"/>
              <a:t>- 11/1/13 - SFEP</a:t>
            </a:r>
            <a:endParaRPr lang="en-US" dirty="0"/>
          </a:p>
          <a:p>
            <a:pPr fontAlgn="base"/>
            <a:r>
              <a:rPr lang="en-US" dirty="0" smtClean="0"/>
              <a:t>Memo </a:t>
            </a:r>
            <a:r>
              <a:rPr lang="en-US" dirty="0"/>
              <a:t>to </a:t>
            </a:r>
            <a:r>
              <a:rPr lang="en-US" dirty="0" smtClean="0"/>
              <a:t>selected </a:t>
            </a:r>
            <a:r>
              <a:rPr lang="en-US" dirty="0" err="1" smtClean="0"/>
              <a:t>munis</a:t>
            </a:r>
            <a:r>
              <a:rPr lang="en-US" dirty="0" smtClean="0"/>
              <a:t> on </a:t>
            </a:r>
            <a:r>
              <a:rPr lang="en-US" dirty="0"/>
              <a:t>data collection next </a:t>
            </a:r>
            <a:r>
              <a:rPr lang="en-US" dirty="0" smtClean="0"/>
              <a:t>steps (11/1/13), </a:t>
            </a:r>
            <a:r>
              <a:rPr lang="en-US" dirty="0"/>
              <a:t>and follow up communications as needed on how to collect data (data due 12/13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1295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Jennifer Krebs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0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	2-2:15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dirty="0" smtClean="0"/>
              <a:t>Greetings from SFEP</a:t>
            </a:r>
          </a:p>
          <a:p>
            <a:r>
              <a:rPr lang="en-US" dirty="0" smtClean="0"/>
              <a:t>Go around room</a:t>
            </a:r>
          </a:p>
          <a:p>
            <a:r>
              <a:rPr lang="en-US" dirty="0" smtClean="0"/>
              <a:t>Sign-in sheet (needed for State Board)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1143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Jennifer Krebs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032" y="556434"/>
            <a:ext cx="7125113" cy="924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of Project	2:15-2:25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34736"/>
            <a:ext cx="32004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Project Team: </a:t>
            </a:r>
            <a:r>
              <a:rPr lang="en-US" dirty="0" smtClean="0"/>
              <a:t>SFEP, SFEI, Dan Cloak, Jennifer </a:t>
            </a:r>
            <a:r>
              <a:rPr lang="en-US" sz="1600" dirty="0" smtClean="0"/>
              <a:t>Walker</a:t>
            </a:r>
            <a:endParaRPr lang="en-US" dirty="0" smtClean="0"/>
          </a:p>
          <a:p>
            <a:r>
              <a:rPr lang="en-US" sz="2400" dirty="0" smtClean="0"/>
              <a:t>Web Page  </a:t>
            </a:r>
            <a:r>
              <a:rPr lang="en-US" sz="1400" dirty="0" smtClean="0">
                <a:solidFill>
                  <a:schemeClr val="tx1">
                    <a:lumMod val="95000"/>
                  </a:schemeClr>
                </a:solidFill>
              </a:rPr>
              <a:t>http://www.sfestuary.org/greenplanning</a:t>
            </a:r>
          </a:p>
          <a:p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Basecamp</a:t>
            </a:r>
          </a:p>
          <a:p>
            <a:r>
              <a:rPr lang="en-US" sz="2400" dirty="0" smtClean="0"/>
              <a:t>Project Schedule  </a:t>
            </a:r>
          </a:p>
          <a:p>
            <a:r>
              <a:rPr lang="en-US" sz="2400" dirty="0" smtClean="0"/>
              <a:t>Project Outcomes</a:t>
            </a:r>
          </a:p>
          <a:p>
            <a:r>
              <a:rPr lang="en-US" sz="2400" dirty="0" smtClean="0"/>
              <a:t>Purpose of Meeting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443247" y="1154784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Jennifer Krebs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3886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Jesse Mills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589" y="4038600"/>
            <a:ext cx="4511411" cy="2748140"/>
          </a:xfrm>
          <a:prstGeom prst="rect">
            <a:avLst/>
          </a:prstGeom>
          <a:noFill/>
          <a:ln w="9525">
            <a:solidFill>
              <a:schemeClr val="tx1">
                <a:alpha val="67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95" y="1512332"/>
            <a:ext cx="4191000" cy="2545454"/>
          </a:xfrm>
          <a:prstGeom prst="rect">
            <a:avLst/>
          </a:prstGeom>
          <a:noFill/>
          <a:ln w="9525">
            <a:solidFill>
              <a:schemeClr val="tx1">
                <a:alpha val="69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16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Roles for Municipalities 2:25 – 2:35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dirty="0" smtClean="0"/>
              <a:t>TAC Members</a:t>
            </a:r>
          </a:p>
          <a:p>
            <a:r>
              <a:rPr lang="en-US" dirty="0" smtClean="0"/>
              <a:t>“Master Planning” Agency</a:t>
            </a:r>
          </a:p>
          <a:p>
            <a:r>
              <a:rPr lang="en-US" dirty="0" smtClean="0"/>
              <a:t>Interested Party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140386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Jennifer Krebs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54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 / Q&amp;A  2:35 – 3:00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Municipalities current efforts that dovetail with Green Infrastructure Master Planning?</a:t>
            </a:r>
          </a:p>
          <a:p>
            <a:r>
              <a:rPr lang="en-US" dirty="0" smtClean="0"/>
              <a:t>How do you think the Plans can benefit your municipality?</a:t>
            </a:r>
          </a:p>
          <a:p>
            <a:r>
              <a:rPr lang="en-US" dirty="0" smtClean="0"/>
              <a:t>How do you think an alternative compliance program can benefit your municipality?</a:t>
            </a:r>
          </a:p>
          <a:p>
            <a:r>
              <a:rPr lang="en-US" dirty="0" smtClean="0"/>
              <a:t>Questions?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01499" y="140386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Jennifer Krebs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42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829755" cy="92447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Overview of Green Plan-It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534400" cy="4525963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b="1" dirty="0" smtClean="0"/>
              <a:t>In a given watershed…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What </a:t>
            </a:r>
            <a:r>
              <a:rPr lang="en-US" sz="2400" u="sng" dirty="0" smtClean="0"/>
              <a:t>quantitative</a:t>
            </a:r>
            <a:r>
              <a:rPr lang="en-US" sz="2400" dirty="0" smtClean="0"/>
              <a:t> water quality and hydrological improvements can be made with Low Impact Development?</a:t>
            </a:r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 smtClean="0"/>
              <a:t>What is the optimal plan?</a:t>
            </a:r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 smtClean="0"/>
              <a:t>With LID, can we improve upon </a:t>
            </a:r>
            <a:r>
              <a:rPr lang="en-US" sz="2400" dirty="0"/>
              <a:t>the cost/benefit </a:t>
            </a:r>
            <a:r>
              <a:rPr lang="en-US" sz="2400" dirty="0" smtClean="0"/>
              <a:t>of grey infrastructure alone?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26068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Lester McKee     SFEI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572000" y="926068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3:00-3:20</a:t>
            </a:r>
          </a:p>
        </p:txBody>
      </p:sp>
    </p:spTree>
    <p:extLst>
      <p:ext uri="{BB962C8B-B14F-4D97-AF65-F5344CB8AC3E}">
        <p14:creationId xmlns:p14="http://schemas.microsoft.com/office/powerpoint/2010/main" val="200306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6550"/>
            <a:ext cx="2515121" cy="22890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477" y="240268"/>
            <a:ext cx="213675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GIS Siting Tool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121" y="609600"/>
            <a:ext cx="2521560" cy="2372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7122" y="206986"/>
            <a:ext cx="291953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Critical Areas Tool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094287" y="4809511"/>
            <a:ext cx="2306513" cy="8925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Optimization Tool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Maximize benefit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Minimize cost</a:t>
            </a:r>
          </a:p>
        </p:txBody>
      </p:sp>
      <p:cxnSp>
        <p:nvCxnSpPr>
          <p:cNvPr id="10" name="Elbow Connector 9"/>
          <p:cNvCxnSpPr/>
          <p:nvPr/>
        </p:nvCxnSpPr>
        <p:spPr>
          <a:xfrm rot="10800000" flipV="1">
            <a:off x="2484641" y="2287352"/>
            <a:ext cx="1325881" cy="533399"/>
          </a:xfrm>
          <a:prstGeom prst="bentConnector3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1257821" y="2287351"/>
            <a:ext cx="1082040" cy="533400"/>
          </a:xfrm>
          <a:prstGeom prst="bentConnector3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>
            <a:off x="2307978" y="3046067"/>
            <a:ext cx="251458" cy="840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35210" y="1600200"/>
            <a:ext cx="1773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Improvement vs. Cost</a:t>
            </a:r>
            <a:endParaRPr lang="en-US" sz="1400" dirty="0"/>
          </a:p>
        </p:txBody>
      </p:sp>
      <p:sp>
        <p:nvSpPr>
          <p:cNvPr id="18" name="Right Arrow 17"/>
          <p:cNvSpPr/>
          <p:nvPr/>
        </p:nvSpPr>
        <p:spPr>
          <a:xfrm rot="5400000">
            <a:off x="7543253" y="4367734"/>
            <a:ext cx="583940" cy="232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7333511" y="4845429"/>
            <a:ext cx="1726305" cy="1959489"/>
            <a:chOff x="2840181" y="1905000"/>
            <a:chExt cx="4419600" cy="416260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2784764"/>
              <a:ext cx="3618629" cy="3282844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2840181" y="1905000"/>
              <a:ext cx="4419600" cy="40102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0" y="4180564"/>
            <a:ext cx="2935623" cy="2296436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7638311" y="4724400"/>
            <a:ext cx="1353289" cy="605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600" u="sng" dirty="0" smtClean="0"/>
              <a:t>Master Plan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76200" y="4202668"/>
            <a:ext cx="227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Feasible &amp; Effective</a:t>
            </a:r>
            <a:endParaRPr lang="en-US" dirty="0"/>
          </a:p>
        </p:txBody>
      </p:sp>
      <p:pic>
        <p:nvPicPr>
          <p:cNvPr id="24" name="Picture 23" descr="random_plot2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r="2464" b="7013"/>
          <a:stretch/>
        </p:blipFill>
        <p:spPr>
          <a:xfrm>
            <a:off x="5901810" y="1811869"/>
            <a:ext cx="2784990" cy="201913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 bwMode="auto">
          <a:xfrm>
            <a:off x="5959130" y="2809268"/>
            <a:ext cx="2694224" cy="0"/>
          </a:xfrm>
          <a:prstGeom prst="line">
            <a:avLst/>
          </a:prstGeom>
          <a:ln w="38100" cmpd="sng">
            <a:solidFill>
              <a:srgbClr val="0000FF"/>
            </a:solidFill>
            <a:prstDash val="dash"/>
            <a:headEnd type="none" w="med" len="med"/>
            <a:tailEnd type="non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08154" y="2586490"/>
            <a:ext cx="9458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baseline="0" dirty="0">
                <a:solidFill>
                  <a:srgbClr val="333399"/>
                </a:solidFill>
                <a:latin typeface="+mn-lt"/>
                <a:ea typeface="ＭＳ Ｐゴシック" pitchFamily="34" charset="-128"/>
              </a:rPr>
              <a:t>Target</a:t>
            </a:r>
          </a:p>
        </p:txBody>
      </p:sp>
      <p:sp>
        <p:nvSpPr>
          <p:cNvPr id="27" name="Freeform 26"/>
          <p:cNvSpPr/>
          <p:nvPr/>
        </p:nvSpPr>
        <p:spPr>
          <a:xfrm>
            <a:off x="6413355" y="2499568"/>
            <a:ext cx="2021417" cy="860636"/>
          </a:xfrm>
          <a:custGeom>
            <a:avLst/>
            <a:gdLst>
              <a:gd name="connsiteX0" fmla="*/ 0 w 2691781"/>
              <a:gd name="connsiteY0" fmla="*/ 1611416 h 1611416"/>
              <a:gd name="connsiteX1" fmla="*/ 94781 w 2691781"/>
              <a:gd name="connsiteY1" fmla="*/ 1383922 h 1611416"/>
              <a:gd name="connsiteX2" fmla="*/ 435993 w 2691781"/>
              <a:gd name="connsiteY2" fmla="*/ 1061639 h 1611416"/>
              <a:gd name="connsiteX3" fmla="*/ 1364847 w 2691781"/>
              <a:gd name="connsiteY3" fmla="*/ 454988 h 1611416"/>
              <a:gd name="connsiteX4" fmla="*/ 2691781 w 2691781"/>
              <a:gd name="connsiteY4" fmla="*/ 0 h 1611416"/>
              <a:gd name="connsiteX0" fmla="*/ 0 w 2691781"/>
              <a:gd name="connsiteY0" fmla="*/ 1611416 h 1611416"/>
              <a:gd name="connsiteX1" fmla="*/ 94781 w 2691781"/>
              <a:gd name="connsiteY1" fmla="*/ 1383922 h 1611416"/>
              <a:gd name="connsiteX2" fmla="*/ 435993 w 2691781"/>
              <a:gd name="connsiteY2" fmla="*/ 1061639 h 1611416"/>
              <a:gd name="connsiteX3" fmla="*/ 1137372 w 2691781"/>
              <a:gd name="connsiteY3" fmla="*/ 587693 h 1611416"/>
              <a:gd name="connsiteX4" fmla="*/ 2691781 w 2691781"/>
              <a:gd name="connsiteY4" fmla="*/ 0 h 1611416"/>
              <a:gd name="connsiteX0" fmla="*/ 0 w 2919256"/>
              <a:gd name="connsiteY0" fmla="*/ 1308091 h 1308091"/>
              <a:gd name="connsiteX1" fmla="*/ 94781 w 2919256"/>
              <a:gd name="connsiteY1" fmla="*/ 1080597 h 1308091"/>
              <a:gd name="connsiteX2" fmla="*/ 435993 w 2919256"/>
              <a:gd name="connsiteY2" fmla="*/ 758314 h 1308091"/>
              <a:gd name="connsiteX3" fmla="*/ 1137372 w 2919256"/>
              <a:gd name="connsiteY3" fmla="*/ 284368 h 1308091"/>
              <a:gd name="connsiteX4" fmla="*/ 2919256 w 2919256"/>
              <a:gd name="connsiteY4" fmla="*/ 0 h 1308091"/>
              <a:gd name="connsiteX0" fmla="*/ 0 w 3203599"/>
              <a:gd name="connsiteY0" fmla="*/ 1535585 h 1535585"/>
              <a:gd name="connsiteX1" fmla="*/ 379124 w 3203599"/>
              <a:gd name="connsiteY1" fmla="*/ 1080597 h 1535585"/>
              <a:gd name="connsiteX2" fmla="*/ 720336 w 3203599"/>
              <a:gd name="connsiteY2" fmla="*/ 758314 h 1535585"/>
              <a:gd name="connsiteX3" fmla="*/ 1421715 w 3203599"/>
              <a:gd name="connsiteY3" fmla="*/ 284368 h 1535585"/>
              <a:gd name="connsiteX4" fmla="*/ 3203599 w 3203599"/>
              <a:gd name="connsiteY4" fmla="*/ 0 h 1535585"/>
              <a:gd name="connsiteX0" fmla="*/ 0 w 3203599"/>
              <a:gd name="connsiteY0" fmla="*/ 1535585 h 1535585"/>
              <a:gd name="connsiteX1" fmla="*/ 379124 w 3203599"/>
              <a:gd name="connsiteY1" fmla="*/ 1080597 h 1535585"/>
              <a:gd name="connsiteX2" fmla="*/ 720336 w 3203599"/>
              <a:gd name="connsiteY2" fmla="*/ 663525 h 1535585"/>
              <a:gd name="connsiteX3" fmla="*/ 1421715 w 3203599"/>
              <a:gd name="connsiteY3" fmla="*/ 284368 h 1535585"/>
              <a:gd name="connsiteX4" fmla="*/ 3203599 w 3203599"/>
              <a:gd name="connsiteY4" fmla="*/ 0 h 1535585"/>
              <a:gd name="connsiteX0" fmla="*/ 0 w 3203599"/>
              <a:gd name="connsiteY0" fmla="*/ 1535585 h 1535585"/>
              <a:gd name="connsiteX1" fmla="*/ 132693 w 3203599"/>
              <a:gd name="connsiteY1" fmla="*/ 1023724 h 1535585"/>
              <a:gd name="connsiteX2" fmla="*/ 720336 w 3203599"/>
              <a:gd name="connsiteY2" fmla="*/ 663525 h 1535585"/>
              <a:gd name="connsiteX3" fmla="*/ 1421715 w 3203599"/>
              <a:gd name="connsiteY3" fmla="*/ 284368 h 1535585"/>
              <a:gd name="connsiteX4" fmla="*/ 3203599 w 3203599"/>
              <a:gd name="connsiteY4" fmla="*/ 0 h 1535585"/>
              <a:gd name="connsiteX0" fmla="*/ 0 w 3582724"/>
              <a:gd name="connsiteY0" fmla="*/ 1497669 h 1497669"/>
              <a:gd name="connsiteX1" fmla="*/ 511818 w 3582724"/>
              <a:gd name="connsiteY1" fmla="*/ 1023724 h 1497669"/>
              <a:gd name="connsiteX2" fmla="*/ 1099461 w 3582724"/>
              <a:gd name="connsiteY2" fmla="*/ 663525 h 1497669"/>
              <a:gd name="connsiteX3" fmla="*/ 1800840 w 3582724"/>
              <a:gd name="connsiteY3" fmla="*/ 284368 h 1497669"/>
              <a:gd name="connsiteX4" fmla="*/ 3582724 w 3582724"/>
              <a:gd name="connsiteY4" fmla="*/ 0 h 1497669"/>
              <a:gd name="connsiteX0" fmla="*/ 0 w 3582724"/>
              <a:gd name="connsiteY0" fmla="*/ 1497669 h 1497669"/>
              <a:gd name="connsiteX1" fmla="*/ 367885 w 3582724"/>
              <a:gd name="connsiteY1" fmla="*/ 1150724 h 1497669"/>
              <a:gd name="connsiteX2" fmla="*/ 1099461 w 3582724"/>
              <a:gd name="connsiteY2" fmla="*/ 663525 h 1497669"/>
              <a:gd name="connsiteX3" fmla="*/ 1800840 w 3582724"/>
              <a:gd name="connsiteY3" fmla="*/ 284368 h 1497669"/>
              <a:gd name="connsiteX4" fmla="*/ 3582724 w 3582724"/>
              <a:gd name="connsiteY4" fmla="*/ 0 h 1497669"/>
              <a:gd name="connsiteX0" fmla="*/ 0 w 3582724"/>
              <a:gd name="connsiteY0" fmla="*/ 1497669 h 1497669"/>
              <a:gd name="connsiteX1" fmla="*/ 367885 w 3582724"/>
              <a:gd name="connsiteY1" fmla="*/ 1150724 h 1497669"/>
              <a:gd name="connsiteX2" fmla="*/ 803127 w 3582724"/>
              <a:gd name="connsiteY2" fmla="*/ 849792 h 1497669"/>
              <a:gd name="connsiteX3" fmla="*/ 1800840 w 3582724"/>
              <a:gd name="connsiteY3" fmla="*/ 284368 h 1497669"/>
              <a:gd name="connsiteX4" fmla="*/ 3582724 w 3582724"/>
              <a:gd name="connsiteY4" fmla="*/ 0 h 1497669"/>
              <a:gd name="connsiteX0" fmla="*/ 0 w 3582724"/>
              <a:gd name="connsiteY0" fmla="*/ 1497669 h 1497669"/>
              <a:gd name="connsiteX1" fmla="*/ 367885 w 3582724"/>
              <a:gd name="connsiteY1" fmla="*/ 1150724 h 1497669"/>
              <a:gd name="connsiteX2" fmla="*/ 693060 w 3582724"/>
              <a:gd name="connsiteY2" fmla="*/ 917525 h 1497669"/>
              <a:gd name="connsiteX3" fmla="*/ 1800840 w 3582724"/>
              <a:gd name="connsiteY3" fmla="*/ 284368 h 1497669"/>
              <a:gd name="connsiteX4" fmla="*/ 3582724 w 3582724"/>
              <a:gd name="connsiteY4" fmla="*/ 0 h 1497669"/>
              <a:gd name="connsiteX0" fmla="*/ 0 w 3582724"/>
              <a:gd name="connsiteY0" fmla="*/ 1497669 h 1497669"/>
              <a:gd name="connsiteX1" fmla="*/ 283219 w 3582724"/>
              <a:gd name="connsiteY1" fmla="*/ 1235390 h 1497669"/>
              <a:gd name="connsiteX2" fmla="*/ 693060 w 3582724"/>
              <a:gd name="connsiteY2" fmla="*/ 917525 h 1497669"/>
              <a:gd name="connsiteX3" fmla="*/ 1800840 w 3582724"/>
              <a:gd name="connsiteY3" fmla="*/ 284368 h 1497669"/>
              <a:gd name="connsiteX4" fmla="*/ 3582724 w 3582724"/>
              <a:gd name="connsiteY4" fmla="*/ 0 h 149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2724" h="1497669">
                <a:moveTo>
                  <a:pt x="0" y="1497669"/>
                </a:moveTo>
                <a:lnTo>
                  <a:pt x="283219" y="1235390"/>
                </a:lnTo>
                <a:lnTo>
                  <a:pt x="693060" y="917525"/>
                </a:lnTo>
                <a:lnTo>
                  <a:pt x="1800840" y="284368"/>
                </a:lnTo>
                <a:lnTo>
                  <a:pt x="3582724" y="0"/>
                </a:lnTo>
              </a:path>
            </a:pathLst>
          </a:custGeom>
          <a:ln w="28575" cmpd="sng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aseline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 bwMode="auto">
          <a:xfrm>
            <a:off x="6361711" y="3326532"/>
            <a:ext cx="66866" cy="6728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 bwMode="auto">
          <a:xfrm>
            <a:off x="6539890" y="3168834"/>
            <a:ext cx="66866" cy="6728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 bwMode="auto">
          <a:xfrm>
            <a:off x="6770404" y="3000028"/>
            <a:ext cx="66866" cy="6728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7400419" y="2630571"/>
            <a:ext cx="66866" cy="6728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 bwMode="auto">
          <a:xfrm>
            <a:off x="8395498" y="2465254"/>
            <a:ext cx="66866" cy="6728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 bwMode="auto">
          <a:xfrm>
            <a:off x="6898495" y="2636049"/>
            <a:ext cx="82846" cy="83368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6721821" y="2636049"/>
            <a:ext cx="82846" cy="83368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39" name="Right Arrow 38"/>
          <p:cNvSpPr/>
          <p:nvPr/>
        </p:nvSpPr>
        <p:spPr bwMode="auto">
          <a:xfrm rot="17457488">
            <a:off x="6425428" y="2900458"/>
            <a:ext cx="487805" cy="92538"/>
          </a:xfrm>
          <a:prstGeom prst="rightArrow">
            <a:avLst>
              <a:gd name="adj1" fmla="val 50000"/>
              <a:gd name="adj2" fmla="val 77965"/>
            </a:avLst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34" charset="-128"/>
            </a:endParaRPr>
          </a:p>
        </p:txBody>
      </p:sp>
      <p:sp>
        <p:nvSpPr>
          <p:cNvPr id="40" name="Right Arrow 39"/>
          <p:cNvSpPr>
            <a:spLocks noChangeAspect="1"/>
          </p:cNvSpPr>
          <p:nvPr/>
        </p:nvSpPr>
        <p:spPr bwMode="auto">
          <a:xfrm rot="17457488">
            <a:off x="6716319" y="2816574"/>
            <a:ext cx="307812" cy="93623"/>
          </a:xfrm>
          <a:prstGeom prst="rightArrow">
            <a:avLst>
              <a:gd name="adj1" fmla="val 50000"/>
              <a:gd name="adj2" fmla="val 77965"/>
            </a:avLst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34" charset="-128"/>
            </a:endParaRPr>
          </a:p>
        </p:txBody>
      </p:sp>
      <p:sp>
        <p:nvSpPr>
          <p:cNvPr id="13" name="Right Arrow 12"/>
          <p:cNvSpPr/>
          <p:nvPr/>
        </p:nvSpPr>
        <p:spPr>
          <a:xfrm rot="18208833">
            <a:off x="5818513" y="4318902"/>
            <a:ext cx="663541" cy="232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3351910" y="5029200"/>
            <a:ext cx="686691" cy="285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 rot="16200000">
            <a:off x="5209940" y="2743337"/>
            <a:ext cx="9669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Improvement</a:t>
            </a:r>
            <a:endParaRPr lang="en-US" sz="1050" dirty="0"/>
          </a:p>
        </p:txBody>
      </p:sp>
      <p:sp>
        <p:nvSpPr>
          <p:cNvPr id="46" name="TextBox 45"/>
          <p:cNvSpPr txBox="1"/>
          <p:nvPr/>
        </p:nvSpPr>
        <p:spPr>
          <a:xfrm>
            <a:off x="7086600" y="381000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Cost</a:t>
            </a:r>
            <a:endParaRPr lang="en-US" sz="1050" dirty="0"/>
          </a:p>
        </p:txBody>
      </p:sp>
      <p:sp>
        <p:nvSpPr>
          <p:cNvPr id="45" name="TextBox 44"/>
          <p:cNvSpPr txBox="1"/>
          <p:nvPr/>
        </p:nvSpPr>
        <p:spPr>
          <a:xfrm>
            <a:off x="7193027" y="3579168"/>
            <a:ext cx="20255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aseline="0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Grey Infrastructure</a:t>
            </a:r>
            <a:endParaRPr lang="en-US" sz="900" baseline="0" dirty="0">
              <a:solidFill>
                <a:srgbClr val="FF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47" name="Oval 46"/>
          <p:cNvSpPr>
            <a:spLocks noChangeAspect="1"/>
          </p:cNvSpPr>
          <p:nvPr/>
        </p:nvSpPr>
        <p:spPr bwMode="auto">
          <a:xfrm>
            <a:off x="7145975" y="3643455"/>
            <a:ext cx="91440" cy="9034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aseline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 bwMode="auto">
          <a:xfrm>
            <a:off x="7135685" y="3514805"/>
            <a:ext cx="91440" cy="90345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aseline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70861" y="3429000"/>
            <a:ext cx="20255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ea typeface="ＭＳ Ｐゴシック" pitchFamily="34" charset="-128"/>
              </a:rPr>
              <a:t>LID</a:t>
            </a:r>
            <a:r>
              <a:rPr lang="en-US" sz="900" dirty="0" smtClean="0">
                <a:solidFill>
                  <a:srgbClr val="FF0000"/>
                </a:solidFill>
                <a:ea typeface="ＭＳ Ｐゴシック" pitchFamily="34" charset="-128"/>
              </a:rPr>
              <a:t> (+ Grey)</a:t>
            </a:r>
            <a:endParaRPr lang="en-US" sz="900" baseline="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101769"/>
            <a:ext cx="26705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GreenPlan</a:t>
            </a:r>
            <a:r>
              <a:rPr lang="en-US" sz="3600" b="1" dirty="0" smtClean="0"/>
              <a:t>-it</a:t>
            </a:r>
            <a:endParaRPr lang="en-US" sz="3600" b="1" dirty="0"/>
          </a:p>
          <a:p>
            <a:pPr algn="ctr"/>
            <a:r>
              <a:rPr lang="en-US" sz="3600" b="1" dirty="0" smtClean="0"/>
              <a:t>toolbox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6308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8" descr="G:\Jamie\LID\data\images\bior_ov1_resul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0" t="3159" r="20063" b="2945"/>
          <a:stretch/>
        </p:blipFill>
        <p:spPr bwMode="auto">
          <a:xfrm>
            <a:off x="4876800" y="939028"/>
            <a:ext cx="3941537" cy="511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9600" y="412149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local </a:t>
            </a:r>
            <a:r>
              <a:rPr lang="en-US" dirty="0" smtClean="0"/>
              <a:t>+ regional GIS </a:t>
            </a:r>
            <a:r>
              <a:rPr lang="en-US" dirty="0"/>
              <a:t>layers </a:t>
            </a:r>
            <a:r>
              <a:rPr lang="en-US" dirty="0" smtClean="0"/>
              <a:t>to identify feasible sites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Infrastructure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Private vs. public land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Redevelopment plans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Capital improvement plans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609600"/>
            <a:ext cx="29718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Regional LID Site Suitability Tool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8001000" y="1013934"/>
            <a:ext cx="99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SFEI (2012)</a:t>
            </a:r>
            <a:endParaRPr lang="en-US" sz="1200" dirty="0"/>
          </a:p>
        </p:txBody>
      </p:sp>
      <p:pic>
        <p:nvPicPr>
          <p:cNvPr id="13" name="Picture 1" descr="G:\Jamie\LID\data\presentations\legen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r="19427"/>
          <a:stretch/>
        </p:blipFill>
        <p:spPr bwMode="auto">
          <a:xfrm>
            <a:off x="4876800" y="3469104"/>
            <a:ext cx="323015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257800" y="3310354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57800" y="4061053"/>
            <a:ext cx="56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6550"/>
            <a:ext cx="2515121" cy="22890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1477" y="240268"/>
            <a:ext cx="213675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GIS Siting Tool</a:t>
            </a:r>
          </a:p>
        </p:txBody>
      </p:sp>
    </p:spTree>
    <p:extLst>
      <p:ext uri="{BB962C8B-B14F-4D97-AF65-F5344CB8AC3E}">
        <p14:creationId xmlns:p14="http://schemas.microsoft.com/office/powerpoint/2010/main" val="78072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Words>750</Words>
  <Application>Microsoft Office PowerPoint</Application>
  <PresentationFormat>On-screen Show (4:3)</PresentationFormat>
  <Paragraphs>188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GreenPlan Bay Area </vt:lpstr>
      <vt:lpstr>Agenda</vt:lpstr>
      <vt:lpstr>Welcome 2-2:15</vt:lpstr>
      <vt:lpstr>Introduction of Project 2:15-2:25</vt:lpstr>
      <vt:lpstr>Roles for Municipalities 2:25 – 2:35</vt:lpstr>
      <vt:lpstr>Discussion / Q&amp;A  2:35 – 3:00</vt:lpstr>
      <vt:lpstr>Overview of Green Plan-It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Questions</vt:lpstr>
      <vt:lpstr>Local Data Needed for Toolkit</vt:lpstr>
      <vt:lpstr>Questions on Data   3:20-3:45 Kristen Cayce</vt:lpstr>
      <vt:lpstr>Next Steps 3:45 – 3:55</vt:lpstr>
    </vt:vector>
  </TitlesOfParts>
  <Company>SWRCB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GreenPlan Bay Area</dc:title>
  <dc:creator>JKrebs</dc:creator>
  <cp:lastModifiedBy>jemills</cp:lastModifiedBy>
  <cp:revision>58</cp:revision>
  <dcterms:created xsi:type="dcterms:W3CDTF">2013-09-17T14:36:04Z</dcterms:created>
  <dcterms:modified xsi:type="dcterms:W3CDTF">2013-09-26T17:56:35Z</dcterms:modified>
</cp:coreProperties>
</file>