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8" r:id="rId4"/>
    <p:sldId id="266" r:id="rId5"/>
    <p:sldId id="259" r:id="rId6"/>
    <p:sldId id="274" r:id="rId7"/>
    <p:sldId id="262" r:id="rId8"/>
    <p:sldId id="263" r:id="rId9"/>
    <p:sldId id="273" r:id="rId10"/>
    <p:sldId id="277" r:id="rId11"/>
    <p:sldId id="269" r:id="rId12"/>
    <p:sldId id="268" r:id="rId13"/>
    <p:sldId id="283" r:id="rId14"/>
    <p:sldId id="279" r:id="rId15"/>
    <p:sldId id="281" r:id="rId16"/>
    <p:sldId id="282"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475" autoAdjust="0"/>
  </p:normalViewPr>
  <p:slideViewPr>
    <p:cSldViewPr snapToGrid="0">
      <p:cViewPr varScale="1">
        <p:scale>
          <a:sx n="47" d="100"/>
          <a:sy n="47" d="100"/>
        </p:scale>
        <p:origin x="1792"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Twpserver\twpfiles\Documents\Community\North%20Richmond%20Climate%20Change%20Visioning\REPORTING\survey%20data%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DO!$I$68</c:f>
              <c:strCache>
                <c:ptCount val="1"/>
                <c:pt idx="0">
                  <c:v>Number</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DO!$H$69:$H$78</c:f>
              <c:strCache>
                <c:ptCount val="10"/>
                <c:pt idx="0">
                  <c:v>Hike &amp; Walk</c:v>
                </c:pt>
                <c:pt idx="1">
                  <c:v>Gather</c:v>
                </c:pt>
                <c:pt idx="2">
                  <c:v>Bike</c:v>
                </c:pt>
                <c:pt idx="3">
                  <c:v>Walk Dog</c:v>
                </c:pt>
                <c:pt idx="4">
                  <c:v>Boating</c:v>
                </c:pt>
                <c:pt idx="5">
                  <c:v>Wildlife Watching</c:v>
                </c:pt>
                <c:pt idx="6">
                  <c:v>View Scenery</c:v>
                </c:pt>
                <c:pt idx="7">
                  <c:v>Train</c:v>
                </c:pt>
                <c:pt idx="8">
                  <c:v>Work</c:v>
                </c:pt>
                <c:pt idx="9">
                  <c:v>Other</c:v>
                </c:pt>
              </c:strCache>
            </c:strRef>
          </c:cat>
          <c:val>
            <c:numRef>
              <c:f>DO!$I$69:$I$78</c:f>
              <c:numCache>
                <c:formatCode>0%</c:formatCode>
                <c:ptCount val="10"/>
                <c:pt idx="0">
                  <c:v>0.36842105263157893</c:v>
                </c:pt>
                <c:pt idx="1">
                  <c:v>0.12631578947368421</c:v>
                </c:pt>
                <c:pt idx="2">
                  <c:v>0.12631578947368421</c:v>
                </c:pt>
                <c:pt idx="3">
                  <c:v>7.3684210526315783E-2</c:v>
                </c:pt>
                <c:pt idx="4">
                  <c:v>2.1052631578947368E-2</c:v>
                </c:pt>
                <c:pt idx="5">
                  <c:v>4.2105263157894736E-2</c:v>
                </c:pt>
                <c:pt idx="6">
                  <c:v>3.1578947368421054E-2</c:v>
                </c:pt>
                <c:pt idx="7">
                  <c:v>3.1578947368421054E-2</c:v>
                </c:pt>
                <c:pt idx="8">
                  <c:v>3.1578947368421054E-2</c:v>
                </c:pt>
                <c:pt idx="9">
                  <c:v>0.14736842105263157</c:v>
                </c:pt>
              </c:numCache>
            </c:numRef>
          </c:val>
          <c:extLst>
            <c:ext xmlns:c16="http://schemas.microsoft.com/office/drawing/2014/chart" uri="{C3380CC4-5D6E-409C-BE32-E72D297353CC}">
              <c16:uniqueId val="{00000000-6DA9-43C7-B786-FC5BFCCAF354}"/>
            </c:ext>
          </c:extLst>
        </c:ser>
        <c:dLbls>
          <c:showLegendKey val="0"/>
          <c:showVal val="1"/>
          <c:showCatName val="0"/>
          <c:showSerName val="0"/>
          <c:showPercent val="0"/>
          <c:showBubbleSize val="0"/>
        </c:dLbls>
        <c:gapWidth val="150"/>
        <c:axId val="38267904"/>
        <c:axId val="57938688"/>
      </c:barChart>
      <c:catAx>
        <c:axId val="38267904"/>
        <c:scaling>
          <c:orientation val="minMax"/>
        </c:scaling>
        <c:delete val="0"/>
        <c:axPos val="b"/>
        <c:numFmt formatCode="General" sourceLinked="0"/>
        <c:majorTickMark val="out"/>
        <c:minorTickMark val="none"/>
        <c:tickLblPos val="nextTo"/>
        <c:crossAx val="57938688"/>
        <c:crosses val="autoZero"/>
        <c:auto val="1"/>
        <c:lblAlgn val="ctr"/>
        <c:lblOffset val="100"/>
        <c:noMultiLvlLbl val="0"/>
      </c:catAx>
      <c:valAx>
        <c:axId val="57938688"/>
        <c:scaling>
          <c:orientation val="minMax"/>
        </c:scaling>
        <c:delete val="1"/>
        <c:axPos val="l"/>
        <c:numFmt formatCode="0%" sourceLinked="1"/>
        <c:majorTickMark val="out"/>
        <c:minorTickMark val="none"/>
        <c:tickLblPos val="nextTo"/>
        <c:crossAx val="3826790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B9C19-ECB9-475E-B941-F2E05AF3C86B}" type="datetimeFigureOut">
              <a:rPr lang="en-US" smtClean="0"/>
              <a:pPr/>
              <a:t>9/22/2017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BCB0A-67B7-4AE9-95D6-9001DF7AC56F}" type="slidenum">
              <a:rPr lang="en-US" smtClean="0"/>
              <a:pPr/>
              <a:t>‹#›</a:t>
            </a:fld>
            <a:endParaRPr lang="en-US"/>
          </a:p>
        </p:txBody>
      </p:sp>
    </p:spTree>
    <p:extLst>
      <p:ext uri="{BB962C8B-B14F-4D97-AF65-F5344CB8AC3E}">
        <p14:creationId xmlns:p14="http://schemas.microsoft.com/office/powerpoint/2010/main" val="21389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a:t>
            </a:r>
            <a:r>
              <a:rPr lang="en-US" baseline="0" dirty="0"/>
              <a:t> I’m Jesse Brown and this is Juliana, we’re from the watershed project, and we’re going to pick up where we left off from the last presentation I did with this group </a:t>
            </a:r>
          </a:p>
          <a:p>
            <a:pPr marL="171450" indent="-171450">
              <a:buFont typeface="Arial" panose="020B0604020202020204" pitchFamily="34" charset="0"/>
              <a:buChar char="•"/>
            </a:pPr>
            <a:r>
              <a:rPr lang="en-US" baseline="0" dirty="0"/>
              <a:t>Back in June I talked about the beginning of this community visioning project</a:t>
            </a:r>
          </a:p>
          <a:p>
            <a:pPr marL="171450" indent="-171450">
              <a:buFont typeface="Arial" panose="020B0604020202020204" pitchFamily="34" charset="0"/>
              <a:buChar char="•"/>
            </a:pPr>
            <a:r>
              <a:rPr lang="en-US" baseline="0" dirty="0"/>
              <a:t>Since then we’ve been busy surveying out in North Richmond </a:t>
            </a:r>
          </a:p>
          <a:p>
            <a:pPr marL="171450" indent="-171450">
              <a:buFont typeface="Arial" panose="020B0604020202020204" pitchFamily="34" charset="0"/>
              <a:buChar char="•"/>
            </a:pPr>
            <a:r>
              <a:rPr lang="en-US" baseline="0" dirty="0"/>
              <a:t>And today we have more conclusive survey results that we will share with you</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1</a:t>
            </a:fld>
            <a:endParaRPr lang="en-US"/>
          </a:p>
        </p:txBody>
      </p:sp>
    </p:spTree>
    <p:extLst>
      <p:ext uri="{BB962C8B-B14F-4D97-AF65-F5344CB8AC3E}">
        <p14:creationId xmlns:p14="http://schemas.microsoft.com/office/powerpoint/2010/main" val="137364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did we go?</a:t>
            </a:r>
          </a:p>
        </p:txBody>
      </p:sp>
      <p:sp>
        <p:nvSpPr>
          <p:cNvPr id="4" name="Slide Number Placeholder 3"/>
          <p:cNvSpPr>
            <a:spLocks noGrp="1"/>
          </p:cNvSpPr>
          <p:nvPr>
            <p:ph type="sldNum" sz="quarter" idx="10"/>
          </p:nvPr>
        </p:nvSpPr>
        <p:spPr/>
        <p:txBody>
          <a:bodyPr/>
          <a:lstStyle/>
          <a:p>
            <a:fld id="{89EBCB0A-67B7-4AE9-95D6-9001DF7AC56F}" type="slidenum">
              <a:rPr lang="en-US" smtClean="0"/>
              <a:pPr/>
              <a:t>10</a:t>
            </a:fld>
            <a:endParaRPr lang="en-US"/>
          </a:p>
        </p:txBody>
      </p:sp>
    </p:spTree>
    <p:extLst>
      <p:ext uri="{BB962C8B-B14F-4D97-AF65-F5344CB8AC3E}">
        <p14:creationId xmlns:p14="http://schemas.microsoft.com/office/powerpoint/2010/main" val="371881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11</a:t>
            </a:fld>
            <a:endParaRPr lang="en-US"/>
          </a:p>
        </p:txBody>
      </p:sp>
    </p:spTree>
    <p:extLst>
      <p:ext uri="{BB962C8B-B14F-4D97-AF65-F5344CB8AC3E}">
        <p14:creationId xmlns:p14="http://schemas.microsoft.com/office/powerpoint/2010/main" val="67360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dirty="0"/>
            </a:br>
            <a:endParaRPr lang="en-US"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12</a:t>
            </a:fld>
            <a:endParaRPr lang="en-US"/>
          </a:p>
        </p:txBody>
      </p:sp>
    </p:spTree>
    <p:extLst>
      <p:ext uri="{BB962C8B-B14F-4D97-AF65-F5344CB8AC3E}">
        <p14:creationId xmlns:p14="http://schemas.microsoft.com/office/powerpoint/2010/main" val="73260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First section on our survey – dealt visiting the shoreline </a:t>
            </a:r>
          </a:p>
          <a:p>
            <a:pPr marL="171450" indent="-171450" rtl="0">
              <a:buFont typeface="Arial" panose="020B0604020202020204" pitchFamily="34" charset="0"/>
              <a:buChar char="•"/>
            </a:pPr>
            <a:r>
              <a:rPr lang="en-US" dirty="0"/>
              <a:t>What are you concerns on or near the shoreline</a:t>
            </a:r>
          </a:p>
          <a:p>
            <a:pPr marL="171450" indent="-171450" rtl="0">
              <a:buFont typeface="Arial" panose="020B0604020202020204" pitchFamily="34" charset="0"/>
              <a:buChar char="•"/>
            </a:pPr>
            <a:r>
              <a:rPr lang="en-US" dirty="0"/>
              <a:t>Something we saw a little bit with our preliminary findings – but can be more confident here – is this figure 94%</a:t>
            </a:r>
          </a:p>
          <a:p>
            <a:pPr marL="171450" indent="-171450" rtl="0">
              <a:buFont typeface="Arial" panose="020B0604020202020204" pitchFamily="34" charset="0"/>
              <a:buChar char="•"/>
            </a:pPr>
            <a:r>
              <a:rPr lang="en-US" dirty="0"/>
              <a:t>Walking</a:t>
            </a:r>
          </a:p>
          <a:p>
            <a:pPr marL="171450" indent="-171450" rtl="0">
              <a:buFont typeface="Arial" panose="020B0604020202020204" pitchFamily="34" charset="0"/>
              <a:buChar char="•"/>
            </a:pPr>
            <a:r>
              <a:rPr lang="en-US" dirty="0"/>
              <a:t>And still a majority say better public trans and more car parking</a:t>
            </a:r>
          </a:p>
          <a:p>
            <a:pPr marL="171450" indent="-171450" rtl="0">
              <a:buFont typeface="Arial" panose="020B0604020202020204" pitchFamily="34" charset="0"/>
              <a:buChar char="•"/>
            </a:pPr>
            <a:r>
              <a:rPr lang="en-US" dirty="0"/>
              <a:t>What I think this shows - </a:t>
            </a:r>
            <a:br>
              <a:rPr lang="en-US" dirty="0"/>
            </a:br>
            <a:endParaRPr lang="en-US"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14</a:t>
            </a:fld>
            <a:endParaRPr lang="en-US"/>
          </a:p>
        </p:txBody>
      </p:sp>
    </p:spTree>
    <p:extLst>
      <p:ext uri="{BB962C8B-B14F-4D97-AF65-F5344CB8AC3E}">
        <p14:creationId xmlns:p14="http://schemas.microsoft.com/office/powerpoint/2010/main" val="73260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Second part of survey – more about concerns and environmental justice issues</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en-US" dirty="0"/>
              <a:t>90% about pollution – I mentioned in my last presentation – these are our frontline communities and their adjacency to heavy industry could be influencing this response</a:t>
            </a:r>
          </a:p>
          <a:p>
            <a:pPr marL="171450" indent="-171450" rtl="0">
              <a:buFont typeface="Arial" panose="020B0604020202020204" pitchFamily="34" charset="0"/>
              <a:buChar char="•"/>
            </a:pPr>
            <a:r>
              <a:rPr lang="en-US" dirty="0"/>
              <a:t>And then also significant </a:t>
            </a:r>
            <a:r>
              <a:rPr lang="en-US"/>
              <a:t>numbers for …</a:t>
            </a:r>
            <a:endParaRPr lang="en-US"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15</a:t>
            </a:fld>
            <a:endParaRPr lang="en-US"/>
          </a:p>
        </p:txBody>
      </p:sp>
    </p:spTree>
    <p:extLst>
      <p:ext uri="{BB962C8B-B14F-4D97-AF65-F5344CB8AC3E}">
        <p14:creationId xmlns:p14="http://schemas.microsoft.com/office/powerpoint/2010/main" val="73260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we’re going to first just review some of the project and survey basics</a:t>
            </a:r>
          </a:p>
          <a:p>
            <a:pPr marL="171450" indent="-171450">
              <a:buFont typeface="Arial" panose="020B0604020202020204" pitchFamily="34" charset="0"/>
              <a:buChar char="•"/>
            </a:pPr>
            <a:r>
              <a:rPr lang="en-US" dirty="0"/>
              <a:t>We’ll talk about where we’ve been with the survey</a:t>
            </a:r>
          </a:p>
          <a:p>
            <a:pPr marL="171450" indent="-171450">
              <a:buFont typeface="Arial" panose="020B0604020202020204" pitchFamily="34" charset="0"/>
              <a:buChar char="•"/>
            </a:pPr>
            <a:r>
              <a:rPr lang="en-US" dirty="0"/>
              <a:t>Then we’ll get into the findings and some recommendations</a:t>
            </a:r>
          </a:p>
        </p:txBody>
      </p:sp>
      <p:sp>
        <p:nvSpPr>
          <p:cNvPr id="4" name="Slide Number Placeholder 3"/>
          <p:cNvSpPr>
            <a:spLocks noGrp="1"/>
          </p:cNvSpPr>
          <p:nvPr>
            <p:ph type="sldNum" sz="quarter" idx="10"/>
          </p:nvPr>
        </p:nvSpPr>
        <p:spPr/>
        <p:txBody>
          <a:bodyPr/>
          <a:lstStyle/>
          <a:p>
            <a:fld id="{89EBCB0A-67B7-4AE9-95D6-9001DF7AC56F}" type="slidenum">
              <a:rPr lang="en-US" smtClean="0"/>
              <a:pPr/>
              <a:t>2</a:t>
            </a:fld>
            <a:endParaRPr lang="en-US"/>
          </a:p>
        </p:txBody>
      </p:sp>
    </p:spTree>
    <p:extLst>
      <p:ext uri="{BB962C8B-B14F-4D97-AF65-F5344CB8AC3E}">
        <p14:creationId xmlns:p14="http://schemas.microsoft.com/office/powerpoint/2010/main" val="332794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have been visions of the shoreline </a:t>
            </a:r>
          </a:p>
          <a:p>
            <a:pPr marL="171450" indent="-171450">
              <a:buFont typeface="Arial" panose="020B0604020202020204" pitchFamily="34" charset="0"/>
              <a:buChar char="•"/>
            </a:pPr>
            <a:r>
              <a:rPr lang="en-US" dirty="0"/>
              <a:t>I’m sure you all even have your own </a:t>
            </a:r>
          </a:p>
          <a:p>
            <a:pPr marL="171450" indent="-171450">
              <a:buFont typeface="Arial" panose="020B0604020202020204" pitchFamily="34" charset="0"/>
              <a:buChar char="•"/>
            </a:pPr>
            <a:r>
              <a:rPr lang="en-US" dirty="0"/>
              <a:t>Here in this photo we have one of Dotson Family March</a:t>
            </a:r>
          </a:p>
          <a:p>
            <a:pPr marL="171450" indent="-171450">
              <a:buFont typeface="Arial" panose="020B0604020202020204" pitchFamily="34" charset="0"/>
              <a:buChar char="•"/>
            </a:pPr>
            <a:r>
              <a:rPr lang="en-US" dirty="0"/>
              <a:t>But for this project, we were interested in what the community, the people in the closest proximity the most effected by the shoreline – how they imagine this place should be</a:t>
            </a:r>
          </a:p>
        </p:txBody>
      </p:sp>
      <p:sp>
        <p:nvSpPr>
          <p:cNvPr id="4" name="Slide Number Placeholder 3"/>
          <p:cNvSpPr>
            <a:spLocks noGrp="1"/>
          </p:cNvSpPr>
          <p:nvPr>
            <p:ph type="sldNum" sz="quarter" idx="10"/>
          </p:nvPr>
        </p:nvSpPr>
        <p:spPr/>
        <p:txBody>
          <a:bodyPr/>
          <a:lstStyle/>
          <a:p>
            <a:fld id="{89EBCB0A-67B7-4AE9-95D6-9001DF7AC56F}" type="slidenum">
              <a:rPr lang="en-US" smtClean="0"/>
              <a:pPr/>
              <a:t>3</a:t>
            </a:fld>
            <a:endParaRPr lang="en-US"/>
          </a:p>
        </p:txBody>
      </p:sp>
    </p:spTree>
    <p:extLst>
      <p:ext uri="{BB962C8B-B14F-4D97-AF65-F5344CB8AC3E}">
        <p14:creationId xmlns:p14="http://schemas.microsoft.com/office/powerpoint/2010/main" val="236390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And so, back in February we partnered with the San Francisco Estuary Partnership and SFEI to go out into the North Richmond Community and ask them about the shoreline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best way we talk we should ask was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do people currently the shoreline for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do they want in the future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are their concerns for on or near the shoreline</a:t>
            </a:r>
          </a:p>
        </p:txBody>
      </p:sp>
      <p:sp>
        <p:nvSpPr>
          <p:cNvPr id="4" name="Slide Number Placeholder 3"/>
          <p:cNvSpPr>
            <a:spLocks noGrp="1"/>
          </p:cNvSpPr>
          <p:nvPr>
            <p:ph type="sldNum" sz="quarter" idx="10"/>
          </p:nvPr>
        </p:nvSpPr>
        <p:spPr/>
        <p:txBody>
          <a:bodyPr/>
          <a:lstStyle/>
          <a:p>
            <a:fld id="{89EBCB0A-67B7-4AE9-95D6-9001DF7AC56F}" type="slidenum">
              <a:rPr lang="en-US" smtClean="0"/>
              <a:pPr/>
              <a:t>4</a:t>
            </a:fld>
            <a:endParaRPr lang="en-US"/>
          </a:p>
        </p:txBody>
      </p:sp>
    </p:spTree>
    <p:extLst>
      <p:ext uri="{BB962C8B-B14F-4D97-AF65-F5344CB8AC3E}">
        <p14:creationId xmlns:p14="http://schemas.microsoft.com/office/powerpoint/2010/main" val="650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are out with our survey with a group of residents </a:t>
            </a:r>
          </a:p>
          <a:p>
            <a:pPr marL="171450" indent="-171450">
              <a:buFont typeface="Arial" panose="020B0604020202020204" pitchFamily="34" charset="0"/>
              <a:buChar char="•"/>
            </a:pPr>
            <a:r>
              <a:rPr lang="en-US" dirty="0"/>
              <a:t>And as a reminder – what your looking at here is two visual surveys, and we have a smaller written survey too</a:t>
            </a:r>
          </a:p>
        </p:txBody>
      </p:sp>
      <p:sp>
        <p:nvSpPr>
          <p:cNvPr id="4" name="Slide Number Placeholder 3"/>
          <p:cNvSpPr>
            <a:spLocks noGrp="1"/>
          </p:cNvSpPr>
          <p:nvPr>
            <p:ph type="sldNum" sz="quarter" idx="10"/>
          </p:nvPr>
        </p:nvSpPr>
        <p:spPr/>
        <p:txBody>
          <a:bodyPr/>
          <a:lstStyle/>
          <a:p>
            <a:fld id="{89EBCB0A-67B7-4AE9-95D6-9001DF7AC56F}" type="slidenum">
              <a:rPr lang="en-US" smtClean="0"/>
              <a:pPr/>
              <a:t>5</a:t>
            </a:fld>
            <a:endParaRPr lang="en-US"/>
          </a:p>
        </p:txBody>
      </p:sp>
    </p:spTree>
    <p:extLst>
      <p:ext uri="{BB962C8B-B14F-4D97-AF65-F5344CB8AC3E}">
        <p14:creationId xmlns:p14="http://schemas.microsoft.com/office/powerpoint/2010/main" val="62919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visual surveys – asking what do you do on the shoreline </a:t>
            </a:r>
          </a:p>
          <a:p>
            <a:endParaRPr lang="en-US"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6</a:t>
            </a:fld>
            <a:endParaRPr lang="en-US"/>
          </a:p>
        </p:txBody>
      </p:sp>
    </p:spTree>
    <p:extLst>
      <p:ext uri="{BB962C8B-B14F-4D97-AF65-F5344CB8AC3E}">
        <p14:creationId xmlns:p14="http://schemas.microsoft.com/office/powerpoint/2010/main" val="395764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What Do You Do Survey attempted to gather information on the current residential uses of the North Richmond Shoreline. Participants were asked to write on a sticky-note any activities that they personally perform on the shoreline and to attach the note in the general area where they did them.</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7</a:t>
            </a:fld>
            <a:endParaRPr lang="en-US"/>
          </a:p>
        </p:txBody>
      </p:sp>
    </p:spTree>
    <p:extLst>
      <p:ext uri="{BB962C8B-B14F-4D97-AF65-F5344CB8AC3E}">
        <p14:creationId xmlns:p14="http://schemas.microsoft.com/office/powerpoint/2010/main" val="193592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survey featured a photo for each category and an empty space underneath where survey participants place a small orange stickers “to vote”. Each participant received three stickers and could place these stickers under any three different categories to indicate their preference.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89EBCB0A-67B7-4AE9-95D6-9001DF7AC56F}" type="slidenum">
              <a:rPr lang="en-US" smtClean="0"/>
              <a:pPr/>
              <a:t>8</a:t>
            </a:fld>
            <a:endParaRPr lang="en-US"/>
          </a:p>
        </p:txBody>
      </p:sp>
    </p:spTree>
    <p:extLst>
      <p:ext uri="{BB962C8B-B14F-4D97-AF65-F5344CB8AC3E}">
        <p14:creationId xmlns:p14="http://schemas.microsoft.com/office/powerpoint/2010/main" val="373785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Concerns Survey included two short multiple choice sections. In both parts of the survey,  participants were asked to indicated whether they strongly agree, agree, disagree, or strongly disagree to a list of statements. The first section provided statements concerning barriers to use of the shoreline. The goal of this section was to learn what may be preventing residents from currently using the shoreline. The second section included a brief set of statements related to either environmental justice or livability issues on or near the shoreline.</a:t>
            </a:r>
            <a:endParaRPr lang="en-US" b="0" dirty="0">
              <a:effectLst/>
            </a:endParaRPr>
          </a:p>
        </p:txBody>
      </p:sp>
      <p:sp>
        <p:nvSpPr>
          <p:cNvPr id="4" name="Slide Number Placeholder 3"/>
          <p:cNvSpPr>
            <a:spLocks noGrp="1"/>
          </p:cNvSpPr>
          <p:nvPr>
            <p:ph type="sldNum" sz="quarter" idx="10"/>
          </p:nvPr>
        </p:nvSpPr>
        <p:spPr/>
        <p:txBody>
          <a:bodyPr/>
          <a:lstStyle/>
          <a:p>
            <a:fld id="{89EBCB0A-67B7-4AE9-95D6-9001DF7AC56F}" type="slidenum">
              <a:rPr lang="en-US" smtClean="0"/>
              <a:pPr/>
              <a:t>9</a:t>
            </a:fld>
            <a:endParaRPr lang="en-US"/>
          </a:p>
        </p:txBody>
      </p:sp>
    </p:spTree>
    <p:extLst>
      <p:ext uri="{BB962C8B-B14F-4D97-AF65-F5344CB8AC3E}">
        <p14:creationId xmlns:p14="http://schemas.microsoft.com/office/powerpoint/2010/main" val="9427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54A92-364D-4EE8-B742-12A26A2C094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429163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54A92-364D-4EE8-B742-12A26A2C094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101812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54A92-364D-4EE8-B742-12A26A2C094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142835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54A92-364D-4EE8-B742-12A26A2C094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160239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54A92-364D-4EE8-B742-12A26A2C094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426339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54A92-364D-4EE8-B742-12A26A2C0942}"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226311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54A92-364D-4EE8-B742-12A26A2C0942}" type="datetimeFigureOut">
              <a:rPr lang="en-US" smtClean="0"/>
              <a:pPr/>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137426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54A92-364D-4EE8-B742-12A26A2C0942}" type="datetimeFigureOut">
              <a:rPr lang="en-US" smtClean="0"/>
              <a:pPr/>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223457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54A92-364D-4EE8-B742-12A26A2C0942}" type="datetimeFigureOut">
              <a:rPr lang="en-US" smtClean="0"/>
              <a:pPr/>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295698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54A92-364D-4EE8-B742-12A26A2C0942}"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125626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54A92-364D-4EE8-B742-12A26A2C0942}"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18EB0-652B-4F68-AB3A-0A3920AFA4BF}" type="slidenum">
              <a:rPr lang="en-US" smtClean="0"/>
              <a:pPr/>
              <a:t>‹#›</a:t>
            </a:fld>
            <a:endParaRPr lang="en-US"/>
          </a:p>
        </p:txBody>
      </p:sp>
    </p:spTree>
    <p:extLst>
      <p:ext uri="{BB962C8B-B14F-4D97-AF65-F5344CB8AC3E}">
        <p14:creationId xmlns:p14="http://schemas.microsoft.com/office/powerpoint/2010/main" val="106930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54A92-364D-4EE8-B742-12A26A2C0942}" type="datetimeFigureOut">
              <a:rPr lang="en-US" smtClean="0"/>
              <a:pPr/>
              <a:t>9/22/2017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18EB0-652B-4F68-AB3A-0A3920AFA4BF}" type="slidenum">
              <a:rPr lang="en-US" smtClean="0"/>
              <a:pPr/>
              <a:t>‹#›</a:t>
            </a:fld>
            <a:endParaRPr lang="en-US"/>
          </a:p>
        </p:txBody>
      </p:sp>
    </p:spTree>
    <p:extLst>
      <p:ext uri="{BB962C8B-B14F-4D97-AF65-F5344CB8AC3E}">
        <p14:creationId xmlns:p14="http://schemas.microsoft.com/office/powerpoint/2010/main" val="995332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122" b="28405"/>
          <a:stretch/>
        </p:blipFill>
        <p:spPr>
          <a:xfrm>
            <a:off x="0" y="3429000"/>
            <a:ext cx="9144000" cy="3429000"/>
          </a:xfrm>
          <a:prstGeom prst="rect">
            <a:avLst/>
          </a:prstGeom>
        </p:spPr>
      </p:pic>
      <p:sp>
        <p:nvSpPr>
          <p:cNvPr id="5" name="TextBox 4"/>
          <p:cNvSpPr txBox="1"/>
          <p:nvPr/>
        </p:nvSpPr>
        <p:spPr>
          <a:xfrm>
            <a:off x="592100" y="755019"/>
            <a:ext cx="8186738" cy="1200329"/>
          </a:xfrm>
          <a:prstGeom prst="rect">
            <a:avLst/>
          </a:prstGeom>
          <a:noFill/>
        </p:spPr>
        <p:txBody>
          <a:bodyPr wrap="square" rtlCol="0">
            <a:spAutoFit/>
          </a:bodyPr>
          <a:lstStyle/>
          <a:p>
            <a:r>
              <a:rPr lang="en-US" sz="3600" b="1" dirty="0">
                <a:latin typeface="Helvetica" panose="020B0604020202020204" pitchFamily="34" charset="0"/>
              </a:rPr>
              <a:t>The North Richmond Shoreline</a:t>
            </a:r>
          </a:p>
          <a:p>
            <a:r>
              <a:rPr lang="en-US" sz="3600" b="1" dirty="0">
                <a:latin typeface="Helvetica" panose="020B0604020202020204" pitchFamily="34" charset="0"/>
              </a:rPr>
              <a:t>Community Visioning Results</a:t>
            </a:r>
          </a:p>
        </p:txBody>
      </p:sp>
      <p:sp>
        <p:nvSpPr>
          <p:cNvPr id="6" name="TextBox 5"/>
          <p:cNvSpPr txBox="1"/>
          <p:nvPr/>
        </p:nvSpPr>
        <p:spPr>
          <a:xfrm>
            <a:off x="571834" y="2182842"/>
            <a:ext cx="8058147" cy="646331"/>
          </a:xfrm>
          <a:prstGeom prst="rect">
            <a:avLst/>
          </a:prstGeom>
          <a:noFill/>
        </p:spPr>
        <p:txBody>
          <a:bodyPr wrap="square" rtlCol="0">
            <a:spAutoFit/>
          </a:bodyPr>
          <a:lstStyle/>
          <a:p>
            <a:r>
              <a:rPr lang="en-US" b="1" dirty="0">
                <a:latin typeface="Helvetica" panose="020B0604020202020204" pitchFamily="34" charset="0"/>
              </a:rPr>
              <a:t>The Watershed Project</a:t>
            </a:r>
          </a:p>
          <a:p>
            <a:r>
              <a:rPr lang="en-US" dirty="0">
                <a:latin typeface="Helvetica" panose="020B0604020202020204" pitchFamily="34" charset="0"/>
              </a:rPr>
              <a:t>Juliana Gonzalez and Jesse Brown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673" y="2222205"/>
            <a:ext cx="983232" cy="590815"/>
          </a:xfrm>
          <a:prstGeom prst="rect">
            <a:avLst/>
          </a:prstGeom>
        </p:spPr>
      </p:pic>
      <p:pic>
        <p:nvPicPr>
          <p:cNvPr id="7" name="Picture 6" descr="SFEP_Logo.jpg"/>
          <p:cNvPicPr>
            <a:picLocks noChangeAspect="1"/>
          </p:cNvPicPr>
          <p:nvPr/>
        </p:nvPicPr>
        <p:blipFill>
          <a:blip r:embed="rId5" cstate="print"/>
          <a:stretch>
            <a:fillRect/>
          </a:stretch>
        </p:blipFill>
        <p:spPr>
          <a:xfrm>
            <a:off x="5992363" y="2205032"/>
            <a:ext cx="504134" cy="676392"/>
          </a:xfrm>
          <a:prstGeom prst="rect">
            <a:avLst/>
          </a:prstGeom>
        </p:spPr>
      </p:pic>
      <p:pic>
        <p:nvPicPr>
          <p:cNvPr id="10" name="Picture 9" descr="SFEI_LOGO.png"/>
          <p:cNvPicPr>
            <a:picLocks noChangeAspect="1"/>
          </p:cNvPicPr>
          <p:nvPr/>
        </p:nvPicPr>
        <p:blipFill>
          <a:blip r:embed="rId6" cstate="print"/>
          <a:stretch>
            <a:fillRect/>
          </a:stretch>
        </p:blipFill>
        <p:spPr>
          <a:xfrm>
            <a:off x="6728290" y="2175896"/>
            <a:ext cx="646367" cy="646367"/>
          </a:xfrm>
          <a:prstGeom prst="rect">
            <a:avLst/>
          </a:prstGeom>
        </p:spPr>
      </p:pic>
    </p:spTree>
    <p:extLst>
      <p:ext uri="{BB962C8B-B14F-4D97-AF65-F5344CB8AC3E}">
        <p14:creationId xmlns:p14="http://schemas.microsoft.com/office/powerpoint/2010/main" val="312098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88434"/>
            <a:ext cx="6547275" cy="5386090"/>
          </a:xfrm>
          <a:prstGeom prst="rect">
            <a:avLst/>
          </a:prstGeom>
          <a:noFill/>
        </p:spPr>
        <p:txBody>
          <a:bodyPr wrap="square" rtlCol="0">
            <a:spAutoFit/>
          </a:bodyPr>
          <a:lstStyle/>
          <a:p>
            <a:r>
              <a:rPr lang="en-US" sz="3200" b="1" dirty="0">
                <a:latin typeface="Helvetica" panose="020B0604020202020204" pitchFamily="34" charset="0"/>
              </a:rPr>
              <a:t>Events</a:t>
            </a:r>
          </a:p>
          <a:p>
            <a:endParaRPr lang="en-US" dirty="0">
              <a:latin typeface="Helvetica" panose="020B0604020202020204" pitchFamily="34" charset="0"/>
            </a:endParaRPr>
          </a:p>
          <a:p>
            <a:pPr>
              <a:buFont typeface="Arial" pitchFamily="34" charset="0"/>
              <a:buChar char="•"/>
            </a:pPr>
            <a:r>
              <a:rPr lang="en-US" b="1" dirty="0">
                <a:latin typeface="Helvetica" panose="020B0604020202020204" pitchFamily="34" charset="0"/>
              </a:rPr>
              <a:t> Local Council Meetings</a:t>
            </a:r>
            <a:endParaRPr lang="en-US" sz="1050" b="1" dirty="0">
              <a:latin typeface="Helvetica" panose="020B0604020202020204" pitchFamily="34" charset="0"/>
            </a:endParaRPr>
          </a:p>
          <a:p>
            <a:pPr lvl="1">
              <a:buFont typeface="Arial" pitchFamily="34" charset="0"/>
              <a:buChar char="•"/>
            </a:pPr>
            <a:r>
              <a:rPr lang="en-US" sz="1600" dirty="0">
                <a:latin typeface="Helvetica" pitchFamily="2" charset="0"/>
                <a:cs typeface="Arial" pitchFamily="34" charset="0"/>
              </a:rPr>
              <a:t>North Richmond Municipal Advisory Council</a:t>
            </a:r>
          </a:p>
          <a:p>
            <a:pPr lvl="1">
              <a:buFont typeface="Arial" pitchFamily="34" charset="0"/>
              <a:buChar char="•"/>
            </a:pPr>
            <a:r>
              <a:rPr lang="en-US" sz="1600" dirty="0" err="1">
                <a:latin typeface="Helvetica" pitchFamily="2" charset="0"/>
                <a:cs typeface="Arial" pitchFamily="34" charset="0"/>
              </a:rPr>
              <a:t>Parchester</a:t>
            </a:r>
            <a:r>
              <a:rPr lang="en-US" sz="1600" dirty="0">
                <a:latin typeface="Helvetica" pitchFamily="2" charset="0"/>
                <a:cs typeface="Arial" pitchFamily="34" charset="0"/>
              </a:rPr>
              <a:t> Village Neighborhood Council</a:t>
            </a:r>
          </a:p>
          <a:p>
            <a:pPr lvl="1">
              <a:buFont typeface="Arial" pitchFamily="34" charset="0"/>
              <a:buChar char="•"/>
            </a:pPr>
            <a:r>
              <a:rPr lang="en-US" sz="1600" dirty="0">
                <a:solidFill>
                  <a:srgbClr val="000000"/>
                </a:solidFill>
                <a:latin typeface="Helvetica" pitchFamily="2" charset="0"/>
                <a:cs typeface="Arial" pitchFamily="34" charset="0"/>
              </a:rPr>
              <a:t>Atchison Village Neighborhood Council</a:t>
            </a:r>
          </a:p>
          <a:p>
            <a:pPr lvl="1"/>
            <a:endParaRPr lang="en-US" sz="600" dirty="0">
              <a:latin typeface="Helvetica" panose="020B0604020202020204" pitchFamily="34" charset="0"/>
            </a:endParaRPr>
          </a:p>
          <a:p>
            <a:pPr>
              <a:buFont typeface="Arial" pitchFamily="34" charset="0"/>
              <a:buChar char="•"/>
            </a:pPr>
            <a:r>
              <a:rPr lang="en-US" b="1" dirty="0">
                <a:latin typeface="Helvetica" panose="020B0604020202020204" pitchFamily="34" charset="0"/>
              </a:rPr>
              <a:t> Community Events</a:t>
            </a:r>
            <a:endParaRPr lang="en-US" sz="1050" b="1" dirty="0">
              <a:latin typeface="Helvetica" panose="020B0604020202020204" pitchFamily="34" charset="0"/>
            </a:endParaRPr>
          </a:p>
          <a:p>
            <a:pPr lvl="1">
              <a:buFont typeface="Arial" pitchFamily="34" charset="0"/>
              <a:buChar char="•"/>
            </a:pPr>
            <a:r>
              <a:rPr lang="en-US" sz="1600" dirty="0">
                <a:latin typeface="Helvetica" panose="020B0604020202020204" pitchFamily="34" charset="0"/>
              </a:rPr>
              <a:t>North Richmond Green Festival</a:t>
            </a:r>
          </a:p>
          <a:p>
            <a:pPr lvl="1">
              <a:buFont typeface="Arial" pitchFamily="34" charset="0"/>
              <a:buChar char="•"/>
            </a:pPr>
            <a:r>
              <a:rPr lang="en-US" sz="1600" dirty="0">
                <a:latin typeface="Helvetica" panose="020B0604020202020204" pitchFamily="34" charset="0"/>
              </a:rPr>
              <a:t>Dotson Marsh Opening</a:t>
            </a:r>
          </a:p>
          <a:p>
            <a:pPr lvl="1">
              <a:buFont typeface="Arial" pitchFamily="34" charset="0"/>
              <a:buChar char="•"/>
            </a:pPr>
            <a:r>
              <a:rPr lang="en-US" sz="1600" dirty="0">
                <a:latin typeface="Helvetica" panose="020B0604020202020204" pitchFamily="34" charset="0"/>
              </a:rPr>
              <a:t>TWP Shoreline Tour</a:t>
            </a:r>
          </a:p>
          <a:p>
            <a:pPr lvl="1">
              <a:buFont typeface="Arial" pitchFamily="34" charset="0"/>
              <a:buChar char="•"/>
            </a:pPr>
            <a:r>
              <a:rPr lang="en-US" sz="1600" dirty="0">
                <a:latin typeface="Helvetica" panose="020B0604020202020204" pitchFamily="34" charset="0"/>
              </a:rPr>
              <a:t>Hood Day</a:t>
            </a:r>
          </a:p>
          <a:p>
            <a:pPr lvl="1">
              <a:buFont typeface="Arial" pitchFamily="34" charset="0"/>
              <a:buChar char="•"/>
            </a:pPr>
            <a:r>
              <a:rPr lang="en-US" sz="1600" dirty="0">
                <a:latin typeface="Helvetica" panose="020B0604020202020204" pitchFamily="34" charset="0"/>
              </a:rPr>
              <a:t>Urban </a:t>
            </a:r>
            <a:r>
              <a:rPr lang="en-US" sz="1600" dirty="0" err="1">
                <a:latin typeface="Helvetica" panose="020B0604020202020204" pitchFamily="34" charset="0"/>
              </a:rPr>
              <a:t>Tilth</a:t>
            </a:r>
            <a:r>
              <a:rPr lang="en-US" sz="1600" dirty="0">
                <a:latin typeface="Helvetica" panose="020B0604020202020204" pitchFamily="34" charset="0"/>
              </a:rPr>
              <a:t> Farm </a:t>
            </a:r>
          </a:p>
          <a:p>
            <a:pPr lvl="1">
              <a:buFont typeface="Arial" pitchFamily="34" charset="0"/>
              <a:buChar char="•"/>
            </a:pPr>
            <a:r>
              <a:rPr lang="en-US" sz="1600" dirty="0">
                <a:latin typeface="Helvetica" panose="020B0604020202020204" pitchFamily="34" charset="0"/>
              </a:rPr>
              <a:t>Verde Elementary Parent Coffee Hour</a:t>
            </a:r>
          </a:p>
          <a:p>
            <a:pPr lvl="1">
              <a:buFont typeface="Arial" pitchFamily="34" charset="0"/>
              <a:buChar char="•"/>
            </a:pPr>
            <a:r>
              <a:rPr lang="en-US" sz="1600" dirty="0">
                <a:latin typeface="Helvetica" panose="020B0604020202020204" pitchFamily="34" charset="0"/>
              </a:rPr>
              <a:t>Richmond High Environmental Club</a:t>
            </a:r>
          </a:p>
          <a:p>
            <a:pPr lvl="1"/>
            <a:endParaRPr lang="en-US" sz="600" dirty="0">
              <a:latin typeface="Helvetica" panose="020B0604020202020204" pitchFamily="34" charset="0"/>
            </a:endParaRPr>
          </a:p>
          <a:p>
            <a:pPr>
              <a:buFont typeface="Arial" pitchFamily="34" charset="0"/>
              <a:buChar char="•"/>
            </a:pPr>
            <a:r>
              <a:rPr lang="en-US" b="1" dirty="0">
                <a:latin typeface="Helvetica" panose="020B0604020202020204" pitchFamily="34" charset="0"/>
              </a:rPr>
              <a:t> Community Volunteer Events</a:t>
            </a:r>
            <a:endParaRPr lang="en-US" sz="1050" b="1" dirty="0">
              <a:latin typeface="Helvetica" panose="020B0604020202020204" pitchFamily="34" charset="0"/>
            </a:endParaRPr>
          </a:p>
          <a:p>
            <a:pPr lvl="1">
              <a:buFont typeface="Arial" pitchFamily="34" charset="0"/>
              <a:buChar char="•"/>
            </a:pPr>
            <a:r>
              <a:rPr lang="en-US" sz="1600" dirty="0">
                <a:latin typeface="Helvetica" panose="020B0604020202020204" pitchFamily="34" charset="0"/>
              </a:rPr>
              <a:t>Urban </a:t>
            </a:r>
            <a:r>
              <a:rPr lang="en-US" sz="1600" dirty="0" err="1">
                <a:latin typeface="Helvetica" panose="020B0604020202020204" pitchFamily="34" charset="0"/>
              </a:rPr>
              <a:t>Tilth</a:t>
            </a:r>
            <a:r>
              <a:rPr lang="en-US" sz="1600" dirty="0">
                <a:latin typeface="Helvetica" panose="020B0604020202020204" pitchFamily="34" charset="0"/>
              </a:rPr>
              <a:t> Creek Clean Up</a:t>
            </a:r>
          </a:p>
          <a:p>
            <a:pPr lvl="1">
              <a:buFont typeface="Arial" pitchFamily="34" charset="0"/>
              <a:buChar char="•"/>
            </a:pPr>
            <a:r>
              <a:rPr lang="en-US" sz="1600" dirty="0">
                <a:latin typeface="Helvetica" panose="020B0604020202020204" pitchFamily="34" charset="0"/>
              </a:rPr>
              <a:t>Block Ambassadors</a:t>
            </a:r>
            <a:br>
              <a:rPr lang="en-US" sz="1600" dirty="0">
                <a:latin typeface="Helvetica" panose="020B0604020202020204" pitchFamily="34" charset="0"/>
              </a:rPr>
            </a:br>
            <a:endParaRPr lang="en-US" sz="1000" dirty="0">
              <a:latin typeface="Helvetica" panose="020B0604020202020204" pitchFamily="34" charset="0"/>
            </a:endParaRPr>
          </a:p>
          <a:p>
            <a:pPr>
              <a:buFont typeface="Arial" pitchFamily="34" charset="0"/>
              <a:buChar char="•"/>
            </a:pPr>
            <a:r>
              <a:rPr lang="en-US" b="1" dirty="0">
                <a:latin typeface="Helvetica" panose="020B0604020202020204" pitchFamily="34" charset="0"/>
              </a:rPr>
              <a:t>Surveyed 284 North Richmond Residents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949" t="8505" r="34041" b="16470"/>
          <a:stretch/>
        </p:blipFill>
        <p:spPr>
          <a:xfrm>
            <a:off x="5486400" y="0"/>
            <a:ext cx="36576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631" y="6007395"/>
            <a:ext cx="983232" cy="590815"/>
          </a:xfrm>
          <a:prstGeom prst="rect">
            <a:avLst/>
          </a:prstGeom>
        </p:spPr>
      </p:pic>
      <p:pic>
        <p:nvPicPr>
          <p:cNvPr id="6" name="Picture 5" descr="SFEP_Logo.jpg"/>
          <p:cNvPicPr>
            <a:picLocks noChangeAspect="1"/>
          </p:cNvPicPr>
          <p:nvPr/>
        </p:nvPicPr>
        <p:blipFill>
          <a:blip r:embed="rId5" cstate="print"/>
          <a:stretch>
            <a:fillRect/>
          </a:stretch>
        </p:blipFill>
        <p:spPr>
          <a:xfrm>
            <a:off x="1537321" y="6011487"/>
            <a:ext cx="504134" cy="676392"/>
          </a:xfrm>
          <a:prstGeom prst="rect">
            <a:avLst/>
          </a:prstGeom>
        </p:spPr>
      </p:pic>
      <p:pic>
        <p:nvPicPr>
          <p:cNvPr id="8" name="Picture 7" descr="SFEI_LOGO.png"/>
          <p:cNvPicPr>
            <a:picLocks noChangeAspect="1"/>
          </p:cNvPicPr>
          <p:nvPr/>
        </p:nvPicPr>
        <p:blipFill>
          <a:blip r:embed="rId6" cstate="print"/>
          <a:stretch>
            <a:fillRect/>
          </a:stretch>
        </p:blipFill>
        <p:spPr>
          <a:xfrm>
            <a:off x="2184760" y="5982351"/>
            <a:ext cx="646367" cy="6463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31767" y="576048"/>
            <a:ext cx="13104867" cy="65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p:cNvSpPr txBox="1"/>
          <p:nvPr/>
        </p:nvSpPr>
        <p:spPr>
          <a:xfrm>
            <a:off x="1" y="318894"/>
            <a:ext cx="9144000" cy="584775"/>
          </a:xfrm>
          <a:prstGeom prst="rect">
            <a:avLst/>
          </a:prstGeom>
          <a:noFill/>
        </p:spPr>
        <p:txBody>
          <a:bodyPr wrap="square" rtlCol="0">
            <a:spAutoFit/>
          </a:bodyPr>
          <a:lstStyle/>
          <a:p>
            <a:pPr algn="ctr"/>
            <a:r>
              <a:rPr lang="en-US" sz="3200" dirty="0">
                <a:latin typeface="Helvetica" panose="020B0604020202020204" pitchFamily="34" charset="0"/>
              </a:rPr>
              <a:t>What do you </a:t>
            </a:r>
            <a:r>
              <a:rPr lang="en-US" sz="3200" b="1" dirty="0">
                <a:latin typeface="Helvetica" panose="020B0604020202020204" pitchFamily="34" charset="0"/>
              </a:rPr>
              <a:t>do</a:t>
            </a:r>
            <a:r>
              <a:rPr lang="en-US" sz="3200" dirty="0">
                <a:latin typeface="Helvetica" panose="020B0604020202020204" pitchFamily="34" charset="0"/>
              </a:rPr>
              <a:t> on the shoreline?</a:t>
            </a:r>
            <a:endParaRPr lang="en-US" dirty="0">
              <a:latin typeface="Helvetica" panose="020B0604020202020204" pitchFamily="34" charset="0"/>
            </a:endParaRPr>
          </a:p>
        </p:txBody>
      </p:sp>
      <p:graphicFrame>
        <p:nvGraphicFramePr>
          <p:cNvPr id="7" name="Chart 6"/>
          <p:cNvGraphicFramePr/>
          <p:nvPr/>
        </p:nvGraphicFramePr>
        <p:xfrm>
          <a:off x="680483" y="1142998"/>
          <a:ext cx="7841512" cy="47049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484196" y="3347615"/>
            <a:ext cx="1996201" cy="276999"/>
          </a:xfrm>
          <a:prstGeom prst="rect">
            <a:avLst/>
          </a:prstGeom>
          <a:noFill/>
        </p:spPr>
        <p:txBody>
          <a:bodyPr wrap="square" rtlCol="0">
            <a:spAutoFit/>
          </a:bodyPr>
          <a:lstStyle/>
          <a:p>
            <a:r>
              <a:rPr lang="en-US" sz="1200" b="1" dirty="0">
                <a:latin typeface="Helvetica" panose="020B0604020202020204" pitchFamily="34" charset="0"/>
              </a:rPr>
              <a:t>Response  Percentage</a:t>
            </a:r>
          </a:p>
        </p:txBody>
      </p:sp>
      <p:sp>
        <p:nvSpPr>
          <p:cNvPr id="11" name="TextBox 10"/>
          <p:cNvSpPr txBox="1"/>
          <p:nvPr/>
        </p:nvSpPr>
        <p:spPr>
          <a:xfrm>
            <a:off x="2488019" y="6032881"/>
            <a:ext cx="4348716" cy="569387"/>
          </a:xfrm>
          <a:prstGeom prst="rect">
            <a:avLst/>
          </a:prstGeom>
          <a:noFill/>
        </p:spPr>
        <p:txBody>
          <a:bodyPr wrap="square" rtlCol="0">
            <a:spAutoFit/>
          </a:bodyPr>
          <a:lstStyle/>
          <a:p>
            <a:r>
              <a:rPr lang="en-US" sz="1050" i="1" dirty="0">
                <a:latin typeface="Helvetica" panose="020B0604020202020204" pitchFamily="34" charset="0"/>
              </a:rPr>
              <a:t>“Other” includes the following activities: volleyball, diving, ride horses, playground, gun range, dump trash, </a:t>
            </a:r>
            <a:r>
              <a:rPr lang="en-US" sz="1050" i="1" dirty="0" err="1">
                <a:latin typeface="Helvetica" panose="020B0604020202020204" pitchFamily="34" charset="0"/>
              </a:rPr>
              <a:t>zumba</a:t>
            </a:r>
            <a:r>
              <a:rPr lang="en-US" sz="1050" i="1" dirty="0">
                <a:latin typeface="Helvetica" panose="020B0604020202020204" pitchFamily="34" charset="0"/>
              </a:rPr>
              <a:t>, swim fishing</a:t>
            </a:r>
          </a:p>
          <a:p>
            <a:endParaRPr lang="en-US" sz="900" dirty="0">
              <a:latin typeface="Helvetica"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820" y="6101634"/>
            <a:ext cx="859369" cy="516387"/>
          </a:xfrm>
          <a:prstGeom prst="rect">
            <a:avLst/>
          </a:prstGeom>
        </p:spPr>
      </p:pic>
      <p:pic>
        <p:nvPicPr>
          <p:cNvPr id="10" name="Picture 9" descr="SFEP_Logo.jpg"/>
          <p:cNvPicPr>
            <a:picLocks noChangeAspect="1"/>
          </p:cNvPicPr>
          <p:nvPr/>
        </p:nvPicPr>
        <p:blipFill>
          <a:blip r:embed="rId5" cstate="print"/>
          <a:stretch>
            <a:fillRect/>
          </a:stretch>
        </p:blipFill>
        <p:spPr>
          <a:xfrm>
            <a:off x="1187590" y="6080002"/>
            <a:ext cx="440626" cy="591184"/>
          </a:xfrm>
          <a:prstGeom prst="rect">
            <a:avLst/>
          </a:prstGeom>
        </p:spPr>
      </p:pic>
      <p:pic>
        <p:nvPicPr>
          <p:cNvPr id="12" name="Picture 11" descr="SFEI_LOGO.png"/>
          <p:cNvPicPr>
            <a:picLocks noChangeAspect="1"/>
          </p:cNvPicPr>
          <p:nvPr/>
        </p:nvPicPr>
        <p:blipFill>
          <a:blip r:embed="rId6" cstate="print"/>
          <a:stretch>
            <a:fillRect/>
          </a:stretch>
        </p:blipFill>
        <p:spPr>
          <a:xfrm>
            <a:off x="1835029" y="6047084"/>
            <a:ext cx="564941" cy="564941"/>
          </a:xfrm>
          <a:prstGeom prst="rect">
            <a:avLst/>
          </a:prstGeom>
        </p:spPr>
      </p:pic>
    </p:spTree>
    <p:extLst>
      <p:ext uri="{BB962C8B-B14F-4D97-AF65-F5344CB8AC3E}">
        <p14:creationId xmlns:p14="http://schemas.microsoft.com/office/powerpoint/2010/main" val="424602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18894"/>
            <a:ext cx="9144000" cy="584775"/>
          </a:xfrm>
          <a:prstGeom prst="rect">
            <a:avLst/>
          </a:prstGeom>
          <a:noFill/>
        </p:spPr>
        <p:txBody>
          <a:bodyPr wrap="square" rtlCol="0">
            <a:spAutoFit/>
          </a:bodyPr>
          <a:lstStyle/>
          <a:p>
            <a:pPr algn="ctr"/>
            <a:r>
              <a:rPr lang="en-US" sz="3200" dirty="0">
                <a:latin typeface="Helvetica" panose="020B0604020202020204" pitchFamily="34" charset="0"/>
              </a:rPr>
              <a:t>What you </a:t>
            </a:r>
            <a:r>
              <a:rPr lang="en-US" sz="3200" b="1" dirty="0">
                <a:latin typeface="Helvetica" panose="020B0604020202020204" pitchFamily="34" charset="0"/>
              </a:rPr>
              <a:t>want</a:t>
            </a:r>
            <a:r>
              <a:rPr lang="en-US" sz="3200" dirty="0">
                <a:latin typeface="Helvetica" panose="020B0604020202020204" pitchFamily="34" charset="0"/>
              </a:rPr>
              <a:t> on the shoreline?</a:t>
            </a:r>
            <a:endParaRPr lang="en-US" dirty="0">
              <a:latin typeface="Helvetica" panose="020B0604020202020204" pitchFamily="34" charset="0"/>
            </a:endParaRPr>
          </a:p>
        </p:txBody>
      </p:sp>
      <p:pic>
        <p:nvPicPr>
          <p:cNvPr id="6" name="Picture 5" descr="bay trail sign.jpg"/>
          <p:cNvPicPr>
            <a:picLocks noChangeAspect="1"/>
          </p:cNvPicPr>
          <p:nvPr/>
        </p:nvPicPr>
        <p:blipFill>
          <a:blip r:embed="rId3" cstate="print"/>
          <a:stretch>
            <a:fillRect/>
          </a:stretch>
        </p:blipFill>
        <p:spPr>
          <a:xfrm>
            <a:off x="1204138" y="1689912"/>
            <a:ext cx="1943874" cy="1457905"/>
          </a:xfrm>
          <a:prstGeom prst="rect">
            <a:avLst/>
          </a:prstGeom>
        </p:spPr>
      </p:pic>
      <p:pic>
        <p:nvPicPr>
          <p:cNvPr id="7" name="Picture 6" descr="egret.jpg"/>
          <p:cNvPicPr>
            <a:picLocks noChangeAspect="1"/>
          </p:cNvPicPr>
          <p:nvPr/>
        </p:nvPicPr>
        <p:blipFill>
          <a:blip r:embed="rId4" cstate="print"/>
          <a:srcRect l="16967" r="7985"/>
          <a:stretch>
            <a:fillRect/>
          </a:stretch>
        </p:blipFill>
        <p:spPr>
          <a:xfrm>
            <a:off x="3721396" y="1686065"/>
            <a:ext cx="1948816" cy="1460970"/>
          </a:xfrm>
          <a:prstGeom prst="rect">
            <a:avLst/>
          </a:prstGeom>
        </p:spPr>
      </p:pic>
      <p:pic>
        <p:nvPicPr>
          <p:cNvPr id="8" name="Picture 7" descr="sandy-beach-3.jpg"/>
          <p:cNvPicPr>
            <a:picLocks noChangeAspect="1"/>
          </p:cNvPicPr>
          <p:nvPr/>
        </p:nvPicPr>
        <p:blipFill>
          <a:blip r:embed="rId5" cstate="print"/>
          <a:srcRect t="30001"/>
          <a:stretch>
            <a:fillRect/>
          </a:stretch>
        </p:blipFill>
        <p:spPr>
          <a:xfrm>
            <a:off x="6247551" y="1690577"/>
            <a:ext cx="1952317" cy="1474321"/>
          </a:xfrm>
          <a:prstGeom prst="rect">
            <a:avLst/>
          </a:prstGeom>
        </p:spPr>
      </p:pic>
      <p:sp>
        <p:nvSpPr>
          <p:cNvPr id="10" name="TextBox 9"/>
          <p:cNvSpPr txBox="1"/>
          <p:nvPr/>
        </p:nvSpPr>
        <p:spPr>
          <a:xfrm>
            <a:off x="914399" y="3242265"/>
            <a:ext cx="2466754" cy="307777"/>
          </a:xfrm>
          <a:prstGeom prst="rect">
            <a:avLst/>
          </a:prstGeom>
          <a:noFill/>
        </p:spPr>
        <p:txBody>
          <a:bodyPr wrap="square" rtlCol="0">
            <a:spAutoFit/>
          </a:bodyPr>
          <a:lstStyle/>
          <a:p>
            <a:pPr algn="ctr"/>
            <a:r>
              <a:rPr lang="en-US" sz="1400" b="1" dirty="0">
                <a:latin typeface="Helvetica" panose="020B0604020202020204" pitchFamily="34" charset="0"/>
              </a:rPr>
              <a:t>1</a:t>
            </a:r>
            <a:r>
              <a:rPr lang="en-US" sz="1400" dirty="0">
                <a:latin typeface="Helvetica" panose="020B0604020202020204" pitchFamily="34" charset="0"/>
              </a:rPr>
              <a:t>. Hiking Trails (15%)</a:t>
            </a:r>
          </a:p>
        </p:txBody>
      </p:sp>
      <p:sp>
        <p:nvSpPr>
          <p:cNvPr id="11" name="TextBox 10"/>
          <p:cNvSpPr txBox="1"/>
          <p:nvPr/>
        </p:nvSpPr>
        <p:spPr>
          <a:xfrm>
            <a:off x="3427227" y="3235176"/>
            <a:ext cx="2466754" cy="307777"/>
          </a:xfrm>
          <a:prstGeom prst="rect">
            <a:avLst/>
          </a:prstGeom>
          <a:noFill/>
        </p:spPr>
        <p:txBody>
          <a:bodyPr wrap="square" rtlCol="0">
            <a:spAutoFit/>
          </a:bodyPr>
          <a:lstStyle/>
          <a:p>
            <a:pPr algn="ctr"/>
            <a:r>
              <a:rPr lang="en-US" sz="1400" b="1" dirty="0">
                <a:latin typeface="Helvetica" panose="020B0604020202020204" pitchFamily="34" charset="0"/>
              </a:rPr>
              <a:t>2</a:t>
            </a:r>
            <a:r>
              <a:rPr lang="en-US" sz="1400" dirty="0">
                <a:latin typeface="Helvetica" panose="020B0604020202020204" pitchFamily="34" charset="0"/>
              </a:rPr>
              <a:t>. Wildlife (13%)</a:t>
            </a:r>
          </a:p>
        </p:txBody>
      </p:sp>
      <p:sp>
        <p:nvSpPr>
          <p:cNvPr id="12" name="TextBox 11"/>
          <p:cNvSpPr txBox="1"/>
          <p:nvPr/>
        </p:nvSpPr>
        <p:spPr>
          <a:xfrm>
            <a:off x="5979041" y="3245808"/>
            <a:ext cx="2466754" cy="523220"/>
          </a:xfrm>
          <a:prstGeom prst="rect">
            <a:avLst/>
          </a:prstGeom>
          <a:noFill/>
        </p:spPr>
        <p:txBody>
          <a:bodyPr wrap="square" rtlCol="0">
            <a:spAutoFit/>
          </a:bodyPr>
          <a:lstStyle/>
          <a:p>
            <a:pPr algn="ctr"/>
            <a:r>
              <a:rPr lang="en-US" sz="1400" b="1" dirty="0">
                <a:latin typeface="Helvetica" panose="020B0604020202020204" pitchFamily="34" charset="0"/>
              </a:rPr>
              <a:t>3</a:t>
            </a:r>
            <a:r>
              <a:rPr lang="en-US" sz="1400" dirty="0">
                <a:latin typeface="Helvetica" panose="020B0604020202020204" pitchFamily="34" charset="0"/>
              </a:rPr>
              <a:t>. Sandy Beaches (11%)/</a:t>
            </a:r>
            <a:br>
              <a:rPr lang="en-US" sz="1400" dirty="0">
                <a:latin typeface="Helvetica" panose="020B0604020202020204" pitchFamily="34" charset="0"/>
              </a:rPr>
            </a:br>
            <a:r>
              <a:rPr lang="en-US" sz="1400" b="1" dirty="0">
                <a:latin typeface="Helvetica" panose="020B0604020202020204" pitchFamily="34" charset="0"/>
              </a:rPr>
              <a:t> </a:t>
            </a:r>
            <a:r>
              <a:rPr lang="en-US" sz="1400" dirty="0">
                <a:latin typeface="Helvetica" panose="020B0604020202020204" pitchFamily="34" charset="0"/>
              </a:rPr>
              <a:t>Environmental Ed (11%)</a:t>
            </a:r>
          </a:p>
        </p:txBody>
      </p:sp>
      <p:pic>
        <p:nvPicPr>
          <p:cNvPr id="14" name="Picture 13" descr="sandy-beach-3.jpg"/>
          <p:cNvPicPr>
            <a:picLocks noChangeAspect="1"/>
          </p:cNvPicPr>
          <p:nvPr/>
        </p:nvPicPr>
        <p:blipFill>
          <a:blip r:embed="rId5" cstate="print"/>
          <a:srcRect t="30001"/>
          <a:stretch>
            <a:fillRect/>
          </a:stretch>
        </p:blipFill>
        <p:spPr>
          <a:xfrm>
            <a:off x="1168732" y="4235302"/>
            <a:ext cx="1952317" cy="1474321"/>
          </a:xfrm>
          <a:prstGeom prst="rect">
            <a:avLst/>
          </a:prstGeom>
        </p:spPr>
      </p:pic>
      <p:sp>
        <p:nvSpPr>
          <p:cNvPr id="15" name="TextBox 14"/>
          <p:cNvSpPr txBox="1"/>
          <p:nvPr/>
        </p:nvSpPr>
        <p:spPr>
          <a:xfrm>
            <a:off x="900222" y="5811799"/>
            <a:ext cx="2466754" cy="307777"/>
          </a:xfrm>
          <a:prstGeom prst="rect">
            <a:avLst/>
          </a:prstGeom>
          <a:noFill/>
        </p:spPr>
        <p:txBody>
          <a:bodyPr wrap="square" rtlCol="0">
            <a:spAutoFit/>
          </a:bodyPr>
          <a:lstStyle/>
          <a:p>
            <a:pPr algn="ctr"/>
            <a:r>
              <a:rPr lang="en-US" sz="1400" b="1" dirty="0">
                <a:latin typeface="Helvetica" panose="020B0604020202020204" pitchFamily="34" charset="0"/>
              </a:rPr>
              <a:t>1</a:t>
            </a:r>
            <a:r>
              <a:rPr lang="en-US" sz="1400" dirty="0">
                <a:latin typeface="Helvetica" panose="020B0604020202020204" pitchFamily="34" charset="0"/>
              </a:rPr>
              <a:t>. Sandy Beaches (13%)</a:t>
            </a:r>
          </a:p>
        </p:txBody>
      </p:sp>
      <p:pic>
        <p:nvPicPr>
          <p:cNvPr id="16" name="Picture 15" descr="fishing.jpg"/>
          <p:cNvPicPr>
            <a:picLocks noChangeAspect="1"/>
          </p:cNvPicPr>
          <p:nvPr/>
        </p:nvPicPr>
        <p:blipFill>
          <a:blip r:embed="rId6" cstate="print"/>
          <a:srcRect l="7583" r="3823" b="333"/>
          <a:stretch>
            <a:fillRect/>
          </a:stretch>
        </p:blipFill>
        <p:spPr>
          <a:xfrm>
            <a:off x="3689497" y="4242394"/>
            <a:ext cx="1956391" cy="1467291"/>
          </a:xfrm>
          <a:prstGeom prst="rect">
            <a:avLst/>
          </a:prstGeom>
        </p:spPr>
      </p:pic>
      <p:pic>
        <p:nvPicPr>
          <p:cNvPr id="17" name="Picture 16" descr="Seabreeze-720x478.jpg"/>
          <p:cNvPicPr>
            <a:picLocks noChangeAspect="1"/>
          </p:cNvPicPr>
          <p:nvPr/>
        </p:nvPicPr>
        <p:blipFill>
          <a:blip r:embed="rId7"/>
          <a:srcRect l="12212"/>
          <a:stretch>
            <a:fillRect/>
          </a:stretch>
        </p:blipFill>
        <p:spPr>
          <a:xfrm>
            <a:off x="6241313" y="4232053"/>
            <a:ext cx="1949241" cy="1474086"/>
          </a:xfrm>
          <a:prstGeom prst="rect">
            <a:avLst/>
          </a:prstGeom>
        </p:spPr>
      </p:pic>
      <p:sp>
        <p:nvSpPr>
          <p:cNvPr id="18" name="TextBox 17"/>
          <p:cNvSpPr txBox="1"/>
          <p:nvPr/>
        </p:nvSpPr>
        <p:spPr>
          <a:xfrm>
            <a:off x="3508743" y="5836605"/>
            <a:ext cx="2466754" cy="307777"/>
          </a:xfrm>
          <a:prstGeom prst="rect">
            <a:avLst/>
          </a:prstGeom>
          <a:noFill/>
        </p:spPr>
        <p:txBody>
          <a:bodyPr wrap="square" rtlCol="0">
            <a:spAutoFit/>
          </a:bodyPr>
          <a:lstStyle/>
          <a:p>
            <a:pPr algn="ctr"/>
            <a:r>
              <a:rPr lang="en-US" sz="1400" b="1" dirty="0">
                <a:latin typeface="Helvetica" panose="020B0604020202020204" pitchFamily="34" charset="0"/>
              </a:rPr>
              <a:t>2</a:t>
            </a:r>
            <a:r>
              <a:rPr lang="en-US" sz="1400" dirty="0">
                <a:latin typeface="Helvetica" panose="020B0604020202020204" pitchFamily="34" charset="0"/>
              </a:rPr>
              <a:t>. Children’s Play (11%)</a:t>
            </a:r>
          </a:p>
        </p:txBody>
      </p:sp>
      <p:sp>
        <p:nvSpPr>
          <p:cNvPr id="19" name="TextBox 18"/>
          <p:cNvSpPr txBox="1"/>
          <p:nvPr/>
        </p:nvSpPr>
        <p:spPr>
          <a:xfrm>
            <a:off x="6007394" y="5804709"/>
            <a:ext cx="2466754" cy="523220"/>
          </a:xfrm>
          <a:prstGeom prst="rect">
            <a:avLst/>
          </a:prstGeom>
          <a:noFill/>
        </p:spPr>
        <p:txBody>
          <a:bodyPr wrap="square" rtlCol="0">
            <a:spAutoFit/>
          </a:bodyPr>
          <a:lstStyle/>
          <a:p>
            <a:pPr algn="ctr"/>
            <a:r>
              <a:rPr lang="en-US" sz="1400" b="1" dirty="0">
                <a:latin typeface="Helvetica" panose="020B0604020202020204" pitchFamily="34" charset="0"/>
              </a:rPr>
              <a:t>3</a:t>
            </a:r>
            <a:r>
              <a:rPr lang="en-US" sz="1400" dirty="0">
                <a:latin typeface="Helvetica" panose="020B0604020202020204" pitchFamily="34" charset="0"/>
              </a:rPr>
              <a:t>. Restaurants (10%)/ Fishing (10%)</a:t>
            </a:r>
          </a:p>
        </p:txBody>
      </p:sp>
      <p:sp>
        <p:nvSpPr>
          <p:cNvPr id="20" name="TextBox 19"/>
          <p:cNvSpPr txBox="1"/>
          <p:nvPr/>
        </p:nvSpPr>
        <p:spPr>
          <a:xfrm rot="16200000">
            <a:off x="-186486" y="2167401"/>
            <a:ext cx="1996201" cy="276999"/>
          </a:xfrm>
          <a:prstGeom prst="rect">
            <a:avLst/>
          </a:prstGeom>
          <a:noFill/>
        </p:spPr>
        <p:txBody>
          <a:bodyPr wrap="square" rtlCol="0">
            <a:spAutoFit/>
          </a:bodyPr>
          <a:lstStyle/>
          <a:p>
            <a:r>
              <a:rPr lang="en-US" sz="1200" b="1" dirty="0">
                <a:latin typeface="Helvetica" panose="020B0604020202020204" pitchFamily="34" charset="0"/>
              </a:rPr>
              <a:t>Environmental Events</a:t>
            </a:r>
          </a:p>
        </p:txBody>
      </p:sp>
      <p:sp>
        <p:nvSpPr>
          <p:cNvPr id="21" name="TextBox 20"/>
          <p:cNvSpPr txBox="1"/>
          <p:nvPr/>
        </p:nvSpPr>
        <p:spPr>
          <a:xfrm rot="16200000">
            <a:off x="-17531" y="4766455"/>
            <a:ext cx="1686647" cy="276999"/>
          </a:xfrm>
          <a:prstGeom prst="rect">
            <a:avLst/>
          </a:prstGeom>
          <a:noFill/>
        </p:spPr>
        <p:txBody>
          <a:bodyPr wrap="square" rtlCol="0">
            <a:spAutoFit/>
          </a:bodyPr>
          <a:lstStyle/>
          <a:p>
            <a:r>
              <a:rPr lang="en-US" sz="1200" b="1" dirty="0">
                <a:latin typeface="Helvetica" panose="020B0604020202020204" pitchFamily="34" charset="0"/>
              </a:rPr>
              <a:t>Community Events</a:t>
            </a:r>
          </a:p>
        </p:txBody>
      </p:sp>
    </p:spTree>
    <p:extLst>
      <p:ext uri="{BB962C8B-B14F-4D97-AF65-F5344CB8AC3E}">
        <p14:creationId xmlns:p14="http://schemas.microsoft.com/office/powerpoint/2010/main" val="10941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y trail sign.jpg"/>
          <p:cNvPicPr>
            <a:picLocks noChangeAspect="1"/>
          </p:cNvPicPr>
          <p:nvPr/>
        </p:nvPicPr>
        <p:blipFill>
          <a:blip r:embed="rId2" cstate="print"/>
          <a:stretch>
            <a:fillRect/>
          </a:stretch>
        </p:blipFill>
        <p:spPr>
          <a:xfrm>
            <a:off x="3755952" y="1658013"/>
            <a:ext cx="1943874" cy="1457905"/>
          </a:xfrm>
          <a:prstGeom prst="rect">
            <a:avLst/>
          </a:prstGeom>
        </p:spPr>
      </p:pic>
      <p:pic>
        <p:nvPicPr>
          <p:cNvPr id="3" name="Picture 2" descr="egret.jpg"/>
          <p:cNvPicPr>
            <a:picLocks noChangeAspect="1"/>
          </p:cNvPicPr>
          <p:nvPr/>
        </p:nvPicPr>
        <p:blipFill>
          <a:blip r:embed="rId3" cstate="print"/>
          <a:srcRect l="16967" r="7985"/>
          <a:stretch>
            <a:fillRect/>
          </a:stretch>
        </p:blipFill>
        <p:spPr>
          <a:xfrm>
            <a:off x="5018569" y="3961434"/>
            <a:ext cx="1948816" cy="1460970"/>
          </a:xfrm>
          <a:prstGeom prst="rect">
            <a:avLst/>
          </a:prstGeom>
        </p:spPr>
      </p:pic>
      <p:pic>
        <p:nvPicPr>
          <p:cNvPr id="4" name="Picture 3" descr="sandy-beach-3.jpg"/>
          <p:cNvPicPr>
            <a:picLocks noChangeAspect="1"/>
          </p:cNvPicPr>
          <p:nvPr/>
        </p:nvPicPr>
        <p:blipFill>
          <a:blip r:embed="rId4" cstate="print"/>
          <a:srcRect t="30001"/>
          <a:stretch>
            <a:fillRect/>
          </a:stretch>
        </p:blipFill>
        <p:spPr>
          <a:xfrm>
            <a:off x="1165188" y="1669313"/>
            <a:ext cx="1952317" cy="1474321"/>
          </a:xfrm>
          <a:prstGeom prst="rect">
            <a:avLst/>
          </a:prstGeom>
        </p:spPr>
      </p:pic>
      <p:pic>
        <p:nvPicPr>
          <p:cNvPr id="5" name="Picture 4" descr="fishing.jpg"/>
          <p:cNvPicPr>
            <a:picLocks noChangeAspect="1"/>
          </p:cNvPicPr>
          <p:nvPr/>
        </p:nvPicPr>
        <p:blipFill>
          <a:blip r:embed="rId5" cstate="print"/>
          <a:srcRect l="7583" r="3823" b="333"/>
          <a:stretch>
            <a:fillRect/>
          </a:stretch>
        </p:blipFill>
        <p:spPr>
          <a:xfrm>
            <a:off x="1988286" y="3934050"/>
            <a:ext cx="1956391" cy="1467291"/>
          </a:xfrm>
          <a:prstGeom prst="rect">
            <a:avLst/>
          </a:prstGeom>
        </p:spPr>
      </p:pic>
      <p:pic>
        <p:nvPicPr>
          <p:cNvPr id="6" name="Picture 5" descr="Seabreeze-720x478.jpg"/>
          <p:cNvPicPr>
            <a:picLocks noChangeAspect="1"/>
          </p:cNvPicPr>
          <p:nvPr/>
        </p:nvPicPr>
        <p:blipFill>
          <a:blip r:embed="rId6"/>
          <a:srcRect l="12212"/>
          <a:stretch>
            <a:fillRect/>
          </a:stretch>
        </p:blipFill>
        <p:spPr>
          <a:xfrm>
            <a:off x="6358271" y="1648342"/>
            <a:ext cx="1949241" cy="1474086"/>
          </a:xfrm>
          <a:prstGeom prst="rect">
            <a:avLst/>
          </a:prstGeom>
        </p:spPr>
      </p:pic>
      <p:sp>
        <p:nvSpPr>
          <p:cNvPr id="7" name="TextBox 6"/>
          <p:cNvSpPr txBox="1"/>
          <p:nvPr/>
        </p:nvSpPr>
        <p:spPr>
          <a:xfrm>
            <a:off x="914399" y="3242265"/>
            <a:ext cx="2466754" cy="307777"/>
          </a:xfrm>
          <a:prstGeom prst="rect">
            <a:avLst/>
          </a:prstGeom>
          <a:noFill/>
        </p:spPr>
        <p:txBody>
          <a:bodyPr wrap="square" rtlCol="0">
            <a:spAutoFit/>
          </a:bodyPr>
          <a:lstStyle/>
          <a:p>
            <a:pPr algn="ctr"/>
            <a:r>
              <a:rPr lang="en-US" sz="1400" b="1" dirty="0">
                <a:latin typeface="Helvetica" panose="020B0604020202020204" pitchFamily="34" charset="0"/>
              </a:rPr>
              <a:t>1</a:t>
            </a:r>
            <a:r>
              <a:rPr lang="en-US" sz="1400" dirty="0">
                <a:latin typeface="Helvetica" panose="020B0604020202020204" pitchFamily="34" charset="0"/>
              </a:rPr>
              <a:t>. Sandy Beaches (13%)</a:t>
            </a:r>
          </a:p>
        </p:txBody>
      </p:sp>
      <p:sp>
        <p:nvSpPr>
          <p:cNvPr id="8" name="TextBox 7"/>
          <p:cNvSpPr txBox="1"/>
          <p:nvPr/>
        </p:nvSpPr>
        <p:spPr>
          <a:xfrm>
            <a:off x="3533553" y="3267073"/>
            <a:ext cx="2466754" cy="307777"/>
          </a:xfrm>
          <a:prstGeom prst="rect">
            <a:avLst/>
          </a:prstGeom>
          <a:noFill/>
        </p:spPr>
        <p:txBody>
          <a:bodyPr wrap="square" rtlCol="0">
            <a:spAutoFit/>
          </a:bodyPr>
          <a:lstStyle/>
          <a:p>
            <a:pPr algn="ctr"/>
            <a:r>
              <a:rPr lang="en-US" sz="1400" b="1" dirty="0">
                <a:latin typeface="Helvetica" panose="020B0604020202020204" pitchFamily="34" charset="0"/>
              </a:rPr>
              <a:t>2</a:t>
            </a:r>
            <a:r>
              <a:rPr lang="en-US" sz="1400" dirty="0">
                <a:latin typeface="Helvetica" panose="020B0604020202020204" pitchFamily="34" charset="0"/>
              </a:rPr>
              <a:t>.Hiking Trails (11%)</a:t>
            </a:r>
          </a:p>
        </p:txBody>
      </p:sp>
      <p:sp>
        <p:nvSpPr>
          <p:cNvPr id="9" name="TextBox 8"/>
          <p:cNvSpPr txBox="1"/>
          <p:nvPr/>
        </p:nvSpPr>
        <p:spPr>
          <a:xfrm>
            <a:off x="6117265" y="3245808"/>
            <a:ext cx="2466754" cy="523220"/>
          </a:xfrm>
          <a:prstGeom prst="rect">
            <a:avLst/>
          </a:prstGeom>
          <a:noFill/>
        </p:spPr>
        <p:txBody>
          <a:bodyPr wrap="square" rtlCol="0">
            <a:spAutoFit/>
          </a:bodyPr>
          <a:lstStyle/>
          <a:p>
            <a:pPr algn="ctr"/>
            <a:r>
              <a:rPr lang="en-US" sz="1400" b="1" dirty="0">
                <a:latin typeface="Helvetica" panose="020B0604020202020204" pitchFamily="34" charset="0"/>
              </a:rPr>
              <a:t>3</a:t>
            </a:r>
            <a:r>
              <a:rPr lang="en-US" sz="1400" dirty="0">
                <a:latin typeface="Helvetica" panose="020B0604020202020204" pitchFamily="34" charset="0"/>
              </a:rPr>
              <a:t>. Restaurants (10%)</a:t>
            </a:r>
            <a:br>
              <a:rPr lang="en-US" sz="1400" dirty="0">
                <a:latin typeface="Helvetica" panose="020B0604020202020204" pitchFamily="34" charset="0"/>
              </a:rPr>
            </a:br>
            <a:endParaRPr lang="en-US" sz="1400" dirty="0">
              <a:latin typeface="Helvetica" panose="020B0604020202020204" pitchFamily="34" charset="0"/>
            </a:endParaRPr>
          </a:p>
        </p:txBody>
      </p:sp>
      <p:sp>
        <p:nvSpPr>
          <p:cNvPr id="10" name="TextBox 9"/>
          <p:cNvSpPr txBox="1"/>
          <p:nvPr/>
        </p:nvSpPr>
        <p:spPr>
          <a:xfrm>
            <a:off x="1747283" y="5542442"/>
            <a:ext cx="2466754" cy="307777"/>
          </a:xfrm>
          <a:prstGeom prst="rect">
            <a:avLst/>
          </a:prstGeom>
          <a:noFill/>
        </p:spPr>
        <p:txBody>
          <a:bodyPr wrap="square" rtlCol="0">
            <a:spAutoFit/>
          </a:bodyPr>
          <a:lstStyle/>
          <a:p>
            <a:pPr algn="ctr"/>
            <a:r>
              <a:rPr lang="en-US" sz="1400" b="1" dirty="0">
                <a:latin typeface="Helvetica" panose="020B0604020202020204" pitchFamily="34" charset="0"/>
              </a:rPr>
              <a:t>4</a:t>
            </a:r>
            <a:r>
              <a:rPr lang="en-US" sz="1400" dirty="0">
                <a:latin typeface="Helvetica" panose="020B0604020202020204" pitchFamily="34" charset="0"/>
              </a:rPr>
              <a:t>. Children’s Play (10%)</a:t>
            </a:r>
          </a:p>
        </p:txBody>
      </p:sp>
      <p:sp>
        <p:nvSpPr>
          <p:cNvPr id="11" name="TextBox 10"/>
          <p:cNvSpPr txBox="1"/>
          <p:nvPr/>
        </p:nvSpPr>
        <p:spPr>
          <a:xfrm>
            <a:off x="4727942" y="5545987"/>
            <a:ext cx="2466754" cy="307777"/>
          </a:xfrm>
          <a:prstGeom prst="rect">
            <a:avLst/>
          </a:prstGeom>
          <a:noFill/>
        </p:spPr>
        <p:txBody>
          <a:bodyPr wrap="square" rtlCol="0">
            <a:spAutoFit/>
          </a:bodyPr>
          <a:lstStyle/>
          <a:p>
            <a:pPr algn="ctr"/>
            <a:r>
              <a:rPr lang="en-US" sz="1400" b="1" dirty="0">
                <a:latin typeface="Helvetica" panose="020B0604020202020204" pitchFamily="34" charset="0"/>
              </a:rPr>
              <a:t>5</a:t>
            </a:r>
            <a:r>
              <a:rPr lang="en-US" sz="1400" dirty="0">
                <a:latin typeface="Helvetica" panose="020B0604020202020204" pitchFamily="34" charset="0"/>
              </a:rPr>
              <a:t>. Wildlife (9%)</a:t>
            </a:r>
          </a:p>
        </p:txBody>
      </p:sp>
      <p:sp>
        <p:nvSpPr>
          <p:cNvPr id="12" name="TextBox 11"/>
          <p:cNvSpPr txBox="1"/>
          <p:nvPr/>
        </p:nvSpPr>
        <p:spPr>
          <a:xfrm>
            <a:off x="1446027" y="329609"/>
            <a:ext cx="6507126" cy="1077218"/>
          </a:xfrm>
          <a:prstGeom prst="rect">
            <a:avLst/>
          </a:prstGeom>
          <a:noFill/>
        </p:spPr>
        <p:txBody>
          <a:bodyPr wrap="square" rtlCol="0">
            <a:spAutoFit/>
          </a:bodyPr>
          <a:lstStyle/>
          <a:p>
            <a:pPr algn="ctr"/>
            <a:r>
              <a:rPr lang="en-US" sz="3200" dirty="0">
                <a:latin typeface="Helvetica" panose="020B0604020202020204" pitchFamily="34" charset="0"/>
              </a:rPr>
              <a:t>What you </a:t>
            </a:r>
            <a:r>
              <a:rPr lang="en-US" sz="3200" b="1" dirty="0">
                <a:latin typeface="Helvetica" panose="020B0604020202020204" pitchFamily="34" charset="0"/>
              </a:rPr>
              <a:t>want</a:t>
            </a:r>
            <a:r>
              <a:rPr lang="en-US" sz="3200" dirty="0">
                <a:latin typeface="Helvetica" panose="020B0604020202020204" pitchFamily="34" charset="0"/>
              </a:rPr>
              <a:t> on the shoreline?</a:t>
            </a:r>
          </a:p>
          <a:p>
            <a:pPr algn="ctr"/>
            <a:r>
              <a:rPr lang="en-US" sz="3200" i="1" dirty="0">
                <a:latin typeface="Helvetica" panose="020B0604020202020204" pitchFamily="34" charset="0"/>
              </a:rPr>
              <a:t>Totals </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527" y="6039293"/>
            <a:ext cx="983232" cy="590815"/>
          </a:xfrm>
          <a:prstGeom prst="rect">
            <a:avLst/>
          </a:prstGeom>
        </p:spPr>
      </p:pic>
      <p:pic>
        <p:nvPicPr>
          <p:cNvPr id="14" name="Picture 13" descr="SFEP_Logo.jpg"/>
          <p:cNvPicPr>
            <a:picLocks noChangeAspect="1"/>
          </p:cNvPicPr>
          <p:nvPr/>
        </p:nvPicPr>
        <p:blipFill>
          <a:blip r:embed="rId8" cstate="print"/>
          <a:stretch>
            <a:fillRect/>
          </a:stretch>
        </p:blipFill>
        <p:spPr>
          <a:xfrm>
            <a:off x="1569217" y="6043385"/>
            <a:ext cx="504134" cy="676392"/>
          </a:xfrm>
          <a:prstGeom prst="rect">
            <a:avLst/>
          </a:prstGeom>
        </p:spPr>
      </p:pic>
      <p:pic>
        <p:nvPicPr>
          <p:cNvPr id="15" name="Picture 14" descr="SFEI_LOGO.png"/>
          <p:cNvPicPr>
            <a:picLocks noChangeAspect="1"/>
          </p:cNvPicPr>
          <p:nvPr/>
        </p:nvPicPr>
        <p:blipFill>
          <a:blip r:embed="rId9" cstate="print"/>
          <a:stretch>
            <a:fillRect/>
          </a:stretch>
        </p:blipFill>
        <p:spPr>
          <a:xfrm>
            <a:off x="2265816" y="6014249"/>
            <a:ext cx="646367" cy="6463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18894"/>
            <a:ext cx="9144000" cy="584775"/>
          </a:xfrm>
          <a:prstGeom prst="rect">
            <a:avLst/>
          </a:prstGeom>
          <a:noFill/>
        </p:spPr>
        <p:txBody>
          <a:bodyPr wrap="square" rtlCol="0">
            <a:spAutoFit/>
          </a:bodyPr>
          <a:lstStyle/>
          <a:p>
            <a:pPr algn="ctr"/>
            <a:r>
              <a:rPr lang="en-US" sz="3200" dirty="0">
                <a:latin typeface="Helvetica" panose="020B0604020202020204" pitchFamily="34" charset="0"/>
              </a:rPr>
              <a:t>What are you </a:t>
            </a:r>
            <a:r>
              <a:rPr lang="en-US" sz="3200" b="1" dirty="0">
                <a:latin typeface="Helvetica" panose="020B0604020202020204" pitchFamily="34" charset="0"/>
              </a:rPr>
              <a:t>concerns</a:t>
            </a:r>
            <a:r>
              <a:rPr lang="en-US" sz="3200" dirty="0">
                <a:latin typeface="Helvetica" panose="020B0604020202020204" pitchFamily="34" charset="0"/>
              </a:rPr>
              <a:t> on shoreline?</a:t>
            </a:r>
            <a:endParaRPr lang="en-US" dirty="0">
              <a:latin typeface="Helvetica" panose="020B0604020202020204" pitchFamily="34" charset="0"/>
            </a:endParaRPr>
          </a:p>
        </p:txBody>
      </p:sp>
      <p:sp>
        <p:nvSpPr>
          <p:cNvPr id="25" name="TextBox 24"/>
          <p:cNvSpPr txBox="1"/>
          <p:nvPr/>
        </p:nvSpPr>
        <p:spPr>
          <a:xfrm>
            <a:off x="1611748" y="1883632"/>
            <a:ext cx="6547275" cy="3016210"/>
          </a:xfrm>
          <a:prstGeom prst="rect">
            <a:avLst/>
          </a:prstGeom>
          <a:noFill/>
        </p:spPr>
        <p:txBody>
          <a:bodyPr wrap="square" rtlCol="0">
            <a:spAutoFit/>
          </a:bodyPr>
          <a:lstStyle/>
          <a:p>
            <a:r>
              <a:rPr lang="en-US" sz="2800" dirty="0">
                <a:latin typeface="Helvetica" panose="020B0604020202020204" pitchFamily="34" charset="0"/>
              </a:rPr>
              <a:t>I would visit the shoreline more if…</a:t>
            </a:r>
          </a:p>
          <a:p>
            <a:endParaRPr lang="en-US" sz="2400" dirty="0">
              <a:latin typeface="Helvetica" panose="020B0604020202020204" pitchFamily="34" charset="0"/>
            </a:endParaRPr>
          </a:p>
          <a:p>
            <a:r>
              <a:rPr lang="en-US" sz="2400" b="1" dirty="0">
                <a:solidFill>
                  <a:srgbClr val="FF0000"/>
                </a:solidFill>
                <a:latin typeface="Helvetica" panose="020B0604020202020204" pitchFamily="34" charset="0"/>
              </a:rPr>
              <a:t>94%	</a:t>
            </a:r>
            <a:r>
              <a:rPr lang="en-US" sz="2400" dirty="0">
                <a:latin typeface="Helvetica" panose="020B0604020202020204" pitchFamily="34" charset="0"/>
              </a:rPr>
              <a:t>If I knew more things to do</a:t>
            </a:r>
          </a:p>
          <a:p>
            <a:endParaRPr lang="en-US" sz="800" dirty="0">
              <a:latin typeface="Helvetica" panose="020B0604020202020204" pitchFamily="34" charset="0"/>
            </a:endParaRPr>
          </a:p>
          <a:p>
            <a:r>
              <a:rPr lang="en-US" sz="2400" b="1" dirty="0">
                <a:solidFill>
                  <a:srgbClr val="FF6600"/>
                </a:solidFill>
                <a:latin typeface="Helvetica" panose="020B0604020202020204" pitchFamily="34" charset="0"/>
              </a:rPr>
              <a:t>90%	</a:t>
            </a:r>
            <a:r>
              <a:rPr lang="en-US" sz="2400" dirty="0">
                <a:latin typeface="Helvetica" panose="020B0604020202020204" pitchFamily="34" charset="0"/>
              </a:rPr>
              <a:t>Better walking access</a:t>
            </a:r>
          </a:p>
          <a:p>
            <a:endParaRPr lang="en-US" sz="800" dirty="0">
              <a:latin typeface="Helvetica" panose="020B0604020202020204" pitchFamily="34" charset="0"/>
            </a:endParaRPr>
          </a:p>
          <a:p>
            <a:r>
              <a:rPr lang="en-US" sz="2400" b="1" dirty="0">
                <a:latin typeface="Helvetica" panose="020B0604020202020204" pitchFamily="34" charset="0"/>
              </a:rPr>
              <a:t>66%	</a:t>
            </a:r>
            <a:r>
              <a:rPr lang="en-US" sz="2400" dirty="0">
                <a:latin typeface="Helvetica" panose="020B0604020202020204" pitchFamily="34" charset="0"/>
              </a:rPr>
              <a:t>Better public transportation access</a:t>
            </a:r>
          </a:p>
          <a:p>
            <a:endParaRPr lang="en-US" sz="800" dirty="0">
              <a:latin typeface="Helvetica" panose="020B0604020202020204" pitchFamily="34" charset="0"/>
            </a:endParaRPr>
          </a:p>
          <a:p>
            <a:r>
              <a:rPr lang="en-US" sz="2400" b="1" dirty="0">
                <a:latin typeface="Helvetica" panose="020B0604020202020204" pitchFamily="34" charset="0"/>
              </a:rPr>
              <a:t>66%	</a:t>
            </a:r>
            <a:r>
              <a:rPr lang="en-US" sz="2400" dirty="0">
                <a:latin typeface="Helvetica" panose="020B0604020202020204" pitchFamily="34" charset="0"/>
              </a:rPr>
              <a:t>More car parking</a:t>
            </a:r>
          </a:p>
          <a:p>
            <a:endParaRPr lang="en-US" dirty="0">
              <a:latin typeface="Helvetica"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58" y="5879805"/>
            <a:ext cx="983232" cy="590815"/>
          </a:xfrm>
          <a:prstGeom prst="rect">
            <a:avLst/>
          </a:prstGeom>
        </p:spPr>
      </p:pic>
      <p:pic>
        <p:nvPicPr>
          <p:cNvPr id="6" name="Picture 5" descr="SFEP_Logo.jpg"/>
          <p:cNvPicPr>
            <a:picLocks noChangeAspect="1"/>
          </p:cNvPicPr>
          <p:nvPr/>
        </p:nvPicPr>
        <p:blipFill>
          <a:blip r:embed="rId4" cstate="print"/>
          <a:stretch>
            <a:fillRect/>
          </a:stretch>
        </p:blipFill>
        <p:spPr>
          <a:xfrm>
            <a:off x="1611748" y="5883897"/>
            <a:ext cx="504134" cy="676392"/>
          </a:xfrm>
          <a:prstGeom prst="rect">
            <a:avLst/>
          </a:prstGeom>
        </p:spPr>
      </p:pic>
      <p:pic>
        <p:nvPicPr>
          <p:cNvPr id="7" name="Picture 6" descr="SFEI_LOGO.png"/>
          <p:cNvPicPr>
            <a:picLocks noChangeAspect="1"/>
          </p:cNvPicPr>
          <p:nvPr/>
        </p:nvPicPr>
        <p:blipFill>
          <a:blip r:embed="rId5" cstate="print"/>
          <a:stretch>
            <a:fillRect/>
          </a:stretch>
        </p:blipFill>
        <p:spPr>
          <a:xfrm>
            <a:off x="2288340" y="5852028"/>
            <a:ext cx="646367" cy="646367"/>
          </a:xfrm>
          <a:prstGeom prst="rect">
            <a:avLst/>
          </a:prstGeom>
        </p:spPr>
      </p:pic>
    </p:spTree>
    <p:extLst>
      <p:ext uri="{BB962C8B-B14F-4D97-AF65-F5344CB8AC3E}">
        <p14:creationId xmlns:p14="http://schemas.microsoft.com/office/powerpoint/2010/main" val="10941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18894"/>
            <a:ext cx="9144000" cy="584775"/>
          </a:xfrm>
          <a:prstGeom prst="rect">
            <a:avLst/>
          </a:prstGeom>
          <a:noFill/>
        </p:spPr>
        <p:txBody>
          <a:bodyPr wrap="square" rtlCol="0">
            <a:spAutoFit/>
          </a:bodyPr>
          <a:lstStyle/>
          <a:p>
            <a:pPr algn="ctr"/>
            <a:r>
              <a:rPr lang="en-US" sz="3200" dirty="0">
                <a:latin typeface="Helvetica" panose="020B0604020202020204" pitchFamily="34" charset="0"/>
              </a:rPr>
              <a:t>What are you </a:t>
            </a:r>
            <a:r>
              <a:rPr lang="en-US" sz="3200" b="1" dirty="0">
                <a:latin typeface="Helvetica" panose="020B0604020202020204" pitchFamily="34" charset="0"/>
              </a:rPr>
              <a:t>concerns</a:t>
            </a:r>
            <a:r>
              <a:rPr lang="en-US" sz="3200" dirty="0">
                <a:latin typeface="Helvetica" panose="020B0604020202020204" pitchFamily="34" charset="0"/>
              </a:rPr>
              <a:t> on shoreline?</a:t>
            </a:r>
            <a:endParaRPr lang="en-US" dirty="0">
              <a:latin typeface="Helvetica" panose="020B0604020202020204" pitchFamily="34" charset="0"/>
            </a:endParaRPr>
          </a:p>
        </p:txBody>
      </p:sp>
      <p:sp>
        <p:nvSpPr>
          <p:cNvPr id="25" name="TextBox 24"/>
          <p:cNvSpPr txBox="1"/>
          <p:nvPr/>
        </p:nvSpPr>
        <p:spPr>
          <a:xfrm>
            <a:off x="1408529" y="1641606"/>
            <a:ext cx="6547275" cy="3447098"/>
          </a:xfrm>
          <a:prstGeom prst="rect">
            <a:avLst/>
          </a:prstGeom>
          <a:noFill/>
        </p:spPr>
        <p:txBody>
          <a:bodyPr wrap="square" rtlCol="0">
            <a:spAutoFit/>
          </a:bodyPr>
          <a:lstStyle/>
          <a:p>
            <a:r>
              <a:rPr lang="en-US" sz="2800" dirty="0">
                <a:latin typeface="Helvetica" panose="020B0604020202020204" pitchFamily="34" charset="0"/>
              </a:rPr>
              <a:t>On the shoreline in the future I am concerned about… </a:t>
            </a:r>
          </a:p>
          <a:p>
            <a:endParaRPr lang="en-US" sz="2400" dirty="0">
              <a:latin typeface="Helvetica" panose="020B0604020202020204" pitchFamily="34" charset="0"/>
            </a:endParaRPr>
          </a:p>
          <a:p>
            <a:r>
              <a:rPr lang="en-US" sz="2400" b="1" dirty="0">
                <a:solidFill>
                  <a:srgbClr val="FF0000"/>
                </a:solidFill>
                <a:latin typeface="Helvetica" panose="020B0604020202020204" pitchFamily="34" charset="0"/>
              </a:rPr>
              <a:t>90%	</a:t>
            </a:r>
            <a:r>
              <a:rPr lang="en-US" sz="2400" dirty="0">
                <a:latin typeface="Helvetica" panose="020B0604020202020204" pitchFamily="34" charset="0"/>
              </a:rPr>
              <a:t>Air or water pollution</a:t>
            </a:r>
          </a:p>
          <a:p>
            <a:endParaRPr lang="en-US" sz="800" dirty="0">
              <a:latin typeface="Helvetica" panose="020B0604020202020204" pitchFamily="34" charset="0"/>
            </a:endParaRPr>
          </a:p>
          <a:p>
            <a:r>
              <a:rPr lang="en-US" sz="2400" b="1" dirty="0">
                <a:solidFill>
                  <a:srgbClr val="FF3300"/>
                </a:solidFill>
                <a:latin typeface="Helvetica" panose="020B0604020202020204" pitchFamily="34" charset="0"/>
              </a:rPr>
              <a:t>85%	</a:t>
            </a:r>
            <a:r>
              <a:rPr lang="en-US" sz="2400" dirty="0">
                <a:latin typeface="Helvetica" panose="020B0604020202020204" pitchFamily="34" charset="0"/>
              </a:rPr>
              <a:t>Not enough local jobs</a:t>
            </a:r>
          </a:p>
          <a:p>
            <a:endParaRPr lang="en-US" sz="800" dirty="0">
              <a:latin typeface="Helvetica" panose="020B0604020202020204" pitchFamily="34" charset="0"/>
            </a:endParaRPr>
          </a:p>
          <a:p>
            <a:r>
              <a:rPr lang="en-US" sz="2400" b="1" dirty="0">
                <a:latin typeface="Helvetica" panose="020B0604020202020204" pitchFamily="34" charset="0"/>
              </a:rPr>
              <a:t>73%	</a:t>
            </a:r>
            <a:r>
              <a:rPr lang="en-US" sz="2400" dirty="0">
                <a:latin typeface="Helvetica" panose="020B0604020202020204" pitchFamily="34" charset="0"/>
              </a:rPr>
              <a:t> Flooding damage to homes/business</a:t>
            </a:r>
          </a:p>
          <a:p>
            <a:endParaRPr lang="en-US" sz="800" dirty="0">
              <a:latin typeface="Helvetica" panose="020B0604020202020204" pitchFamily="34" charset="0"/>
            </a:endParaRPr>
          </a:p>
          <a:p>
            <a:r>
              <a:rPr lang="en-US" sz="2400" b="1" dirty="0">
                <a:latin typeface="Helvetica" panose="020B0604020202020204" pitchFamily="34" charset="0"/>
              </a:rPr>
              <a:t>73%	</a:t>
            </a:r>
            <a:r>
              <a:rPr lang="en-US" sz="2400" dirty="0">
                <a:latin typeface="Helvetica" panose="020B0604020202020204" pitchFamily="34" charset="0"/>
              </a:rPr>
              <a:t> Rising home prices and rents</a:t>
            </a:r>
          </a:p>
          <a:p>
            <a:endParaRPr lang="en-US" dirty="0">
              <a:latin typeface="Helvetica"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51" y="5826642"/>
            <a:ext cx="983232" cy="590815"/>
          </a:xfrm>
          <a:prstGeom prst="rect">
            <a:avLst/>
          </a:prstGeom>
        </p:spPr>
      </p:pic>
      <p:pic>
        <p:nvPicPr>
          <p:cNvPr id="6" name="Picture 5" descr="SFEP_Logo.jpg"/>
          <p:cNvPicPr>
            <a:picLocks noChangeAspect="1"/>
          </p:cNvPicPr>
          <p:nvPr/>
        </p:nvPicPr>
        <p:blipFill>
          <a:blip r:embed="rId4" cstate="print"/>
          <a:stretch>
            <a:fillRect/>
          </a:stretch>
        </p:blipFill>
        <p:spPr>
          <a:xfrm>
            <a:off x="1654279" y="5820102"/>
            <a:ext cx="504134" cy="676392"/>
          </a:xfrm>
          <a:prstGeom prst="rect">
            <a:avLst/>
          </a:prstGeom>
        </p:spPr>
      </p:pic>
      <p:pic>
        <p:nvPicPr>
          <p:cNvPr id="7" name="Picture 6" descr="SFEI_LOGO.png"/>
          <p:cNvPicPr>
            <a:picLocks noChangeAspect="1"/>
          </p:cNvPicPr>
          <p:nvPr/>
        </p:nvPicPr>
        <p:blipFill>
          <a:blip r:embed="rId5" cstate="print"/>
          <a:stretch>
            <a:fillRect/>
          </a:stretch>
        </p:blipFill>
        <p:spPr>
          <a:xfrm>
            <a:off x="2307205" y="5798865"/>
            <a:ext cx="646367" cy="646367"/>
          </a:xfrm>
          <a:prstGeom prst="rect">
            <a:avLst/>
          </a:prstGeom>
        </p:spPr>
      </p:pic>
    </p:spTree>
    <p:extLst>
      <p:ext uri="{BB962C8B-B14F-4D97-AF65-F5344CB8AC3E}">
        <p14:creationId xmlns:p14="http://schemas.microsoft.com/office/powerpoint/2010/main" val="10941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9" y="-88488"/>
            <a:ext cx="7886700" cy="1325563"/>
          </a:xfrm>
        </p:spPr>
        <p:txBody>
          <a:bodyPr>
            <a:normAutofit/>
          </a:bodyPr>
          <a:lstStyle/>
          <a:p>
            <a:r>
              <a:rPr lang="en-US" sz="3600" b="1" dirty="0">
                <a:latin typeface="Helvetica" pitchFamily="2" charset="0"/>
              </a:rPr>
              <a:t>Solutions &amp; Recommendations</a:t>
            </a:r>
          </a:p>
        </p:txBody>
      </p:sp>
      <p:pic>
        <p:nvPicPr>
          <p:cNvPr id="9" name="Picture 2"/>
          <p:cNvPicPr>
            <a:picLocks noGrp="1" noChangeAspect="1" noChangeArrowheads="1"/>
          </p:cNvPicPr>
          <p:nvPr>
            <p:ph idx="1"/>
          </p:nvPr>
        </p:nvPicPr>
        <p:blipFill>
          <a:blip r:embed="rId2" cstate="print"/>
          <a:srcRect/>
          <a:stretch>
            <a:fillRect/>
          </a:stretch>
        </p:blipFill>
        <p:spPr bwMode="auto">
          <a:xfrm>
            <a:off x="0" y="1028157"/>
            <a:ext cx="9144000" cy="608729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lum bright="20000" contrast="10000"/>
            <a:extLst>
              <a:ext uri="{28A0092B-C50C-407E-A947-70E740481C1C}">
                <a14:useLocalDpi xmlns:a14="http://schemas.microsoft.com/office/drawing/2010/main" val="0"/>
              </a:ext>
            </a:extLst>
          </a:blip>
          <a:srcRect l="10972"/>
          <a:stretch/>
        </p:blipFill>
        <p:spPr>
          <a:xfrm>
            <a:off x="-14288" y="0"/>
            <a:ext cx="9158288" cy="6858000"/>
          </a:xfrm>
          <a:prstGeom prst="rect">
            <a:avLst/>
          </a:prstGeom>
        </p:spPr>
      </p:pic>
      <p:sp>
        <p:nvSpPr>
          <p:cNvPr id="4" name="TextBox 3"/>
          <p:cNvSpPr txBox="1"/>
          <p:nvPr/>
        </p:nvSpPr>
        <p:spPr>
          <a:xfrm>
            <a:off x="423887" y="3417328"/>
            <a:ext cx="7388344" cy="2446824"/>
          </a:xfrm>
          <a:prstGeom prst="rect">
            <a:avLst/>
          </a:prstGeom>
          <a:noFill/>
        </p:spPr>
        <p:txBody>
          <a:bodyPr wrap="square" rtlCol="0">
            <a:spAutoFit/>
          </a:bodyPr>
          <a:lstStyle/>
          <a:p>
            <a:r>
              <a:rPr lang="en-US" sz="4800" b="1" dirty="0">
                <a:latin typeface="Helvetica" panose="020B0604020202020204" pitchFamily="34" charset="0"/>
              </a:rPr>
              <a:t>Thank you!</a:t>
            </a:r>
          </a:p>
          <a:p>
            <a:endParaRPr lang="en-US" sz="1600" b="1" dirty="0">
              <a:latin typeface="Helvetica" panose="020B0604020202020204" pitchFamily="34" charset="0"/>
            </a:endParaRPr>
          </a:p>
          <a:p>
            <a:r>
              <a:rPr lang="en-US" sz="1600" b="1" dirty="0">
                <a:latin typeface="Helvetica" panose="020B0604020202020204" pitchFamily="34" charset="0"/>
              </a:rPr>
              <a:t>Juliana Gonzalez | juliana@thewatershedproject.org</a:t>
            </a:r>
            <a:br>
              <a:rPr lang="en-US" sz="1600" b="1" dirty="0">
                <a:latin typeface="Helvetica" panose="020B0604020202020204" pitchFamily="34" charset="0"/>
              </a:rPr>
            </a:br>
            <a:endParaRPr lang="en-US" sz="300" b="1" dirty="0">
              <a:latin typeface="Helvetica" panose="020B0604020202020204" pitchFamily="34" charset="0"/>
            </a:endParaRPr>
          </a:p>
          <a:p>
            <a:r>
              <a:rPr lang="en-US" sz="1600" b="1" dirty="0">
                <a:latin typeface="Helvetica" panose="020B0604020202020204" pitchFamily="34" charset="0"/>
              </a:rPr>
              <a:t>Jesse Brown | jesse@thewatershedproject.org</a:t>
            </a:r>
            <a:endParaRPr lang="en-US" dirty="0">
              <a:latin typeface="Helvetica" panose="020B0604020202020204" pitchFamily="34" charset="0"/>
            </a:endParaRPr>
          </a:p>
          <a:p>
            <a:endParaRPr lang="en-US" dirty="0">
              <a:latin typeface="Helvetica" panose="020B0604020202020204" pitchFamily="34" charset="0"/>
            </a:endParaRPr>
          </a:p>
          <a:p>
            <a:endParaRPr lang="en-US" dirty="0">
              <a:latin typeface="Helvetica" panose="020B0604020202020204" pitchFamily="34" charset="0"/>
            </a:endParaRPr>
          </a:p>
          <a:p>
            <a:endParaRPr lang="en-US" dirty="0">
              <a:latin typeface="Helvetica"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21" y="5592726"/>
            <a:ext cx="983232" cy="590815"/>
          </a:xfrm>
          <a:prstGeom prst="rect">
            <a:avLst/>
          </a:prstGeom>
        </p:spPr>
      </p:pic>
      <p:pic>
        <p:nvPicPr>
          <p:cNvPr id="7" name="Picture 6" descr="SFEP_Logo.jpg"/>
          <p:cNvPicPr>
            <a:picLocks noChangeAspect="1"/>
          </p:cNvPicPr>
          <p:nvPr/>
        </p:nvPicPr>
        <p:blipFill>
          <a:blip r:embed="rId4" cstate="print"/>
          <a:stretch>
            <a:fillRect/>
          </a:stretch>
        </p:blipFill>
        <p:spPr>
          <a:xfrm>
            <a:off x="1664911" y="5575553"/>
            <a:ext cx="504134" cy="676392"/>
          </a:xfrm>
          <a:prstGeom prst="rect">
            <a:avLst/>
          </a:prstGeom>
        </p:spPr>
      </p:pic>
      <p:pic>
        <p:nvPicPr>
          <p:cNvPr id="9" name="Picture 8" descr="SFEI_LOGO.png"/>
          <p:cNvPicPr>
            <a:picLocks noChangeAspect="1"/>
          </p:cNvPicPr>
          <p:nvPr/>
        </p:nvPicPr>
        <p:blipFill>
          <a:blip r:embed="rId5" cstate="print"/>
          <a:stretch>
            <a:fillRect/>
          </a:stretch>
        </p:blipFill>
        <p:spPr>
          <a:xfrm>
            <a:off x="2312350" y="5546417"/>
            <a:ext cx="646367" cy="646367"/>
          </a:xfrm>
          <a:prstGeom prst="rect">
            <a:avLst/>
          </a:prstGeom>
        </p:spPr>
      </p:pic>
    </p:spTree>
    <p:extLst>
      <p:ext uri="{BB962C8B-B14F-4D97-AF65-F5344CB8AC3E}">
        <p14:creationId xmlns:p14="http://schemas.microsoft.com/office/powerpoint/2010/main" val="366381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lum bright="10000"/>
          </a:blip>
          <a:srcRect l="1102" t="1880" r="13713" b="2150"/>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67833" y="1461307"/>
            <a:ext cx="7889357" cy="2954655"/>
          </a:xfrm>
          <a:prstGeom prst="rect">
            <a:avLst/>
          </a:prstGeom>
          <a:noFill/>
        </p:spPr>
        <p:txBody>
          <a:bodyPr wrap="square" rtlCol="0">
            <a:spAutoFit/>
          </a:bodyPr>
          <a:lstStyle/>
          <a:p>
            <a:pPr marL="514350" indent="-514350"/>
            <a:r>
              <a:rPr lang="en-US" sz="4400" b="1" dirty="0">
                <a:latin typeface="Helvetica" panose="020B0604020202020204" pitchFamily="34" charset="0"/>
              </a:rPr>
              <a:t>Overview</a:t>
            </a:r>
            <a:br>
              <a:rPr lang="en-US" sz="4400" b="1" dirty="0">
                <a:latin typeface="Helvetica" panose="020B0604020202020204" pitchFamily="34" charset="0"/>
              </a:rPr>
            </a:br>
            <a:endParaRPr lang="en-US" sz="1400" b="1" dirty="0">
              <a:latin typeface="Helvetica" panose="020B0604020202020204" pitchFamily="34" charset="0"/>
            </a:endParaRPr>
          </a:p>
          <a:p>
            <a:pPr marL="514350" indent="-514350">
              <a:buAutoNum type="arabicPeriod"/>
            </a:pPr>
            <a:r>
              <a:rPr lang="en-US" sz="3200" b="1" dirty="0">
                <a:latin typeface="Helvetica" panose="020B0604020202020204" pitchFamily="34" charset="0"/>
              </a:rPr>
              <a:t>Review Project</a:t>
            </a:r>
          </a:p>
          <a:p>
            <a:pPr marL="514350" indent="-514350">
              <a:buAutoNum type="arabicPeriod"/>
            </a:pPr>
            <a:r>
              <a:rPr lang="en-US" sz="3200" b="1" dirty="0">
                <a:latin typeface="Helvetica" panose="020B0604020202020204" pitchFamily="34" charset="0"/>
              </a:rPr>
              <a:t>Events</a:t>
            </a:r>
          </a:p>
          <a:p>
            <a:pPr marL="514350" indent="-514350">
              <a:buAutoNum type="arabicPeriod"/>
            </a:pPr>
            <a:r>
              <a:rPr lang="en-US" sz="3200" b="1" dirty="0">
                <a:latin typeface="Helvetica" panose="020B0604020202020204" pitchFamily="34" charset="0"/>
              </a:rPr>
              <a:t>Findings</a:t>
            </a:r>
          </a:p>
          <a:p>
            <a:pPr marL="514350" indent="-514350">
              <a:buAutoNum type="arabicPeriod"/>
            </a:pPr>
            <a:r>
              <a:rPr lang="en-US" sz="3200" b="1" dirty="0">
                <a:latin typeface="Helvetica" panose="020B0604020202020204" pitchFamily="34" charset="0"/>
              </a:rPr>
              <a:t>Recommendations</a:t>
            </a:r>
          </a:p>
        </p:txBody>
      </p:sp>
    </p:spTree>
    <p:extLst>
      <p:ext uri="{BB962C8B-B14F-4D97-AF65-F5344CB8AC3E}">
        <p14:creationId xmlns:p14="http://schemas.microsoft.com/office/powerpoint/2010/main" val="299866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ra-ca.com/wp-content/uploads/2016/12/WRA-Breuner-Marsh-Rendering-Birds-Eye-1-e1481739457937.jpg"/>
          <p:cNvPicPr>
            <a:picLocks noChangeAspect="1" noChangeArrowheads="1"/>
          </p:cNvPicPr>
          <p:nvPr/>
        </p:nvPicPr>
        <p:blipFill>
          <a:blip r:embed="rId3" cstate="print">
            <a:extLst>
              <a:ext uri="{28A0092B-C50C-407E-A947-70E740481C1C}">
                <a14:useLocalDpi xmlns:a14="http://schemas.microsoft.com/office/drawing/2010/main" val="0"/>
              </a:ext>
            </a:extLst>
          </a:blip>
          <a:srcRect l="6034" r="4513"/>
          <a:stretch>
            <a:fillRect/>
          </a:stretch>
        </p:blipFill>
        <p:spPr bwMode="auto">
          <a:xfrm>
            <a:off x="0" y="1324876"/>
            <a:ext cx="9143999" cy="5533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2234" y="375224"/>
            <a:ext cx="8553065" cy="646331"/>
          </a:xfrm>
          <a:prstGeom prst="rect">
            <a:avLst/>
          </a:prstGeom>
          <a:noFill/>
        </p:spPr>
        <p:txBody>
          <a:bodyPr wrap="square" rtlCol="0">
            <a:spAutoFit/>
          </a:bodyPr>
          <a:lstStyle/>
          <a:p>
            <a:r>
              <a:rPr lang="en-US" sz="3600" b="1" dirty="0">
                <a:latin typeface="Helvetica" panose="020B0604020202020204" pitchFamily="34" charset="0"/>
              </a:rPr>
              <a:t>Visions of the Shoreline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2567" y="828676"/>
            <a:ext cx="4606913" cy="3139321"/>
          </a:xfrm>
          <a:prstGeom prst="rect">
            <a:avLst/>
          </a:prstGeom>
          <a:noFill/>
        </p:spPr>
        <p:txBody>
          <a:bodyPr wrap="square" rtlCol="0">
            <a:spAutoFit/>
          </a:bodyPr>
          <a:lstStyle/>
          <a:p>
            <a:r>
              <a:rPr lang="en-US" sz="3200" b="1" dirty="0">
                <a:latin typeface="Helvetica" panose="020B0604020202020204" pitchFamily="34" charset="0"/>
              </a:rPr>
              <a:t>Goals</a:t>
            </a:r>
          </a:p>
          <a:p>
            <a:endParaRPr lang="en-US" dirty="0">
              <a:latin typeface="Helvetica" panose="020B0604020202020204" pitchFamily="34" charset="0"/>
            </a:endParaRPr>
          </a:p>
          <a:p>
            <a:r>
              <a:rPr lang="en-US" sz="2000" dirty="0">
                <a:latin typeface="Helvetica" panose="020B0604020202020204" pitchFamily="34" charset="0"/>
              </a:rPr>
              <a:t>Gather North Richmond </a:t>
            </a:r>
            <a:r>
              <a:rPr lang="en-US" sz="2000" b="1" dirty="0">
                <a:latin typeface="Helvetica" panose="020B0604020202020204" pitchFamily="34" charset="0"/>
              </a:rPr>
              <a:t>community input </a:t>
            </a:r>
            <a:r>
              <a:rPr lang="en-US" sz="2000" dirty="0">
                <a:latin typeface="Helvetica" panose="020B0604020202020204" pitchFamily="34" charset="0"/>
              </a:rPr>
              <a:t>about the shoreline</a:t>
            </a:r>
          </a:p>
          <a:p>
            <a:endParaRPr lang="en-US" sz="2000" dirty="0">
              <a:latin typeface="Helvetica" panose="020B0604020202020204" pitchFamily="34" charset="0"/>
            </a:endParaRPr>
          </a:p>
          <a:p>
            <a:r>
              <a:rPr lang="en-US" sz="2000" dirty="0">
                <a:latin typeface="Helvetica" panose="020B0604020202020204" pitchFamily="34" charset="0"/>
              </a:rPr>
              <a:t>On the shoreline…</a:t>
            </a:r>
          </a:p>
          <a:p>
            <a:endParaRPr lang="en-US" sz="800" dirty="0">
              <a:latin typeface="Helvetica" panose="020B0604020202020204" pitchFamily="34" charset="0"/>
            </a:endParaRPr>
          </a:p>
          <a:p>
            <a:pPr>
              <a:buFont typeface="Arial" pitchFamily="34" charset="0"/>
              <a:buChar char="•"/>
            </a:pPr>
            <a:r>
              <a:rPr lang="en-US" sz="2000" dirty="0">
                <a:latin typeface="Helvetica" panose="020B0604020202020204" pitchFamily="34" charset="0"/>
              </a:rPr>
              <a:t> What do people currently do?</a:t>
            </a:r>
          </a:p>
          <a:p>
            <a:pPr>
              <a:buFont typeface="Arial" pitchFamily="34" charset="0"/>
              <a:buChar char="•"/>
            </a:pPr>
            <a:r>
              <a:rPr lang="en-US" sz="2000" dirty="0">
                <a:latin typeface="Helvetica" panose="020B0604020202020204" pitchFamily="34" charset="0"/>
              </a:rPr>
              <a:t> Want do they want?</a:t>
            </a:r>
          </a:p>
          <a:p>
            <a:pPr>
              <a:buFont typeface="Arial" pitchFamily="34" charset="0"/>
              <a:buChar char="•"/>
            </a:pPr>
            <a:r>
              <a:rPr lang="en-US" sz="2000" dirty="0">
                <a:latin typeface="Helvetica" panose="020B0604020202020204" pitchFamily="34" charset="0"/>
              </a:rPr>
              <a:t> What are their concerns?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413" y="4348716"/>
            <a:ext cx="983232" cy="590815"/>
          </a:xfrm>
          <a:prstGeom prst="rect">
            <a:avLst/>
          </a:prstGeom>
        </p:spPr>
      </p:pic>
      <p:pic>
        <p:nvPicPr>
          <p:cNvPr id="8" name="Picture 7" descr="SFEP_Logo.jpg"/>
          <p:cNvPicPr>
            <a:picLocks noChangeAspect="1"/>
          </p:cNvPicPr>
          <p:nvPr/>
        </p:nvPicPr>
        <p:blipFill>
          <a:blip r:embed="rId4" cstate="print"/>
          <a:stretch>
            <a:fillRect/>
          </a:stretch>
        </p:blipFill>
        <p:spPr>
          <a:xfrm>
            <a:off x="5450103" y="4331543"/>
            <a:ext cx="504134" cy="676392"/>
          </a:xfrm>
          <a:prstGeom prst="rect">
            <a:avLst/>
          </a:prstGeom>
        </p:spPr>
      </p:pic>
      <p:pic>
        <p:nvPicPr>
          <p:cNvPr id="10" name="Picture 9" descr="SFEI_LOGO.png"/>
          <p:cNvPicPr>
            <a:picLocks noChangeAspect="1"/>
          </p:cNvPicPr>
          <p:nvPr/>
        </p:nvPicPr>
        <p:blipFill>
          <a:blip r:embed="rId5" cstate="print"/>
          <a:stretch>
            <a:fillRect/>
          </a:stretch>
        </p:blipFill>
        <p:spPr>
          <a:xfrm>
            <a:off x="6225358" y="4302407"/>
            <a:ext cx="646367" cy="64636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12777" b="15555"/>
          <a:stretch/>
        </p:blipFill>
        <p:spPr>
          <a:xfrm rot="16200000" flipH="1">
            <a:off x="-1585912" y="1585911"/>
            <a:ext cx="6858000" cy="3686177"/>
          </a:xfrm>
          <a:prstGeom prst="rect">
            <a:avLst/>
          </a:prstGeom>
        </p:spPr>
      </p:pic>
    </p:spTree>
    <p:extLst>
      <p:ext uri="{BB962C8B-B14F-4D97-AF65-F5344CB8AC3E}">
        <p14:creationId xmlns:p14="http://schemas.microsoft.com/office/powerpoint/2010/main" val="216173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390" r="625"/>
          <a:stretch/>
        </p:blipFill>
        <p:spPr>
          <a:xfrm>
            <a:off x="0" y="-342900"/>
            <a:ext cx="9144000" cy="7816794"/>
          </a:xfrm>
          <a:prstGeom prst="rect">
            <a:avLst/>
          </a:prstGeom>
        </p:spPr>
      </p:pic>
    </p:spTree>
    <p:extLst>
      <p:ext uri="{BB962C8B-B14F-4D97-AF65-F5344CB8AC3E}">
        <p14:creationId xmlns:p14="http://schemas.microsoft.com/office/powerpoint/2010/main" val="5940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318894"/>
            <a:ext cx="9144000" cy="584775"/>
          </a:xfrm>
          <a:prstGeom prst="rect">
            <a:avLst/>
          </a:prstGeom>
          <a:noFill/>
        </p:spPr>
        <p:txBody>
          <a:bodyPr wrap="square" rtlCol="0">
            <a:spAutoFit/>
          </a:bodyPr>
          <a:lstStyle/>
          <a:p>
            <a:pPr algn="ctr"/>
            <a:r>
              <a:rPr lang="en-US" sz="3200" dirty="0">
                <a:solidFill>
                  <a:schemeClr val="bg1"/>
                </a:solidFill>
                <a:latin typeface="Helvetica" panose="020B0604020202020204" pitchFamily="34" charset="0"/>
              </a:rPr>
              <a:t>What do you </a:t>
            </a:r>
            <a:r>
              <a:rPr lang="en-US" sz="3200" b="1" dirty="0">
                <a:solidFill>
                  <a:schemeClr val="bg1"/>
                </a:solidFill>
                <a:latin typeface="Helvetica" panose="020B0604020202020204" pitchFamily="34" charset="0"/>
              </a:rPr>
              <a:t>do</a:t>
            </a:r>
            <a:r>
              <a:rPr lang="en-US" sz="3200" dirty="0">
                <a:solidFill>
                  <a:schemeClr val="bg1"/>
                </a:solidFill>
                <a:latin typeface="Helvetica" panose="020B0604020202020204" pitchFamily="34" charset="0"/>
              </a:rPr>
              <a:t> on the shoreline?</a:t>
            </a:r>
            <a:endParaRPr lang="en-US"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149895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318894"/>
            <a:ext cx="9144000" cy="584775"/>
          </a:xfrm>
          <a:prstGeom prst="rect">
            <a:avLst/>
          </a:prstGeom>
          <a:noFill/>
        </p:spPr>
        <p:txBody>
          <a:bodyPr wrap="square" rtlCol="0">
            <a:spAutoFit/>
          </a:bodyPr>
          <a:lstStyle/>
          <a:p>
            <a:pPr algn="ctr"/>
            <a:r>
              <a:rPr lang="en-US" sz="3200" dirty="0">
                <a:solidFill>
                  <a:schemeClr val="bg1"/>
                </a:solidFill>
                <a:latin typeface="Helvetica" panose="020B0604020202020204" pitchFamily="34" charset="0"/>
              </a:rPr>
              <a:t>What do you </a:t>
            </a:r>
            <a:r>
              <a:rPr lang="en-US" sz="3200" b="1" dirty="0">
                <a:solidFill>
                  <a:schemeClr val="bg1"/>
                </a:solidFill>
                <a:latin typeface="Helvetica" panose="020B0604020202020204" pitchFamily="34" charset="0"/>
              </a:rPr>
              <a:t>do</a:t>
            </a:r>
            <a:r>
              <a:rPr lang="en-US" sz="3200" dirty="0">
                <a:solidFill>
                  <a:schemeClr val="bg1"/>
                </a:solidFill>
                <a:latin typeface="Helvetica" panose="020B0604020202020204" pitchFamily="34" charset="0"/>
              </a:rPr>
              <a:t> on the shoreline?</a:t>
            </a:r>
            <a:endParaRPr lang="en-US"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64746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318894"/>
            <a:ext cx="9144000" cy="584775"/>
          </a:xfrm>
          <a:prstGeom prst="rect">
            <a:avLst/>
          </a:prstGeom>
          <a:noFill/>
        </p:spPr>
        <p:txBody>
          <a:bodyPr wrap="square" rtlCol="0">
            <a:spAutoFit/>
          </a:bodyPr>
          <a:lstStyle/>
          <a:p>
            <a:pPr algn="ctr"/>
            <a:r>
              <a:rPr lang="en-US" sz="3200" dirty="0">
                <a:solidFill>
                  <a:schemeClr val="bg1"/>
                </a:solidFill>
                <a:latin typeface="Helvetica" panose="020B0604020202020204" pitchFamily="34" charset="0"/>
              </a:rPr>
              <a:t>What you </a:t>
            </a:r>
            <a:r>
              <a:rPr lang="en-US" sz="3200" b="1" dirty="0">
                <a:solidFill>
                  <a:schemeClr val="bg1"/>
                </a:solidFill>
                <a:latin typeface="Helvetica" panose="020B0604020202020204" pitchFamily="34" charset="0"/>
              </a:rPr>
              <a:t>want</a:t>
            </a:r>
            <a:r>
              <a:rPr lang="en-US" sz="3200" dirty="0">
                <a:solidFill>
                  <a:schemeClr val="bg1"/>
                </a:solidFill>
                <a:latin typeface="Helvetica" panose="020B0604020202020204" pitchFamily="34" charset="0"/>
              </a:rPr>
              <a:t> on the shoreline?</a:t>
            </a:r>
            <a:endParaRPr lang="en-US"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57325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278" b="5833"/>
          <a:stretch/>
        </p:blipFill>
        <p:spPr>
          <a:xfrm rot="5400000">
            <a:off x="-1166813" y="1147762"/>
            <a:ext cx="6886575" cy="459105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08" t="4710" r="-625" b="6647"/>
          <a:stretch/>
        </p:blipFill>
        <p:spPr>
          <a:xfrm rot="5400000">
            <a:off x="3407508" y="1164491"/>
            <a:ext cx="6929441" cy="4600459"/>
          </a:xfrm>
          <a:prstGeom prst="rect">
            <a:avLst/>
          </a:prstGeom>
        </p:spPr>
      </p:pic>
    </p:spTree>
    <p:extLst>
      <p:ext uri="{BB962C8B-B14F-4D97-AF65-F5344CB8AC3E}">
        <p14:creationId xmlns:p14="http://schemas.microsoft.com/office/powerpoint/2010/main" val="6601854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TotalTime>
  <Words>831</Words>
  <Application>Microsoft Office PowerPoint</Application>
  <PresentationFormat>On-screen Show (4:3)</PresentationFormat>
  <Paragraphs>137</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Solutions &amp;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Brown</dc:creator>
  <cp:lastModifiedBy>Jesse Brown</cp:lastModifiedBy>
  <cp:revision>82</cp:revision>
  <dcterms:created xsi:type="dcterms:W3CDTF">2017-06-18T23:09:04Z</dcterms:created>
  <dcterms:modified xsi:type="dcterms:W3CDTF">2017-09-22T15:19:01Z</dcterms:modified>
</cp:coreProperties>
</file>